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22" r:id="rId2"/>
    <p:sldId id="259" r:id="rId3"/>
    <p:sldId id="301" r:id="rId4"/>
    <p:sldId id="388" r:id="rId5"/>
    <p:sldId id="390" r:id="rId6"/>
    <p:sldId id="391" r:id="rId7"/>
    <p:sldId id="389" r:id="rId8"/>
    <p:sldId id="392" r:id="rId9"/>
    <p:sldId id="393" r:id="rId10"/>
    <p:sldId id="260" r:id="rId11"/>
    <p:sldId id="347" r:id="rId12"/>
    <p:sldId id="271" r:id="rId13"/>
    <p:sldId id="394" r:id="rId14"/>
    <p:sldId id="395" r:id="rId15"/>
    <p:sldId id="396" r:id="rId16"/>
    <p:sldId id="397" r:id="rId17"/>
    <p:sldId id="398" r:id="rId18"/>
    <p:sldId id="399" r:id="rId19"/>
    <p:sldId id="400" r:id="rId20"/>
    <p:sldId id="401" r:id="rId21"/>
    <p:sldId id="316" r:id="rId22"/>
    <p:sldId id="358" r:id="rId23"/>
    <p:sldId id="318" r:id="rId24"/>
    <p:sldId id="319" r:id="rId25"/>
    <p:sldId id="402" r:id="rId26"/>
    <p:sldId id="403" r:id="rId27"/>
    <p:sldId id="323" r:id="rId28"/>
    <p:sldId id="404" r:id="rId29"/>
    <p:sldId id="405" r:id="rId30"/>
    <p:sldId id="406" r:id="rId31"/>
    <p:sldId id="407" r:id="rId32"/>
    <p:sldId id="408" r:id="rId33"/>
    <p:sldId id="329" r:id="rId34"/>
    <p:sldId id="413" r:id="rId35"/>
    <p:sldId id="414" r:id="rId36"/>
    <p:sldId id="415" r:id="rId37"/>
    <p:sldId id="416" r:id="rId38"/>
    <p:sldId id="417" r:id="rId39"/>
    <p:sldId id="418" r:id="rId40"/>
    <p:sldId id="419" r:id="rId41"/>
    <p:sldId id="420" r:id="rId42"/>
    <p:sldId id="421" r:id="rId43"/>
    <p:sldId id="411" r:id="rId44"/>
    <p:sldId id="41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D0"/>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6" autoAdjust="0"/>
  </p:normalViewPr>
  <p:slideViewPr>
    <p:cSldViewPr>
      <p:cViewPr varScale="1">
        <p:scale>
          <a:sx n="87" d="100"/>
          <a:sy n="87" d="100"/>
        </p:scale>
        <p:origin x="2304" y="90"/>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27.wmf"/><Relationship Id="rId1" Type="http://schemas.openxmlformats.org/officeDocument/2006/relationships/image" Target="../media/image41.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23F76B-0266-4898-90C7-6E628DBF1BF6}" type="datetimeFigureOut">
              <a:rPr lang="ru-RU" smtClean="0"/>
              <a:t>24.07.2024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39A599-76C4-43DD-9BF7-E6BD80B9857B}" type="slidenum">
              <a:rPr lang="ru-RU" smtClean="0"/>
              <a:t>‹#›</a:t>
            </a:fld>
            <a:endParaRPr lang="ru-RU"/>
          </a:p>
        </p:txBody>
      </p:sp>
    </p:spTree>
    <p:extLst>
      <p:ext uri="{BB962C8B-B14F-4D97-AF65-F5344CB8AC3E}">
        <p14:creationId xmlns:p14="http://schemas.microsoft.com/office/powerpoint/2010/main" val="400160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5CA07-9AFA-4D41-A484-5E9E5570B795}" type="datetimeFigureOut">
              <a:rPr lang="ru-RU" smtClean="0"/>
              <a:pPr/>
              <a:t>24.07.2024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9CAA3-B63B-4722-925F-CCAA8D84BD04}" type="slidenum">
              <a:rPr lang="ru-RU" smtClean="0"/>
              <a:pPr/>
              <a:t>‹#›</a:t>
            </a:fld>
            <a:endParaRPr lang="ru-RU"/>
          </a:p>
        </p:txBody>
      </p:sp>
    </p:spTree>
    <p:extLst>
      <p:ext uri="{BB962C8B-B14F-4D97-AF65-F5344CB8AC3E}">
        <p14:creationId xmlns:p14="http://schemas.microsoft.com/office/powerpoint/2010/main" val="197860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a:t>
            </a:r>
            <a:r>
              <a:rPr lang="ru-RU" baseline="0" dirty="0"/>
              <a:t> визуализации решения необходимо последовательно нажимать на кнопки:</a:t>
            </a:r>
          </a:p>
          <a:p>
            <a:r>
              <a:rPr lang="ru-RU" dirty="0"/>
              <a:t>«Фон» – 1 раз</a:t>
            </a:r>
          </a:p>
          <a:p>
            <a:r>
              <a:rPr lang="ru-RU" dirty="0"/>
              <a:t>«1» - 3 раза </a:t>
            </a:r>
          </a:p>
          <a:p>
            <a:r>
              <a:rPr lang="ru-RU" dirty="0"/>
              <a:t>«2» - 4 раза</a:t>
            </a:r>
          </a:p>
          <a:p>
            <a:r>
              <a:rPr lang="ru-RU" dirty="0"/>
              <a:t>«3» - 3 раза</a:t>
            </a:r>
          </a:p>
          <a:p>
            <a:r>
              <a:rPr lang="ru-RU" dirty="0"/>
              <a:t>«4» - 2 раза</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5</a:t>
            </a:fld>
            <a:endParaRPr lang="ru-RU"/>
          </a:p>
        </p:txBody>
      </p:sp>
    </p:spTree>
    <p:extLst>
      <p:ext uri="{BB962C8B-B14F-4D97-AF65-F5344CB8AC3E}">
        <p14:creationId xmlns:p14="http://schemas.microsoft.com/office/powerpoint/2010/main" val="58383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18</a:t>
            </a:fld>
            <a:endParaRPr lang="ru-RU"/>
          </a:p>
        </p:txBody>
      </p:sp>
    </p:spTree>
    <p:extLst>
      <p:ext uri="{BB962C8B-B14F-4D97-AF65-F5344CB8AC3E}">
        <p14:creationId xmlns:p14="http://schemas.microsoft.com/office/powerpoint/2010/main" val="58383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На схеме изображена автозаправочная станция (АЗС) расположенная на трассе между городами Ростов-на-Дону и Краснодар.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марок Аи-80, Аи-92, Аи-95 и дизельное топливо, а так же на доступные  услуги. Под навесом, обозначенным цифрой 7 находятся топливораздаточные колонки (ТРК), обозначенные цифрой 3. К навесу примыкает магазин, в котором можно приобрести продукты и авто-товары. Стоянка для автомобилей находится рядом с трассой. Площадка для слива топлива, обозначенная цифрой 6, расположена за стоянкой. Ещё на АЗС есть гостиница и столовая, которая расположена между гостиницей и площадкой для слива топлива.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22</a:t>
            </a:fld>
            <a:endParaRPr lang="ru-RU"/>
          </a:p>
        </p:txBody>
      </p:sp>
    </p:spTree>
    <p:extLst>
      <p:ext uri="{BB962C8B-B14F-4D97-AF65-F5344CB8AC3E}">
        <p14:creationId xmlns:p14="http://schemas.microsoft.com/office/powerpoint/2010/main" val="181091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марок Аи-80, Аи-92, Аи-95 и дизельное топливо, а так же на доступные  услуги</a:t>
            </a:r>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Под навесом, обозначенным цифрой 7 находятся топливораздаточные колонки (ТРК), обозначенные цифрой 3. </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К навесу примыкает магазин, в котором можно приобрести продукты и авто-товары. Стоянка для автомобилей находится рядом с трассой.</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Площадка для слива топлива, обозначенная цифрой 6, расположена за стоянкой. Ещё на АЗС есть гостиница и столовая, которая расположена между гостиницей и площадкой для слива топлива.</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26</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После демонстрации условия щелчком мышки (или колёсиком) нажимаем на пустое поле слайда для визуализации таблицы.</a:t>
            </a:r>
          </a:p>
          <a:p>
            <a:r>
              <a:rPr lang="ru-RU" dirty="0"/>
              <a:t>Для появления цифр в таблице необходимо нажать на название объекта (верхняя строка таблицы)</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27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Алгоритм работы на слайде:</a:t>
            </a:r>
          </a:p>
          <a:p>
            <a:pPr marL="228600" indent="-228600">
              <a:buAutoNum type="arabicPeriod"/>
            </a:pPr>
            <a:r>
              <a:rPr lang="ru-RU" dirty="0"/>
              <a:t>Нажимаем кнопку «Подсказка» – 2 раза</a:t>
            </a:r>
          </a:p>
          <a:p>
            <a:pPr marL="228600" indent="-228600">
              <a:buAutoNum type="arabicPeriod"/>
            </a:pPr>
            <a:r>
              <a:rPr lang="ru-RU" dirty="0"/>
              <a:t>Нажимаем кнопку «Ответ – 1-й раз – визуализация</a:t>
            </a:r>
            <a:r>
              <a:rPr lang="ru-RU" baseline="0" dirty="0"/>
              <a:t> ответа в таблице. 2-й раз (</a:t>
            </a:r>
            <a:r>
              <a:rPr lang="ru-RU" baseline="0" dirty="0" err="1"/>
              <a:t>анимарованная</a:t>
            </a:r>
            <a:r>
              <a:rPr lang="ru-RU" baseline="0" dirty="0"/>
              <a:t> </a:t>
            </a:r>
            <a:r>
              <a:rPr lang="ru-RU" baseline="0" dirty="0" err="1"/>
              <a:t>сорбонка</a:t>
            </a:r>
            <a:r>
              <a:rPr lang="ru-RU" baseline="0" dirty="0"/>
              <a:t>) – визуализация ответа для записи</a:t>
            </a:r>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6</a:t>
            </a:fld>
            <a:endParaRPr lang="ru-RU"/>
          </a:p>
        </p:txBody>
      </p:sp>
    </p:spTree>
    <p:extLst>
      <p:ext uri="{BB962C8B-B14F-4D97-AF65-F5344CB8AC3E}">
        <p14:creationId xmlns:p14="http://schemas.microsoft.com/office/powerpoint/2010/main" val="282196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Визуализация вопроса – щелчком мышки по пустому полю слайда.</a:t>
            </a:r>
          </a:p>
          <a:p>
            <a:r>
              <a:rPr lang="ru-RU" dirty="0"/>
              <a:t>По кнопке «Схема» – визуализация схемы АЗС. Рекомендовано для подсчёта количества ТРК</a:t>
            </a:r>
          </a:p>
        </p:txBody>
      </p:sp>
      <p:sp>
        <p:nvSpPr>
          <p:cNvPr id="4" name="Номер слайда 3"/>
          <p:cNvSpPr>
            <a:spLocks noGrp="1"/>
          </p:cNvSpPr>
          <p:nvPr>
            <p:ph type="sldNum" sz="quarter" idx="10"/>
          </p:nvPr>
        </p:nvSpPr>
        <p:spPr/>
        <p:txBody>
          <a:bodyPr/>
          <a:lstStyle/>
          <a:p>
            <a:fld id="{D449CAA3-B63B-4722-925F-CCAA8D84BD04}" type="slidenum">
              <a:rPr lang="ru-RU" smtClean="0"/>
              <a:pPr/>
              <a:t>28</a:t>
            </a:fld>
            <a:endParaRPr lang="ru-RU"/>
          </a:p>
        </p:txBody>
      </p:sp>
    </p:spTree>
    <p:extLst>
      <p:ext uri="{BB962C8B-B14F-4D97-AF65-F5344CB8AC3E}">
        <p14:creationId xmlns:p14="http://schemas.microsoft.com/office/powerpoint/2010/main" val="381068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«Решение» – визуализация в таблице</a:t>
            </a:r>
          </a:p>
          <a:p>
            <a:r>
              <a:rPr lang="ru-RU" dirty="0"/>
              <a:t>По кнопке «Схема» – визуализация схемы АЗС. Рекомендовано для подсчёта количества ТРК</a:t>
            </a:r>
          </a:p>
          <a:p>
            <a:r>
              <a:rPr lang="ru-RU" dirty="0"/>
              <a:t>«Ответ» – визуализация ответа для записи.</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30</a:t>
            </a:fld>
            <a:endParaRPr lang="ru-RU"/>
          </a:p>
        </p:txBody>
      </p:sp>
    </p:spTree>
    <p:extLst>
      <p:ext uri="{BB962C8B-B14F-4D97-AF65-F5344CB8AC3E}">
        <p14:creationId xmlns:p14="http://schemas.microsoft.com/office/powerpoint/2010/main" val="136755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нажатии на кнопку «Подсказки» появляются прямоугольные выноски. Для визуализации решения необходимо нажимать на каждую </a:t>
            </a:r>
            <a:r>
              <a:rPr lang="ru-RU" dirty="0" err="1"/>
              <a:t>выноскУ</a:t>
            </a:r>
            <a:r>
              <a:rPr lang="ru-RU" dirty="0"/>
              <a:t> после её появления</a:t>
            </a:r>
          </a:p>
          <a:p>
            <a:r>
              <a:rPr lang="ru-RU" dirty="0"/>
              <a:t>«Ответ» – анимированная </a:t>
            </a:r>
            <a:r>
              <a:rPr lang="ru-RU" dirty="0" err="1"/>
              <a:t>сорбонка</a:t>
            </a:r>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31</a:t>
            </a:fld>
            <a:endParaRPr lang="ru-RU"/>
          </a:p>
        </p:txBody>
      </p:sp>
    </p:spTree>
    <p:extLst>
      <p:ext uri="{BB962C8B-B14F-4D97-AF65-F5344CB8AC3E}">
        <p14:creationId xmlns:p14="http://schemas.microsoft.com/office/powerpoint/2010/main" val="422258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нажатии на кнопку «Решение» – 3 раза – появляются прямоугольники (выполнена настройка анимированной </a:t>
            </a:r>
            <a:r>
              <a:rPr lang="ru-RU" dirty="0" err="1"/>
              <a:t>сорбонки</a:t>
            </a:r>
            <a:r>
              <a:rPr lang="ru-RU" dirty="0"/>
              <a:t>) При нажатии на прямоугольник можно увидеть решение данного действия.</a:t>
            </a:r>
          </a:p>
          <a:p>
            <a:r>
              <a:rPr lang="ru-RU" dirty="0"/>
              <a:t>«Ответ» - ответ</a:t>
            </a:r>
          </a:p>
        </p:txBody>
      </p:sp>
      <p:sp>
        <p:nvSpPr>
          <p:cNvPr id="4" name="Номер слайда 3"/>
          <p:cNvSpPr>
            <a:spLocks noGrp="1"/>
          </p:cNvSpPr>
          <p:nvPr>
            <p:ph type="sldNum" sz="quarter" idx="10"/>
          </p:nvPr>
        </p:nvSpPr>
        <p:spPr/>
        <p:txBody>
          <a:bodyPr/>
          <a:lstStyle/>
          <a:p>
            <a:fld id="{D449CAA3-B63B-4722-925F-CCAA8D84BD04}" type="slidenum">
              <a:rPr lang="ru-RU" smtClean="0"/>
              <a:pPr/>
              <a:t>32</a:t>
            </a:fld>
            <a:endParaRPr lang="ru-RU"/>
          </a:p>
        </p:txBody>
      </p:sp>
    </p:spTree>
    <p:extLst>
      <p:ext uri="{BB962C8B-B14F-4D97-AF65-F5344CB8AC3E}">
        <p14:creationId xmlns:p14="http://schemas.microsoft.com/office/powerpoint/2010/main" val="415264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Алгоритм работы со слайдами данного варианта аналогичен работе со слайдами Варианта 3. </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33</a:t>
            </a:fld>
            <a:endParaRPr lang="ru-RU"/>
          </a:p>
        </p:txBody>
      </p:sp>
    </p:spTree>
    <p:extLst>
      <p:ext uri="{BB962C8B-B14F-4D97-AF65-F5344CB8AC3E}">
        <p14:creationId xmlns:p14="http://schemas.microsoft.com/office/powerpoint/2010/main" val="3289518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На схеме изображена автозаправочная станция (АЗС) расположенная на трассе между городами Таганрог и Ростов-на-Дону.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марок Аи-80, Аи-92, Аи-95 и дизельное топливо, а так же на доступные  услуги. За щитом под навесом находятся топливораздаточные колонки (ТРК), обозначенные цифрой 3,</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а за ними магазин, в котором можно приобрести продукты и</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авто товары. Если стоять спиной к трассе, то слева от навеса расположена площадка для слива топлива (5) и в непосредственной близости от неё – резервуары с топливом. Если стоять спиной к трассе, то справа от навеса расположилась автомойка, она расположена ближе к трассе, и автомастерская.</a:t>
            </a:r>
          </a:p>
          <a:p>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34</a:t>
            </a:fld>
            <a:endParaRPr lang="ru-RU"/>
          </a:p>
        </p:txBody>
      </p:sp>
    </p:spTree>
    <p:extLst>
      <p:ext uri="{BB962C8B-B14F-4D97-AF65-F5344CB8AC3E}">
        <p14:creationId xmlns:p14="http://schemas.microsoft.com/office/powerpoint/2010/main" val="181091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марок Аи-80, Аи-92, Аи-95 и дизельное топливо, а так же на доступные  услуги</a:t>
            </a:r>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35</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latin typeface="Times New Roman" pitchFamily="18" charset="0"/>
                <a:cs typeface="Times New Roman" pitchFamily="18" charset="0"/>
              </a:rPr>
              <a:t>За щитом под навесом находятся топливораздаточные колонки (ТРК), обозначенные цифрой 3. а за ними магазин, в котором можно приобрести продукты и</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авто товары. </a:t>
            </a:r>
          </a:p>
          <a:p>
            <a:endParaRPr lang="ru-RU" sz="12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36</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latin typeface="Times New Roman" pitchFamily="18" charset="0"/>
                <a:cs typeface="Times New Roman" pitchFamily="18" charset="0"/>
              </a:rPr>
              <a:t>Если стоять спиной к трассе, то слева от навеса расположена площадка для слива топлива (5) и в непосредственной близости </a:t>
            </a:r>
          </a:p>
          <a:p>
            <a:r>
              <a:rPr lang="ru-RU" sz="1200" dirty="0">
                <a:latin typeface="Times New Roman" pitchFamily="18" charset="0"/>
                <a:cs typeface="Times New Roman" pitchFamily="18" charset="0"/>
              </a:rPr>
              <a:t>от неё – резервуары с топливом</a:t>
            </a:r>
          </a:p>
          <a:p>
            <a:endParaRPr lang="ru-RU" sz="12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37</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a:latin typeface="Times New Roman" pitchFamily="18" charset="0"/>
                <a:cs typeface="Times New Roman" pitchFamily="18" charset="0"/>
              </a:rPr>
              <a:t>Если стоять спиной к трассе, то справа от навеса расположилась автомойка, она расположена ближе к трассе, и автомастерская.</a:t>
            </a:r>
          </a:p>
          <a:p>
            <a:endParaRPr lang="ru-RU" sz="12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Алгоритм работы на слайде:</a:t>
            </a:r>
          </a:p>
          <a:p>
            <a:r>
              <a:rPr lang="ru-RU" dirty="0"/>
              <a:t>1.</a:t>
            </a:r>
            <a:r>
              <a:rPr lang="ru-RU" baseline="0" dirty="0"/>
              <a:t>  </a:t>
            </a:r>
            <a:r>
              <a:rPr lang="ru-RU" dirty="0"/>
              <a:t>«Подсказка»</a:t>
            </a:r>
          </a:p>
          <a:p>
            <a:r>
              <a:rPr lang="ru-RU" dirty="0"/>
              <a:t>2.  «Решение»</a:t>
            </a:r>
          </a:p>
          <a:p>
            <a:r>
              <a:rPr lang="ru-RU" dirty="0"/>
              <a:t>3.  «Ответ»</a:t>
            </a:r>
          </a:p>
        </p:txBody>
      </p:sp>
      <p:sp>
        <p:nvSpPr>
          <p:cNvPr id="4" name="Номер слайда 3"/>
          <p:cNvSpPr>
            <a:spLocks noGrp="1"/>
          </p:cNvSpPr>
          <p:nvPr>
            <p:ph type="sldNum" sz="quarter" idx="10"/>
          </p:nvPr>
        </p:nvSpPr>
        <p:spPr/>
        <p:txBody>
          <a:bodyPr/>
          <a:lstStyle/>
          <a:p>
            <a:fld id="{D449CAA3-B63B-4722-925F-CCAA8D84BD04}" type="slidenum">
              <a:rPr lang="ru-RU" smtClean="0"/>
              <a:pPr/>
              <a:t>7</a:t>
            </a:fld>
            <a:endParaRPr lang="ru-RU"/>
          </a:p>
        </p:txBody>
      </p:sp>
    </p:spTree>
    <p:extLst>
      <p:ext uri="{BB962C8B-B14F-4D97-AF65-F5344CB8AC3E}">
        <p14:creationId xmlns:p14="http://schemas.microsoft.com/office/powerpoint/2010/main" val="1679331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После демонстрации условия щелчком мышки (или колёсиком) нажимаем на пустое поле слайда для визуализации таблицы.</a:t>
            </a:r>
          </a:p>
          <a:p>
            <a:r>
              <a:rPr lang="ru-RU" dirty="0"/>
              <a:t>Для появления цифр в таблице необходимо нажать на название объекта (верхняя строка таблицы)</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39</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Визуализация вопроса – щелчком мышки по пустому полю слайда.</a:t>
            </a:r>
          </a:p>
        </p:txBody>
      </p:sp>
      <p:sp>
        <p:nvSpPr>
          <p:cNvPr id="4" name="Номер слайда 3"/>
          <p:cNvSpPr>
            <a:spLocks noGrp="1"/>
          </p:cNvSpPr>
          <p:nvPr>
            <p:ph type="sldNum" sz="quarter" idx="10"/>
          </p:nvPr>
        </p:nvSpPr>
        <p:spPr/>
        <p:txBody>
          <a:bodyPr/>
          <a:lstStyle/>
          <a:p>
            <a:fld id="{D449CAA3-B63B-4722-925F-CCAA8D84BD04}" type="slidenum">
              <a:rPr lang="ru-RU" smtClean="0"/>
              <a:pPr/>
              <a:t>40</a:t>
            </a:fld>
            <a:endParaRPr lang="ru-RU"/>
          </a:p>
        </p:txBody>
      </p:sp>
    </p:spTree>
    <p:extLst>
      <p:ext uri="{BB962C8B-B14F-4D97-AF65-F5344CB8AC3E}">
        <p14:creationId xmlns:p14="http://schemas.microsoft.com/office/powerpoint/2010/main" val="381068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слайде есть кнопка возврата</a:t>
            </a:r>
            <a:r>
              <a:rPr lang="ru-RU" baseline="0" dirty="0"/>
              <a:t> к слайду «Описание», на котором необходимо нажать на кнопку «Подчёркивание» – для выделения необходимой информации и затем вернуться на этот слайд посредством соответствующей кнопки «Возврат к показанному слайду»</a:t>
            </a:r>
          </a:p>
          <a:p>
            <a:r>
              <a:rPr lang="ru-RU" baseline="0" dirty="0"/>
              <a:t>Кнопки «КБМ» и «КВС» – переход к слайдам с необходимой информацией.</a:t>
            </a:r>
          </a:p>
          <a:p>
            <a:r>
              <a:rPr lang="ru-RU" baseline="0" dirty="0"/>
              <a:t>«Решение» – последовательное нажатие 8 раз (с необходимыми переходами-читать выше)</a:t>
            </a:r>
          </a:p>
          <a:p>
            <a:r>
              <a:rPr lang="ru-RU" baseline="0" dirty="0"/>
              <a:t>«Ответ» – анимированная </a:t>
            </a:r>
            <a:r>
              <a:rPr lang="ru-RU" baseline="0" dirty="0" err="1"/>
              <a:t>сорбонка</a:t>
            </a:r>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8</a:t>
            </a:fld>
            <a:endParaRPr lang="ru-RU"/>
          </a:p>
        </p:txBody>
      </p:sp>
    </p:spTree>
    <p:extLst>
      <p:ext uri="{BB962C8B-B14F-4D97-AF65-F5344CB8AC3E}">
        <p14:creationId xmlns:p14="http://schemas.microsoft.com/office/powerpoint/2010/main" val="345194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Последовательно – «3 год», затем «4год»</a:t>
            </a:r>
          </a:p>
        </p:txBody>
      </p:sp>
      <p:sp>
        <p:nvSpPr>
          <p:cNvPr id="4" name="Номер слайда 3"/>
          <p:cNvSpPr>
            <a:spLocks noGrp="1"/>
          </p:cNvSpPr>
          <p:nvPr>
            <p:ph type="sldNum" sz="quarter" idx="10"/>
          </p:nvPr>
        </p:nvSpPr>
        <p:spPr/>
        <p:txBody>
          <a:bodyPr/>
          <a:lstStyle/>
          <a:p>
            <a:fld id="{D449CAA3-B63B-4722-925F-CCAA8D84BD04}" type="slidenum">
              <a:rPr lang="ru-RU" smtClean="0"/>
              <a:pPr/>
              <a:t>9</a:t>
            </a:fld>
            <a:endParaRPr lang="ru-RU"/>
          </a:p>
        </p:txBody>
      </p:sp>
    </p:spTree>
    <p:extLst>
      <p:ext uri="{BB962C8B-B14F-4D97-AF65-F5344CB8AC3E}">
        <p14:creationId xmlns:p14="http://schemas.microsoft.com/office/powerpoint/2010/main" val="58383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Последовательно – «3 год», затем «4год»</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Подсказками можно пользоваться в процессе решения при необходимости</a:t>
            </a:r>
          </a:p>
          <a:p>
            <a:r>
              <a:rPr lang="ru-RU" dirty="0"/>
              <a:t>Для визуализации решения – нажимаем на кнопку «Решение» – все действия по щелчку по кнопке</a:t>
            </a:r>
          </a:p>
        </p:txBody>
      </p:sp>
      <p:sp>
        <p:nvSpPr>
          <p:cNvPr id="4" name="Номер слайда 3"/>
          <p:cNvSpPr>
            <a:spLocks noGrp="1"/>
          </p:cNvSpPr>
          <p:nvPr>
            <p:ph type="sldNum" sz="quarter" idx="10"/>
          </p:nvPr>
        </p:nvSpPr>
        <p:spPr/>
        <p:txBody>
          <a:bodyPr/>
          <a:lstStyle/>
          <a:p>
            <a:fld id="{D449CAA3-B63B-4722-925F-CCAA8D84BD04}"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Алгоритм работы со слайдами данного варианта аналогичен работе со слайдами Варианта 1. </a:t>
            </a:r>
          </a:p>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12</a:t>
            </a:fld>
            <a:endParaRPr lang="ru-RU"/>
          </a:p>
        </p:txBody>
      </p:sp>
    </p:spTree>
    <p:extLst>
      <p:ext uri="{BB962C8B-B14F-4D97-AF65-F5344CB8AC3E}">
        <p14:creationId xmlns:p14="http://schemas.microsoft.com/office/powerpoint/2010/main" val="120697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49CAA3-B63B-4722-925F-CCAA8D84BD04}" type="slidenum">
              <a:rPr lang="ru-RU" smtClean="0"/>
              <a:pPr/>
              <a:t>14</a:t>
            </a:fld>
            <a:endParaRPr lang="ru-RU"/>
          </a:p>
        </p:txBody>
      </p:sp>
    </p:spTree>
    <p:extLst>
      <p:ext uri="{BB962C8B-B14F-4D97-AF65-F5344CB8AC3E}">
        <p14:creationId xmlns:p14="http://schemas.microsoft.com/office/powerpoint/2010/main" val="583832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Picture 2" descr="http://fnkaa.ru/wp-content/uploads/2018/02/empty12.jpg"/>
          <p:cNvPicPr>
            <a:picLocks noChangeAspect="1" noChangeArrowheads="1"/>
          </p:cNvPicPr>
          <p:nvPr userDrawn="1"/>
        </p:nvPicPr>
        <p:blipFill>
          <a:blip r:embed="rId2" cstate="print"/>
          <a:srcRect/>
          <a:stretch>
            <a:fillRect/>
          </a:stretch>
        </p:blipFill>
        <p:spPr bwMode="auto">
          <a:xfrm>
            <a:off x="-147272" y="0"/>
            <a:ext cx="9291272" cy="6858000"/>
          </a:xfrm>
          <a:prstGeom prst="rect">
            <a:avLst/>
          </a:prstGeom>
          <a:noFill/>
        </p:spPr>
      </p:pic>
      <p:sp>
        <p:nvSpPr>
          <p:cNvPr id="8" name="Прямоугольник 7"/>
          <p:cNvSpPr/>
          <p:nvPr userDrawn="1"/>
        </p:nvSpPr>
        <p:spPr>
          <a:xfrm>
            <a:off x="0" y="5805264"/>
            <a:ext cx="4788024" cy="936104"/>
          </a:xfrm>
          <a:prstGeom prst="rect">
            <a:avLst/>
          </a:prstGeom>
          <a:solidFill>
            <a:schemeClr val="accent5">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2">
                    <a:lumMod val="75000"/>
                  </a:schemeClr>
                </a:solidFill>
                <a:latin typeface="Times New Roman" pitchFamily="18" charset="0"/>
                <a:cs typeface="Times New Roman" pitchFamily="18" charset="0"/>
              </a:rPr>
              <a:t>Каратанова</a:t>
            </a:r>
            <a:r>
              <a:rPr lang="ru-RU" b="1" dirty="0">
                <a:solidFill>
                  <a:schemeClr val="tx2">
                    <a:lumMod val="75000"/>
                  </a:schemeClr>
                </a:solidFill>
                <a:latin typeface="Times New Roman" pitchFamily="18" charset="0"/>
                <a:cs typeface="Times New Roman" pitchFamily="18" charset="0"/>
              </a:rPr>
              <a:t> Марина Николаевна</a:t>
            </a:r>
          </a:p>
          <a:p>
            <a:pPr algn="ctr"/>
            <a:r>
              <a:rPr lang="ru-RU" b="1" dirty="0">
                <a:solidFill>
                  <a:schemeClr val="tx2">
                    <a:lumMod val="75000"/>
                  </a:schemeClr>
                </a:solidFill>
                <a:latin typeface="Times New Roman" pitchFamily="18" charset="0"/>
                <a:cs typeface="Times New Roman" pitchFamily="18" charset="0"/>
              </a:rPr>
              <a:t>МКОУ СОШ №256</a:t>
            </a:r>
            <a:r>
              <a:rPr lang="ru-RU" b="1" baseline="0" dirty="0">
                <a:solidFill>
                  <a:schemeClr val="tx2">
                    <a:lumMod val="75000"/>
                  </a:schemeClr>
                </a:solidFill>
                <a:latin typeface="Times New Roman" pitchFamily="18" charset="0"/>
                <a:cs typeface="Times New Roman" pitchFamily="18" charset="0"/>
              </a:rPr>
              <a:t> ГО ЗАТО г.Фокино</a:t>
            </a:r>
          </a:p>
          <a:p>
            <a:pPr algn="ctr"/>
            <a:r>
              <a:rPr lang="ru-RU" b="1" baseline="0" dirty="0">
                <a:solidFill>
                  <a:schemeClr val="tx2">
                    <a:lumMod val="75000"/>
                  </a:schemeClr>
                </a:solidFill>
                <a:latin typeface="Times New Roman" pitchFamily="18" charset="0"/>
                <a:cs typeface="Times New Roman" pitchFamily="18" charset="0"/>
              </a:rPr>
              <a:t>Приморского края</a:t>
            </a:r>
            <a:endParaRPr lang="ru-RU" b="1" dirty="0">
              <a:solidFill>
                <a:schemeClr val="tx2">
                  <a:lumMod val="75000"/>
                </a:schemeClr>
              </a:solidFill>
              <a:latin typeface="Times New Roman" pitchFamily="18" charset="0"/>
              <a:cs typeface="Times New Roman" pitchFamily="18" charset="0"/>
            </a:endParaRPr>
          </a:p>
        </p:txBody>
      </p:sp>
      <p:sp>
        <p:nvSpPr>
          <p:cNvPr id="9" name="Прямоугольник 8"/>
          <p:cNvSpPr/>
          <p:nvPr userDrawn="1"/>
        </p:nvSpPr>
        <p:spPr>
          <a:xfrm>
            <a:off x="4211960" y="188640"/>
            <a:ext cx="4788024" cy="936104"/>
          </a:xfrm>
          <a:prstGeom prst="rect">
            <a:avLst/>
          </a:prstGeom>
          <a:solidFill>
            <a:srgbClr val="FFCDCD"/>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a:solidFill>
                  <a:srgbClr val="C00000"/>
                </a:solidFill>
                <a:latin typeface="Times New Roman" pitchFamily="18" charset="0"/>
                <a:cs typeface="Times New Roman" pitchFamily="18" charset="0"/>
              </a:rPr>
              <a:t>ОГЭ – 2020</a:t>
            </a:r>
            <a:r>
              <a:rPr lang="ru-RU" sz="6600" b="1" baseline="0" dirty="0">
                <a:solidFill>
                  <a:srgbClr val="C00000"/>
                </a:solidFill>
                <a:latin typeface="Times New Roman" pitchFamily="18" charset="0"/>
                <a:cs typeface="Times New Roman" pitchFamily="18" charset="0"/>
              </a:rPr>
              <a:t> </a:t>
            </a:r>
            <a:endParaRPr lang="ru-RU" sz="6600" b="1" dirty="0">
              <a:solidFill>
                <a:srgbClr val="C00000"/>
              </a:solidFill>
              <a:latin typeface="Times New Roman" pitchFamily="18" charset="0"/>
              <a:cs typeface="Times New Roman" pitchFamily="18" charset="0"/>
            </a:endParaRPr>
          </a:p>
        </p:txBody>
      </p:sp>
      <p:sp>
        <p:nvSpPr>
          <p:cNvPr id="11" name="Прямоугольник 10"/>
          <p:cNvSpPr/>
          <p:nvPr userDrawn="1"/>
        </p:nvSpPr>
        <p:spPr>
          <a:xfrm>
            <a:off x="4211960" y="1268760"/>
            <a:ext cx="4788024" cy="936104"/>
          </a:xfrm>
          <a:prstGeom prst="rect">
            <a:avLst/>
          </a:prstGeom>
          <a:solidFill>
            <a:schemeClr val="accent3">
              <a:lumMod val="20000"/>
              <a:lumOff val="80000"/>
            </a:schemeClr>
          </a:solid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a:solidFill>
                  <a:schemeClr val="accent3">
                    <a:lumMod val="50000"/>
                  </a:schemeClr>
                </a:solidFill>
                <a:latin typeface="Times New Roman" pitchFamily="18" charset="0"/>
                <a:cs typeface="Times New Roman" pitchFamily="18" charset="0"/>
              </a:rPr>
              <a:t>Математика</a:t>
            </a:r>
          </a:p>
        </p:txBody>
      </p:sp>
      <p:sp>
        <p:nvSpPr>
          <p:cNvPr id="12" name="Прямоугольник 11"/>
          <p:cNvSpPr/>
          <p:nvPr userDrawn="1"/>
        </p:nvSpPr>
        <p:spPr>
          <a:xfrm>
            <a:off x="4211960" y="2348880"/>
            <a:ext cx="4789196" cy="2723194"/>
          </a:xfrm>
          <a:prstGeom prst="rect">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baseline="0" dirty="0">
                <a:solidFill>
                  <a:schemeClr val="tx2">
                    <a:lumMod val="75000"/>
                  </a:schemeClr>
                </a:solidFill>
                <a:latin typeface="Times New Roman" pitchFamily="18" charset="0"/>
                <a:cs typeface="Times New Roman" pitchFamily="18" charset="0"/>
              </a:rPr>
              <a:t>Задания</a:t>
            </a:r>
            <a:r>
              <a:rPr lang="ru-RU" sz="4400" b="1" dirty="0">
                <a:solidFill>
                  <a:schemeClr val="tx2">
                    <a:lumMod val="75000"/>
                  </a:schemeClr>
                </a:solidFill>
                <a:latin typeface="Times New Roman" pitchFamily="18" charset="0"/>
                <a:cs typeface="Times New Roman" pitchFamily="18" charset="0"/>
              </a:rPr>
              <a:t> №1 - №5</a:t>
            </a:r>
          </a:p>
          <a:p>
            <a:pPr algn="ctr"/>
            <a:r>
              <a:rPr lang="ru-RU" sz="4400" b="1" dirty="0">
                <a:solidFill>
                  <a:schemeClr val="tx2">
                    <a:lumMod val="75000"/>
                  </a:schemeClr>
                </a:solidFill>
                <a:latin typeface="Times New Roman" pitchFamily="18" charset="0"/>
                <a:cs typeface="Times New Roman" pitchFamily="18" charset="0"/>
              </a:rPr>
              <a:t>ОСАГО</a:t>
            </a:r>
          </a:p>
          <a:p>
            <a:pPr algn="ctr"/>
            <a:r>
              <a:rPr lang="ru-RU" sz="4400" b="1" dirty="0">
                <a:solidFill>
                  <a:schemeClr val="tx2">
                    <a:lumMod val="75000"/>
                  </a:schemeClr>
                </a:solidFill>
                <a:latin typeface="Times New Roman" pitchFamily="18" charset="0"/>
                <a:cs typeface="Times New Roman" pitchFamily="18" charset="0"/>
              </a:rPr>
              <a:t>АЗС</a:t>
            </a:r>
          </a:p>
          <a:p>
            <a:pPr algn="ctr"/>
            <a:r>
              <a:rPr lang="ru-RU" sz="3200" b="1" dirty="0">
                <a:solidFill>
                  <a:schemeClr val="tx2">
                    <a:lumMod val="75000"/>
                  </a:schemeClr>
                </a:solidFill>
                <a:latin typeface="Times New Roman" pitchFamily="18" charset="0"/>
                <a:cs typeface="Times New Roman" pitchFamily="18" charset="0"/>
              </a:rPr>
              <a:t>Продолжение-6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11" name="Прямоугольник 10"/>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sp>
        <p:nvSpPr>
          <p:cNvPr id="11" name="Прямоугольник 10"/>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809" y="260648"/>
            <a:ext cx="87944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6516216" y="1484784"/>
            <a:ext cx="244827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11" name="Прямоугольник 10"/>
          <p:cNvSpPr/>
          <p:nvPr userDrawn="1"/>
        </p:nvSpPr>
        <p:spPr>
          <a:xfrm>
            <a:off x="251520" y="260648"/>
            <a:ext cx="8712968" cy="633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userDrawn="1"/>
        </p:nvSpPr>
        <p:spPr>
          <a:xfrm>
            <a:off x="6588224" y="3429000"/>
            <a:ext cx="2376264"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22" name="Picture 2" descr="https://ogic.ru/wp-content/uploads/2019/03/znachenija-koefficientov-pri-raschete-osago-1024x68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332656"/>
            <a:ext cx="8568952" cy="6177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11" name="Прямоугольник 10"/>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pic>
        <p:nvPicPr>
          <p:cNvPr id="6" name="Picture 2" descr="https://im0-tub-ru.yandex.net/i?id=985bcefea5e95d86b6709803ae7b95fa&amp;n=13&amp;exp=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536" y="440668"/>
            <a:ext cx="8424936"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15AC7C-13CC-452A-A2D7-E6AFC20C079F}" type="slidenum">
              <a:rPr lang="ru-RU" smtClean="0"/>
              <a:pPr/>
              <a:t>‹#›</a:t>
            </a:fld>
            <a:endParaRPr lang="ru-RU"/>
          </a:p>
        </p:txBody>
      </p:sp>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9" name="Прямоугольник 8"/>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4" descr="https://f.vbr.ru/help/f3fmud4vi2q.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035"/>
          <a:stretch/>
        </p:blipFill>
        <p:spPr bwMode="auto">
          <a:xfrm>
            <a:off x="242370" y="259446"/>
            <a:ext cx="8758786" cy="638669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userDrawn="1"/>
        </p:nvSpPr>
        <p:spPr>
          <a:xfrm>
            <a:off x="179512" y="188640"/>
            <a:ext cx="8856984" cy="6480720"/>
          </a:xfrm>
          <a:prstGeom prst="rect">
            <a:avLst/>
          </a:prstGeom>
          <a:solidFill>
            <a:schemeClr val="bg1">
              <a:alpha val="5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11" name="Прямоугольник 10"/>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image1"/>
          <p:cNvPicPr>
            <a:picLocks noChangeAspect="1" noChangeArrowheads="1"/>
          </p:cNvPicPr>
          <p:nvPr userDrawn="1"/>
        </p:nvPicPr>
        <p:blipFill rotWithShape="1">
          <a:blip r:embed="rId3">
            <a:clrChange>
              <a:clrFrom>
                <a:srgbClr val="ECE4E2"/>
              </a:clrFrom>
              <a:clrTo>
                <a:srgbClr val="ECE4E2">
                  <a:alpha val="0"/>
                </a:srgbClr>
              </a:clrTo>
            </a:clrChange>
            <a:extLst>
              <a:ext uri="{28A0092B-C50C-407E-A947-70E740481C1C}">
                <a14:useLocalDpi xmlns:a14="http://schemas.microsoft.com/office/drawing/2010/main" val="0"/>
              </a:ext>
            </a:extLst>
          </a:blip>
          <a:srcRect l="5255" t="8904" r="31869" b="7077"/>
          <a:stretch/>
        </p:blipFill>
        <p:spPr bwMode="auto">
          <a:xfrm>
            <a:off x="179512" y="1916832"/>
            <a:ext cx="598268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userDrawn="1"/>
        </p:nvSpPr>
        <p:spPr>
          <a:xfrm>
            <a:off x="3779912" y="5445224"/>
            <a:ext cx="25922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image1"/>
          <p:cNvPicPr>
            <a:picLocks noChangeAspect="1" noChangeArrowheads="1"/>
          </p:cNvPicPr>
          <p:nvPr userDrawn="1"/>
        </p:nvPicPr>
        <p:blipFill rotWithShape="1">
          <a:blip r:embed="rId3">
            <a:clrChange>
              <a:clrFrom>
                <a:srgbClr val="ECE4E2"/>
              </a:clrFrom>
              <a:clrTo>
                <a:srgbClr val="ECE4E2">
                  <a:alpha val="0"/>
                </a:srgbClr>
              </a:clrTo>
            </a:clrChange>
            <a:extLst>
              <a:ext uri="{28A0092B-C50C-407E-A947-70E740481C1C}">
                <a14:useLocalDpi xmlns:a14="http://schemas.microsoft.com/office/drawing/2010/main" val="0"/>
              </a:ext>
            </a:extLst>
          </a:blip>
          <a:srcRect l="68310" t="44166" r="4476" b="35249"/>
          <a:stretch/>
        </p:blipFill>
        <p:spPr bwMode="auto">
          <a:xfrm>
            <a:off x="3415939" y="5481079"/>
            <a:ext cx="2589376" cy="10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27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Заголовок и объект">
    <p:spTree>
      <p:nvGrpSpPr>
        <p:cNvPr id="1" name=""/>
        <p:cNvGrpSpPr/>
        <p:nvPr/>
      </p:nvGrpSpPr>
      <p:grpSpPr>
        <a:xfrm>
          <a:off x="0" y="0"/>
          <a:ext cx="0" cy="0"/>
          <a:chOff x="0" y="0"/>
          <a:chExt cx="0" cy="0"/>
        </a:xfrm>
      </p:grpSpPr>
      <p:pic>
        <p:nvPicPr>
          <p:cNvPr id="2050" name="Picture 2" descr="http://www.baskistan.com/blog/wp-content/uploads/2019/08/8227e25182f2a7d67579acc8d7f05144bd73a749.jpeg"/>
          <p:cNvPicPr>
            <a:picLocks noChangeAspect="1" noChangeArrowheads="1"/>
          </p:cNvPicPr>
          <p:nvPr userDrawn="1"/>
        </p:nvPicPr>
        <p:blipFill>
          <a:blip r:embed="rId2" cstate="print"/>
          <a:srcRect l="3563" t="556" r="21197" b="-102"/>
          <a:stretch>
            <a:fillRect/>
          </a:stretch>
        </p:blipFill>
        <p:spPr bwMode="auto">
          <a:xfrm>
            <a:off x="-1" y="0"/>
            <a:ext cx="9218045" cy="6858000"/>
          </a:xfrm>
          <a:prstGeom prst="rect">
            <a:avLst/>
          </a:prstGeom>
          <a:noFill/>
        </p:spPr>
      </p:pic>
      <p:sp>
        <p:nvSpPr>
          <p:cNvPr id="8" name="Прямоугольник 7"/>
          <p:cNvSpPr/>
          <p:nvPr userDrawn="1"/>
        </p:nvSpPr>
        <p:spPr>
          <a:xfrm>
            <a:off x="179512" y="188640"/>
            <a:ext cx="8856984" cy="6480720"/>
          </a:xfrm>
          <a:prstGeom prst="rect">
            <a:avLst/>
          </a:prstGeom>
          <a:solidFill>
            <a:schemeClr val="bg1">
              <a:alpha val="73000"/>
            </a:schemeClr>
          </a:solid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11" name="Прямоугольник 10"/>
          <p:cNvSpPr/>
          <p:nvPr userDrawn="1"/>
        </p:nvSpPr>
        <p:spPr>
          <a:xfrm>
            <a:off x="251520" y="260648"/>
            <a:ext cx="8712968" cy="6311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62" name="Picture 2" descr="image2"/>
          <p:cNvPicPr>
            <a:picLocks noChangeAspect="1" noChangeArrowheads="1"/>
          </p:cNvPicPr>
          <p:nvPr userDrawn="1"/>
        </p:nvPicPr>
        <p:blipFill>
          <a:blip r:embed="rId3">
            <a:extLst>
              <a:ext uri="{28A0092B-C50C-407E-A947-70E740481C1C}">
                <a14:useLocalDpi xmlns:a14="http://schemas.microsoft.com/office/drawing/2010/main" val="0"/>
              </a:ext>
            </a:extLst>
          </a:blip>
          <a:srcRect l="3511" t="9412" r="21069" b="15294"/>
          <a:stretch>
            <a:fillRect/>
          </a:stretch>
        </p:blipFill>
        <p:spPr bwMode="auto">
          <a:xfrm>
            <a:off x="251520" y="1536456"/>
            <a:ext cx="6859754" cy="444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userDrawn="1"/>
        </p:nvSpPr>
        <p:spPr>
          <a:xfrm>
            <a:off x="6300192" y="3075855"/>
            <a:ext cx="108012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image1"/>
          <p:cNvPicPr>
            <a:picLocks noChangeAspect="1" noChangeArrowheads="1"/>
          </p:cNvPicPr>
          <p:nvPr userDrawn="1"/>
        </p:nvPicPr>
        <p:blipFill rotWithShape="1">
          <a:blip r:embed="rId4">
            <a:clrChange>
              <a:clrFrom>
                <a:srgbClr val="ECE4E2"/>
              </a:clrFrom>
              <a:clrTo>
                <a:srgbClr val="ECE4E2">
                  <a:alpha val="0"/>
                </a:srgbClr>
              </a:clrTo>
            </a:clrChange>
            <a:extLst>
              <a:ext uri="{28A0092B-C50C-407E-A947-70E740481C1C}">
                <a14:useLocalDpi xmlns:a14="http://schemas.microsoft.com/office/drawing/2010/main" val="0"/>
              </a:ext>
            </a:extLst>
          </a:blip>
          <a:srcRect l="68310" t="44166" r="4476" b="35249"/>
          <a:stretch/>
        </p:blipFill>
        <p:spPr bwMode="auto">
          <a:xfrm>
            <a:off x="3923928" y="5462309"/>
            <a:ext cx="2589376" cy="1093863"/>
          </a:xfrm>
          <a:prstGeom prst="rect">
            <a:avLst/>
          </a:prstGeom>
          <a:solidFill>
            <a:schemeClr val="bg1"/>
          </a:solidFill>
          <a:ln>
            <a:noFill/>
          </a:ln>
        </p:spPr>
      </p:pic>
    </p:spTree>
    <p:extLst>
      <p:ext uri="{BB962C8B-B14F-4D97-AF65-F5344CB8AC3E}">
        <p14:creationId xmlns:p14="http://schemas.microsoft.com/office/powerpoint/2010/main" val="345689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DE92-BC64-4360-9651-63D1410B8D21}" type="datetimeFigureOut">
              <a:rPr lang="ru-RU" smtClean="0"/>
              <a:pPr/>
              <a:t>24.07.2024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5AC7C-13CC-452A-A2D7-E6AFC20C079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60" r:id="rId7"/>
    <p:sldLayoutId id="2147483666" r:id="rId8"/>
    <p:sldLayoutId id="2147483667" r:id="rId9"/>
    <p:sldLayoutId id="2147483661"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1.bin"/><Relationship Id="rId12" Type="http://schemas.openxmlformats.org/officeDocument/2006/relationships/image" Target="../media/image14.wmf"/><Relationship Id="rId2" Type="http://schemas.openxmlformats.org/officeDocument/2006/relationships/slideLayout" Target="../slideLayouts/slideLayout5.xml"/><Relationship Id="rId16"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oleObject" Target="../embeddings/oleObject3.bin"/><Relationship Id="rId5" Type="http://schemas.openxmlformats.org/officeDocument/2006/relationships/image" Target="../media/image17.jpeg"/><Relationship Id="rId15" Type="http://schemas.openxmlformats.org/officeDocument/2006/relationships/oleObject" Target="../embeddings/oleObject5.bin"/><Relationship Id="rId10" Type="http://schemas.openxmlformats.org/officeDocument/2006/relationships/image" Target="../media/image13.wmf"/><Relationship Id="rId4" Type="http://schemas.openxmlformats.org/officeDocument/2006/relationships/slide" Target="slide3.xml"/><Relationship Id="rId9" Type="http://schemas.openxmlformats.org/officeDocument/2006/relationships/oleObject" Target="../embeddings/oleObject2.bin"/><Relationship Id="rId1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4.xml"/><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slide" Target="slide33.xml"/><Relationship Id="rId5" Type="http://schemas.openxmlformats.org/officeDocument/2006/relationships/slide" Target="slide21.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2.wmf"/><Relationship Id="rId3" Type="http://schemas.openxmlformats.org/officeDocument/2006/relationships/notesSlide" Target="../notesSlides/notesSlide12.xml"/><Relationship Id="rId7" Type="http://schemas.openxmlformats.org/officeDocument/2006/relationships/image" Target="../media/image19.wmf"/><Relationship Id="rId12" Type="http://schemas.openxmlformats.org/officeDocument/2006/relationships/oleObject" Target="../embeddings/oleObject9.bin"/><Relationship Id="rId2" Type="http://schemas.openxmlformats.org/officeDocument/2006/relationships/slideLayout" Target="../slideLayouts/slideLayout5.xml"/><Relationship Id="rId16" Type="http://schemas.openxmlformats.org/officeDocument/2006/relationships/slide" Target="slide1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jpeg"/><Relationship Id="rId15" Type="http://schemas.openxmlformats.org/officeDocument/2006/relationships/image" Target="../media/image23.wmf"/><Relationship Id="rId10" Type="http://schemas.openxmlformats.org/officeDocument/2006/relationships/oleObject" Target="../embeddings/oleObject8.bin"/><Relationship Id="rId4" Type="http://schemas.openxmlformats.org/officeDocument/2006/relationships/image" Target="../media/image17.jpeg"/><Relationship Id="rId9" Type="http://schemas.openxmlformats.org/officeDocument/2006/relationships/image" Target="../media/image20.wmf"/><Relationship Id="rId1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xml"/><Relationship Id="rId7"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30.xml"/><Relationship Id="rId5" Type="http://schemas.openxmlformats.org/officeDocument/2006/relationships/slide" Target="slide28.xml"/><Relationship Id="rId10" Type="http://schemas.openxmlformats.org/officeDocument/2006/relationships/image" Target="../media/image24.jpeg"/><Relationship Id="rId4" Type="http://schemas.openxmlformats.org/officeDocument/2006/relationships/slide" Target="slide27.xml"/><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9.wmf"/><Relationship Id="rId3" Type="http://schemas.openxmlformats.org/officeDocument/2006/relationships/notesSlide" Target="../notesSlides/notesSlide21.xml"/><Relationship Id="rId7" Type="http://schemas.openxmlformats.org/officeDocument/2006/relationships/image" Target="../media/image26.wmf"/><Relationship Id="rId12"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28.wmf"/><Relationship Id="rId5" Type="http://schemas.openxmlformats.org/officeDocument/2006/relationships/slide" Target="slide29.xml"/><Relationship Id="rId10" Type="http://schemas.openxmlformats.org/officeDocument/2006/relationships/oleObject" Target="../embeddings/oleObject13.bin"/><Relationship Id="rId4" Type="http://schemas.openxmlformats.org/officeDocument/2006/relationships/image" Target="../media/image30.jpeg"/><Relationship Id="rId9" Type="http://schemas.openxmlformats.org/officeDocument/2006/relationships/image" Target="../media/image27.wmf"/><Relationship Id="rId14" Type="http://schemas.openxmlformats.org/officeDocument/2006/relationships/slide" Target="slide21.xml"/></Relationships>
</file>

<file path=ppt/slides/_rels/slide3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9.bin"/><Relationship Id="rId3" Type="http://schemas.openxmlformats.org/officeDocument/2006/relationships/notesSlide" Target="../notesSlides/notesSlide22.xml"/><Relationship Id="rId7" Type="http://schemas.openxmlformats.org/officeDocument/2006/relationships/oleObject" Target="../embeddings/oleObject16.bin"/><Relationship Id="rId12" Type="http://schemas.openxmlformats.org/officeDocument/2006/relationships/image" Target="../media/image34.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slide" Target="slide21.xml"/><Relationship Id="rId10" Type="http://schemas.openxmlformats.org/officeDocument/2006/relationships/image" Target="../media/image33.wmf"/><Relationship Id="rId4" Type="http://schemas.openxmlformats.org/officeDocument/2006/relationships/image" Target="../media/image36.jpeg"/><Relationship Id="rId9" Type="http://schemas.openxmlformats.org/officeDocument/2006/relationships/oleObject" Target="../embeddings/oleObject17.bin"/><Relationship Id="rId1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slide" Target="slide21.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2.xml"/><Relationship Id="rId7" Type="http://schemas.openxmlformats.org/officeDocument/2006/relationships/slide" Target="slide4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slide" Target="slide42.xml"/><Relationship Id="rId5" Type="http://schemas.openxmlformats.org/officeDocument/2006/relationships/slide" Target="slide40.xml"/><Relationship Id="rId10" Type="http://schemas.openxmlformats.org/officeDocument/2006/relationships/image" Target="../media/image24.jpeg"/><Relationship Id="rId4" Type="http://schemas.openxmlformats.org/officeDocument/2006/relationships/slide" Target="slide39.xml"/><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slide" Target="slide33.xml"/><Relationship Id="rId3" Type="http://schemas.openxmlformats.org/officeDocument/2006/relationships/image" Target="../media/image30.jpeg"/><Relationship Id="rId7" Type="http://schemas.openxmlformats.org/officeDocument/2006/relationships/oleObject" Target="../embeddings/oleObject21.bin"/><Relationship Id="rId12" Type="http://schemas.openxmlformats.org/officeDocument/2006/relationships/image" Target="../media/image29.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4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42.wmf"/><Relationship Id="rId4" Type="http://schemas.openxmlformats.org/officeDocument/2006/relationships/slide" Target="slide41.xml"/><Relationship Id="rId9"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6.wmf"/><Relationship Id="rId3" Type="http://schemas.openxmlformats.org/officeDocument/2006/relationships/image" Target="../media/image36.jpeg"/><Relationship Id="rId7" Type="http://schemas.openxmlformats.org/officeDocument/2006/relationships/image" Target="../media/image44.wmf"/><Relationship Id="rId12" Type="http://schemas.openxmlformats.org/officeDocument/2006/relationships/oleObject" Target="../embeddings/oleObject28.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25.bin"/><Relationship Id="rId11" Type="http://schemas.openxmlformats.org/officeDocument/2006/relationships/image" Target="../media/image45.wmf"/><Relationship Id="rId5" Type="http://schemas.openxmlformats.org/officeDocument/2006/relationships/image" Target="../media/image43.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3.wmf"/><Relationship Id="rId14" Type="http://schemas.openxmlformats.org/officeDocument/2006/relationships/slide" Target="sl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5" Type="http://schemas.openxmlformats.org/officeDocument/2006/relationships/slide" Target="slide33.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29600" cy="1143000"/>
          </a:xfrm>
        </p:spPr>
        <p:txBody>
          <a:bodyPr>
            <a:normAutofit fontScale="90000"/>
          </a:bodyPr>
          <a:lstStyle/>
          <a:p>
            <a:r>
              <a:rPr lang="ru-RU" sz="8000" dirty="0" smtClean="0">
                <a:solidFill>
                  <a:srgbClr val="FF0000"/>
                </a:solidFill>
              </a:rPr>
              <a:t>ОГЭ-2025</a:t>
            </a:r>
            <a:r>
              <a:rPr lang="ru-RU" dirty="0" smtClean="0"/>
              <a:t/>
            </a:r>
            <a:br>
              <a:rPr lang="ru-RU" dirty="0" smtClean="0"/>
            </a:br>
            <a:r>
              <a:rPr lang="ru-RU" b="1" u="sng" dirty="0">
                <a:effectLst>
                  <a:outerShdw blurRad="38100" dist="38100" dir="2700000" algn="tl">
                    <a:srgbClr val="000000">
                      <a:alpha val="43137"/>
                    </a:srgbClr>
                  </a:outerShdw>
                </a:effectLst>
              </a:rPr>
              <a:t>Задачи 1–5 — реальная математика</a:t>
            </a:r>
            <a:r>
              <a:rPr lang="ru-RU" dirty="0"/>
              <a:t/>
            </a:r>
            <a:br>
              <a:rPr lang="ru-RU" dirty="0"/>
            </a:br>
            <a:endParaRPr lang="ru-RU" dirty="0"/>
          </a:p>
        </p:txBody>
      </p:sp>
      <p:sp>
        <p:nvSpPr>
          <p:cNvPr id="3" name="Объект 2"/>
          <p:cNvSpPr>
            <a:spLocks noGrp="1"/>
          </p:cNvSpPr>
          <p:nvPr>
            <p:ph idx="1"/>
          </p:nvPr>
        </p:nvSpPr>
        <p:spPr>
          <a:xfrm>
            <a:off x="323528" y="1916832"/>
            <a:ext cx="8229600" cy="4525963"/>
          </a:xfrm>
        </p:spPr>
        <p:txBody>
          <a:bodyPr>
            <a:normAutofit fontScale="92500"/>
          </a:bodyPr>
          <a:lstStyle/>
          <a:p>
            <a:endParaRPr lang="ru-RU" sz="2000" i="1" dirty="0" smtClean="0"/>
          </a:p>
          <a:p>
            <a:endParaRPr lang="ru-RU" sz="2000" i="1" dirty="0"/>
          </a:p>
          <a:p>
            <a:r>
              <a:rPr lang="ru-RU" sz="2000" i="1" dirty="0" smtClean="0"/>
              <a:t>Блок </a:t>
            </a:r>
            <a:r>
              <a:rPr lang="ru-RU" sz="2000" i="1" dirty="0"/>
              <a:t>задач, который проверяет навыки применения математических знаний в реальной жизни. Придется прочитать длинный текст, понять его, правильно выделить значимые для решения данные (обычно их в 2–3 раза меньше, чем текста всего) и правильно их применить для ответов на задания. Весьма полезные навыки. </a:t>
            </a:r>
          </a:p>
          <a:p>
            <a:pPr marL="0" indent="0" algn="r">
              <a:buNone/>
            </a:pPr>
            <a:endParaRPr lang="ru-RU" dirty="0" smtClean="0"/>
          </a:p>
          <a:p>
            <a:pPr marL="0" indent="0" algn="r">
              <a:buNone/>
            </a:pPr>
            <a:r>
              <a:rPr lang="ru-RU" dirty="0" smtClean="0"/>
              <a:t>Учитель математики</a:t>
            </a:r>
          </a:p>
          <a:p>
            <a:pPr marL="0" indent="0" algn="r">
              <a:buNone/>
            </a:pPr>
            <a:r>
              <a:rPr lang="ru-RU" dirty="0" smtClean="0"/>
              <a:t>МБОУ гимназия №14, </a:t>
            </a:r>
            <a:r>
              <a:rPr lang="ru-RU" dirty="0" err="1" smtClean="0"/>
              <a:t>г.Ейск</a:t>
            </a:r>
            <a:endParaRPr lang="ru-RU" dirty="0" smtClean="0"/>
          </a:p>
          <a:p>
            <a:pPr marL="0" indent="0" algn="r">
              <a:buNone/>
            </a:pPr>
            <a:r>
              <a:rPr lang="ru-RU" dirty="0" err="1" smtClean="0"/>
              <a:t>Матюха</a:t>
            </a:r>
            <a:r>
              <a:rPr lang="ru-RU" dirty="0" smtClean="0"/>
              <a:t> Эльвира Анатольевна</a:t>
            </a:r>
            <a:endParaRPr lang="ru-RU" dirty="0"/>
          </a:p>
        </p:txBody>
      </p:sp>
    </p:spTree>
    <p:extLst>
      <p:ext uri="{BB962C8B-B14F-4D97-AF65-F5344CB8AC3E}">
        <p14:creationId xmlns:p14="http://schemas.microsoft.com/office/powerpoint/2010/main" val="183848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48" y="1090203"/>
            <a:ext cx="8672634" cy="39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возврат 5">
            <a:hlinkClick r:id="" action="ppaction://hlinkshowjump?jump=lastslideviewed" highlightClick="1"/>
          </p:cNvPr>
          <p:cNvSpPr/>
          <p:nvPr/>
        </p:nvSpPr>
        <p:spPr>
          <a:xfrm>
            <a:off x="8172400"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страиваемая 6">
            <a:hlinkClick r:id="" action="ppaction://noaction" highlightClick="1"/>
          </p:cNvPr>
          <p:cNvSpPr/>
          <p:nvPr/>
        </p:nvSpPr>
        <p:spPr>
          <a:xfrm>
            <a:off x="467544" y="6217932"/>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 год</a:t>
            </a:r>
          </a:p>
        </p:txBody>
      </p:sp>
      <p:sp>
        <p:nvSpPr>
          <p:cNvPr id="8" name="Прямоугольник 7"/>
          <p:cNvSpPr/>
          <p:nvPr/>
        </p:nvSpPr>
        <p:spPr>
          <a:xfrm>
            <a:off x="300976" y="2837320"/>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727835" y="1159678"/>
            <a:ext cx="813803" cy="378149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12891" y="2837320"/>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noaction" highlightClick="1"/>
          </p:cNvPr>
          <p:cNvSpPr/>
          <p:nvPr/>
        </p:nvSpPr>
        <p:spPr>
          <a:xfrm>
            <a:off x="1845916" y="6208141"/>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 год</a:t>
            </a:r>
          </a:p>
        </p:txBody>
      </p:sp>
      <p:sp>
        <p:nvSpPr>
          <p:cNvPr id="13" name="Прямоугольник 12"/>
          <p:cNvSpPr/>
          <p:nvPr/>
        </p:nvSpPr>
        <p:spPr>
          <a:xfrm>
            <a:off x="336042" y="3155642"/>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534166" y="1126595"/>
            <a:ext cx="813803" cy="378149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579195" y="3127446"/>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458722" y="259206"/>
            <a:ext cx="1484702"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solidFill>
                  <a:schemeClr val="bg2">
                    <a:lumMod val="25000"/>
                  </a:schemeClr>
                </a:solidFill>
                <a:effectLst/>
                <a:latin typeface="Times New Roman" pitchFamily="18" charset="0"/>
                <a:cs typeface="Times New Roman" pitchFamily="18" charset="0"/>
              </a:rPr>
              <a:t>КВС</a:t>
            </a:r>
          </a:p>
        </p:txBody>
      </p:sp>
      <p:pic>
        <p:nvPicPr>
          <p:cNvPr id="17" name="Picture 2" descr="https://im0-tub-ru.yandex.net/i?id=8bcd093af02734308e37d063e6f86d0a&amp;n=13&amp;exp=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08104" y="5636652"/>
            <a:ext cx="2201038" cy="107155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000"/>
                                        <p:tgtEl>
                                          <p:spTgt spid="14"/>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Effect transition="in" filter="fade">
                                      <p:cBhvr>
                                        <p:cTn id="45" dur="1000"/>
                                        <p:tgtEl>
                                          <p:spTgt spid="15"/>
                                        </p:tgtEl>
                                      </p:cBhvr>
                                    </p:animEffect>
                                  </p:childTnLst>
                                </p:cTn>
                              </p:par>
                            </p:childTnLst>
                          </p:cTn>
                        </p:par>
                      </p:childTnLst>
                    </p:cTn>
                  </p:par>
                </p:childTnLst>
              </p:cTn>
              <p:nextCondLst>
                <p:cond evt="onClick" delay="0">
                  <p:tgtEl>
                    <p:spTgt spid="12"/>
                  </p:tgtEl>
                </p:cond>
              </p:nextCondLst>
            </p:seq>
          </p:childTnLst>
        </p:cTn>
      </p:par>
    </p:tnLst>
    <p:bldLst>
      <p:bldP spid="8" grpId="0" animBg="1"/>
      <p:bldP spid="8" grpId="1" animBg="1"/>
      <p:bldP spid="9" grpId="0" animBg="1"/>
      <p:bldP spid="9" grpId="1" animBg="1"/>
      <p:bldP spid="11" grpId="0" animBg="1"/>
      <p:bldP spid="11" grpId="1"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ая выноска 31"/>
          <p:cNvSpPr/>
          <p:nvPr/>
        </p:nvSpPr>
        <p:spPr>
          <a:xfrm>
            <a:off x="700299" y="3702048"/>
            <a:ext cx="2880320" cy="504056"/>
          </a:xfrm>
          <a:prstGeom prst="wedgeRectCallout">
            <a:avLst>
              <a:gd name="adj1" fmla="val -29630"/>
              <a:gd name="adj2" fmla="val 451658"/>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1 </a:t>
            </a:r>
            <a:r>
              <a:rPr lang="ru-RU" sz="3200" b="1" i="1" dirty="0">
                <a:solidFill>
                  <a:schemeClr val="tx1"/>
                </a:solidFill>
                <a:latin typeface="Times New Roman" pitchFamily="18" charset="0"/>
                <a:cs typeface="Times New Roman" pitchFamily="18" charset="0"/>
              </a:rPr>
              <a:t>ч = 3600 сек</a:t>
            </a:r>
          </a:p>
        </p:txBody>
      </p:sp>
      <p:sp>
        <p:nvSpPr>
          <p:cNvPr id="25" name="Управляющая кнопка: далее 24">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возврат 25">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омой 26">
            <a:hlinkClick r:id="rId4"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07504" y="5483524"/>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I</a:t>
            </a:r>
            <a:endParaRPr lang="ru-RU" sz="4000" b="1" dirty="0">
              <a:solidFill>
                <a:schemeClr val="bg1"/>
              </a:solidFill>
              <a:latin typeface="Times New Roman" pitchFamily="18" charset="0"/>
              <a:cs typeface="Times New Roman" pitchFamily="18" charset="0"/>
            </a:endParaRPr>
          </a:p>
        </p:txBody>
      </p:sp>
      <p:sp>
        <p:nvSpPr>
          <p:cNvPr id="23" name="Прямоугольник 2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5</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pic>
        <p:nvPicPr>
          <p:cNvPr id="285698" name="Picture 2" descr="https://moskvalux.ru/wp-content/uploads/2019/02/subverting-surveillanc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60648"/>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moskvalux.ru/wp-content/uploads/2019/02/subverting-surveillanc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61610" y="261342"/>
            <a:ext cx="1002878" cy="100811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41276" y="285728"/>
            <a:ext cx="8556438" cy="3416320"/>
          </a:xfrm>
          <a:prstGeom prst="rect">
            <a:avLst/>
          </a:prstGeom>
          <a:noFill/>
        </p:spPr>
        <p:txBody>
          <a:bodyPr wrap="square" rtlCol="0">
            <a:spAutoFit/>
          </a:bodyPr>
          <a:lstStyle/>
          <a:p>
            <a:r>
              <a:rPr lang="ru-RU" sz="2400" dirty="0">
                <a:latin typeface="Times New Roman" pitchFamily="18" charset="0"/>
                <a:cs typeface="Times New Roman" pitchFamily="18" charset="0"/>
              </a:rPr>
              <a:t>            Игорь въехал на участок дороги протяжённостью</a:t>
            </a:r>
          </a:p>
          <a:p>
            <a:r>
              <a:rPr lang="ru-RU" sz="2400" dirty="0">
                <a:latin typeface="Times New Roman" pitchFamily="18" charset="0"/>
                <a:cs typeface="Times New Roman" pitchFamily="18" charset="0"/>
              </a:rPr>
              <a:t>              2,6 км с камерами, отслеживающими среднюю</a:t>
            </a:r>
          </a:p>
          <a:p>
            <a:r>
              <a:rPr lang="ru-RU" sz="2400" dirty="0">
                <a:latin typeface="Times New Roman" pitchFamily="18" charset="0"/>
                <a:cs typeface="Times New Roman" pitchFamily="18" charset="0"/>
              </a:rPr>
              <a:t>                скорость движения. Ограничение скорости на  </a:t>
            </a:r>
          </a:p>
          <a:p>
            <a:r>
              <a:rPr lang="ru-RU" sz="2400" dirty="0">
                <a:latin typeface="Times New Roman" pitchFamily="18" charset="0"/>
                <a:cs typeface="Times New Roman" pitchFamily="18" charset="0"/>
              </a:rPr>
              <a:t>    дороге – 100 км/ч. В начале и в конце участка установлены</a:t>
            </a:r>
          </a:p>
          <a:p>
            <a:pPr algn="ctr"/>
            <a:r>
              <a:rPr lang="ru-RU" sz="2400" dirty="0">
                <a:latin typeface="Times New Roman" pitchFamily="18" charset="0"/>
                <a:cs typeface="Times New Roman" pitchFamily="18" charset="0"/>
              </a:rPr>
              <a:t>камеры, фиксирующие номер автомобиля и время проезда.</a:t>
            </a:r>
          </a:p>
          <a:p>
            <a:pPr algn="ctr"/>
            <a:r>
              <a:rPr lang="ru-RU" sz="2400" dirty="0">
                <a:latin typeface="Times New Roman" pitchFamily="18" charset="0"/>
                <a:cs typeface="Times New Roman" pitchFamily="18" charset="0"/>
              </a:rPr>
              <a:t>По этим данным компьютер вычисляет среднюю скорость на участке. Игорь въехал на участок в 11:10:33, а покинул его в 11:11:51. Нарушил ли Игорь скоростной режим? Если да, на сколько км/ч средняя скорость была выше разрешённой?</a:t>
            </a:r>
          </a:p>
        </p:txBody>
      </p:sp>
      <p:sp>
        <p:nvSpPr>
          <p:cNvPr id="30" name="Управляющая кнопка: настраиваемая 29">
            <a:hlinkClick r:id="" action="ppaction://noaction" highlightClick="1"/>
          </p:cNvPr>
          <p:cNvSpPr/>
          <p:nvPr/>
        </p:nvSpPr>
        <p:spPr>
          <a:xfrm>
            <a:off x="734613" y="6207594"/>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Подсказки</a:t>
            </a:r>
          </a:p>
        </p:txBody>
      </p:sp>
      <p:sp>
        <p:nvSpPr>
          <p:cNvPr id="5" name="Прямоугольная выноска 4"/>
          <p:cNvSpPr/>
          <p:nvPr/>
        </p:nvSpPr>
        <p:spPr>
          <a:xfrm>
            <a:off x="684968" y="4307401"/>
            <a:ext cx="2880320" cy="515352"/>
          </a:xfrm>
          <a:prstGeom prst="wedgeRectCallout">
            <a:avLst>
              <a:gd name="adj1" fmla="val -28482"/>
              <a:gd name="adj2" fmla="val 317352"/>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S = v · t</a:t>
            </a:r>
            <a:endParaRPr lang="ru-RU" sz="3200" b="1" i="1" dirty="0">
              <a:solidFill>
                <a:schemeClr val="tx1"/>
              </a:solidFill>
              <a:latin typeface="Times New Roman" pitchFamily="18" charset="0"/>
              <a:cs typeface="Times New Roman" pitchFamily="18" charset="0"/>
            </a:endParaRPr>
          </a:p>
        </p:txBody>
      </p:sp>
      <p:sp>
        <p:nvSpPr>
          <p:cNvPr id="31" name="Прямоугольная выноска 30"/>
          <p:cNvSpPr/>
          <p:nvPr/>
        </p:nvSpPr>
        <p:spPr>
          <a:xfrm>
            <a:off x="676012" y="4946223"/>
            <a:ext cx="2880320" cy="504056"/>
          </a:xfrm>
          <a:prstGeom prst="wedgeRectCallout">
            <a:avLst>
              <a:gd name="adj1" fmla="val -28483"/>
              <a:gd name="adj2" fmla="val 222165"/>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v = S : t</a:t>
            </a:r>
            <a:endParaRPr lang="ru-RU" sz="3200" b="1" i="1" dirty="0">
              <a:solidFill>
                <a:schemeClr val="tx1"/>
              </a:solidFill>
              <a:latin typeface="Times New Roman" pitchFamily="18" charset="0"/>
              <a:cs typeface="Times New Roman" pitchFamily="18" charset="0"/>
            </a:endParaRPr>
          </a:p>
        </p:txBody>
      </p:sp>
      <p:sp>
        <p:nvSpPr>
          <p:cNvPr id="33" name="Управляющая кнопка: настраиваемая 32">
            <a:hlinkClick r:id="" action="ppaction://noaction" highlightClick="1"/>
          </p:cNvPr>
          <p:cNvSpPr/>
          <p:nvPr/>
        </p:nvSpPr>
        <p:spPr>
          <a:xfrm>
            <a:off x="2894130" y="6207594"/>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graphicFrame>
        <p:nvGraphicFramePr>
          <p:cNvPr id="6" name="Объект 5"/>
          <p:cNvGraphicFramePr>
            <a:graphicFrameLocks noChangeAspect="1"/>
          </p:cNvGraphicFramePr>
          <p:nvPr>
            <p:extLst>
              <p:ext uri="{D42A27DB-BD31-4B8C-83A1-F6EECF244321}">
                <p14:modId xmlns:p14="http://schemas.microsoft.com/office/powerpoint/2010/main" val="4273256009"/>
              </p:ext>
            </p:extLst>
          </p:nvPr>
        </p:nvGraphicFramePr>
        <p:xfrm>
          <a:off x="3779912" y="3671880"/>
          <a:ext cx="4968552" cy="490537"/>
        </p:xfrm>
        <a:graphic>
          <a:graphicData uri="http://schemas.openxmlformats.org/presentationml/2006/ole">
            <mc:AlternateContent xmlns:mc="http://schemas.openxmlformats.org/markup-compatibility/2006">
              <mc:Choice xmlns:v="urn:schemas-microsoft-com:vml" Requires="v">
                <p:oleObj spid="_x0000_s285896" name="Формула" r:id="rId7" imgW="2019240" imgH="203040" progId="Equation.3">
                  <p:embed/>
                </p:oleObj>
              </mc:Choice>
              <mc:Fallback>
                <p:oleObj name="Формула" r:id="rId7" imgW="2019240" imgH="203040" progId="Equation.3">
                  <p:embed/>
                  <p:pic>
                    <p:nvPicPr>
                      <p:cNvPr id="0" name="Object 2"/>
                      <p:cNvPicPr>
                        <a:picLocks noChangeAspect="1" noChangeArrowheads="1"/>
                      </p:cNvPicPr>
                      <p:nvPr/>
                    </p:nvPicPr>
                    <p:blipFill>
                      <a:blip r:embed="rId8"/>
                      <a:srcRect/>
                      <a:stretch>
                        <a:fillRect/>
                      </a:stretch>
                    </p:blipFill>
                    <p:spPr bwMode="auto">
                      <a:xfrm>
                        <a:off x="3779912" y="3671880"/>
                        <a:ext cx="4968552" cy="490537"/>
                      </a:xfrm>
                      <a:prstGeom prst="rect">
                        <a:avLst/>
                      </a:prstGeom>
                      <a:noFill/>
                      <a:ln>
                        <a:no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084598284"/>
              </p:ext>
            </p:extLst>
          </p:nvPr>
        </p:nvGraphicFramePr>
        <p:xfrm>
          <a:off x="6104037" y="3995310"/>
          <a:ext cx="2638425" cy="950913"/>
        </p:xfrm>
        <a:graphic>
          <a:graphicData uri="http://schemas.openxmlformats.org/presentationml/2006/ole">
            <mc:AlternateContent xmlns:mc="http://schemas.openxmlformats.org/markup-compatibility/2006">
              <mc:Choice xmlns:v="urn:schemas-microsoft-com:vml" Requires="v">
                <p:oleObj spid="_x0000_s285897" name="Формула" r:id="rId9" imgW="1015920" imgH="393480" progId="Equation.3">
                  <p:embed/>
                </p:oleObj>
              </mc:Choice>
              <mc:Fallback>
                <p:oleObj name="Формула" r:id="rId9" imgW="1015920" imgH="393480" progId="Equation.3">
                  <p:embed/>
                  <p:pic>
                    <p:nvPicPr>
                      <p:cNvPr id="0" name="Объект 5"/>
                      <p:cNvPicPr>
                        <a:picLocks noChangeAspect="1" noChangeArrowheads="1"/>
                      </p:cNvPicPr>
                      <p:nvPr/>
                    </p:nvPicPr>
                    <p:blipFill>
                      <a:blip r:embed="rId10"/>
                      <a:srcRect/>
                      <a:stretch>
                        <a:fillRect/>
                      </a:stretch>
                    </p:blipFill>
                    <p:spPr bwMode="auto">
                      <a:xfrm>
                        <a:off x="6104037" y="3995310"/>
                        <a:ext cx="2638425" cy="950913"/>
                      </a:xfrm>
                      <a:prstGeom prst="rect">
                        <a:avLst/>
                      </a:prstGeom>
                      <a:noFill/>
                      <a:ln>
                        <a:noFill/>
                      </a:ln>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930138476"/>
              </p:ext>
            </p:extLst>
          </p:nvPr>
        </p:nvGraphicFramePr>
        <p:xfrm>
          <a:off x="3796652" y="4722795"/>
          <a:ext cx="2309812" cy="950912"/>
        </p:xfrm>
        <a:graphic>
          <a:graphicData uri="http://schemas.openxmlformats.org/presentationml/2006/ole">
            <mc:AlternateContent xmlns:mc="http://schemas.openxmlformats.org/markup-compatibility/2006">
              <mc:Choice xmlns:v="urn:schemas-microsoft-com:vml" Requires="v">
                <p:oleObj spid="_x0000_s285898" name="Формула" r:id="rId11" imgW="888840" imgH="393480" progId="Equation.3">
                  <p:embed/>
                </p:oleObj>
              </mc:Choice>
              <mc:Fallback>
                <p:oleObj name="Формула" r:id="rId11" imgW="888840" imgH="393480" progId="Equation.3">
                  <p:embed/>
                  <p:pic>
                    <p:nvPicPr>
                      <p:cNvPr id="0" name="Объект 6"/>
                      <p:cNvPicPr>
                        <a:picLocks noChangeAspect="1" noChangeArrowheads="1"/>
                      </p:cNvPicPr>
                      <p:nvPr/>
                    </p:nvPicPr>
                    <p:blipFill>
                      <a:blip r:embed="rId12"/>
                      <a:srcRect/>
                      <a:stretch>
                        <a:fillRect/>
                      </a:stretch>
                    </p:blipFill>
                    <p:spPr bwMode="auto">
                      <a:xfrm>
                        <a:off x="3796652" y="4722795"/>
                        <a:ext cx="23098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344409844"/>
              </p:ext>
            </p:extLst>
          </p:nvPr>
        </p:nvGraphicFramePr>
        <p:xfrm>
          <a:off x="6082010" y="4946223"/>
          <a:ext cx="1879600" cy="492125"/>
        </p:xfrm>
        <a:graphic>
          <a:graphicData uri="http://schemas.openxmlformats.org/presentationml/2006/ole">
            <mc:AlternateContent xmlns:mc="http://schemas.openxmlformats.org/markup-compatibility/2006">
              <mc:Choice xmlns:v="urn:schemas-microsoft-com:vml" Requires="v">
                <p:oleObj spid="_x0000_s285899" name="Формула" r:id="rId13" imgW="723600" imgH="203040" progId="Equation.3">
                  <p:embed/>
                </p:oleObj>
              </mc:Choice>
              <mc:Fallback>
                <p:oleObj name="Формула" r:id="rId13" imgW="723600" imgH="203040" progId="Equation.3">
                  <p:embed/>
                  <p:pic>
                    <p:nvPicPr>
                      <p:cNvPr id="0" name="Объект 7"/>
                      <p:cNvPicPr>
                        <a:picLocks noChangeAspect="1" noChangeArrowheads="1"/>
                      </p:cNvPicPr>
                      <p:nvPr/>
                    </p:nvPicPr>
                    <p:blipFill>
                      <a:blip r:embed="rId14"/>
                      <a:srcRect/>
                      <a:stretch>
                        <a:fillRect/>
                      </a:stretch>
                    </p:blipFill>
                    <p:spPr bwMode="auto">
                      <a:xfrm>
                        <a:off x="6082010" y="4946223"/>
                        <a:ext cx="187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597181892"/>
              </p:ext>
            </p:extLst>
          </p:nvPr>
        </p:nvGraphicFramePr>
        <p:xfrm>
          <a:off x="3826020" y="5641059"/>
          <a:ext cx="2251075" cy="490537"/>
        </p:xfrm>
        <a:graphic>
          <a:graphicData uri="http://schemas.openxmlformats.org/presentationml/2006/ole">
            <mc:AlternateContent xmlns:mc="http://schemas.openxmlformats.org/markup-compatibility/2006">
              <mc:Choice xmlns:v="urn:schemas-microsoft-com:vml" Requires="v">
                <p:oleObj spid="_x0000_s285900" name="Формула" r:id="rId15" imgW="914400" imgH="203040" progId="Equation.3">
                  <p:embed/>
                </p:oleObj>
              </mc:Choice>
              <mc:Fallback>
                <p:oleObj name="Формула" r:id="rId15" imgW="914400" imgH="203040" progId="Equation.3">
                  <p:embed/>
                  <p:pic>
                    <p:nvPicPr>
                      <p:cNvPr id="0" name="Объект 5"/>
                      <p:cNvPicPr>
                        <a:picLocks noChangeAspect="1" noChangeArrowheads="1"/>
                      </p:cNvPicPr>
                      <p:nvPr/>
                    </p:nvPicPr>
                    <p:blipFill>
                      <a:blip r:embed="rId16"/>
                      <a:srcRect/>
                      <a:stretch>
                        <a:fillRect/>
                      </a:stretch>
                    </p:blipFill>
                    <p:spPr bwMode="auto">
                      <a:xfrm>
                        <a:off x="3826020" y="5641059"/>
                        <a:ext cx="22510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Прямоугольник 33"/>
          <p:cNvSpPr/>
          <p:nvPr/>
        </p:nvSpPr>
        <p:spPr>
          <a:xfrm>
            <a:off x="6616766" y="577155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20</a:t>
            </a:r>
          </a:p>
        </p:txBody>
      </p:sp>
      <p:sp>
        <p:nvSpPr>
          <p:cNvPr id="35" name="Прямоугольник 34"/>
          <p:cNvSpPr/>
          <p:nvPr/>
        </p:nvSpPr>
        <p:spPr>
          <a:xfrm>
            <a:off x="6616766" y="577155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6" name="Прямоугольник 35"/>
          <p:cNvSpPr/>
          <p:nvPr/>
        </p:nvSpPr>
        <p:spPr>
          <a:xfrm>
            <a:off x="6616766" y="577155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1000"/>
                                        <p:tgtEl>
                                          <p:spTgt spid="31"/>
                                        </p:tgtEl>
                                      </p:cBhvr>
                                    </p:animEffec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33"/>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2000"/>
                                        <p:tgtEl>
                                          <p:spTgt spid="10"/>
                                        </p:tgtEl>
                                      </p:cBhvr>
                                    </p:animEffec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9" presetClass="entr" presetSubtype="5"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ppt_w"/>
                                          </p:val>
                                        </p:tav>
                                        <p:tav tm="100000">
                                          <p:val>
                                            <p:strVal val="#ppt_w"/>
                                          </p:val>
                                        </p:tav>
                                      </p:tavLst>
                                    </p:anim>
                                    <p:anim calcmode="lin" valueType="num">
                                      <p:cBhvr>
                                        <p:cTn id="50" dur="500" fill="hold"/>
                                        <p:tgtEl>
                                          <p:spTgt spid="34"/>
                                        </p:tgtEl>
                                        <p:attrNameLst>
                                          <p:attrName>ppt_h</p:attrName>
                                        </p:attrNameLst>
                                      </p:cBhvr>
                                      <p:tavLst>
                                        <p:tav tm="0" fmla="#ppt_h*sin(2.5*pi*$)">
                                          <p:val>
                                            <p:fltVal val="0"/>
                                          </p:val>
                                        </p:tav>
                                        <p:tav tm="100000">
                                          <p:val>
                                            <p:fltVal val="1"/>
                                          </p:val>
                                        </p:tav>
                                      </p:tavLst>
                                    </p:anim>
                                  </p:childTnLst>
                                </p:cTn>
                              </p:par>
                              <p:par>
                                <p:cTn id="51" presetID="19" presetClass="exit" presetSubtype="5" fill="hold" grpId="1" nodeType="withEffect">
                                  <p:stCondLst>
                                    <p:cond delay="0"/>
                                  </p:stCondLst>
                                  <p:childTnLst>
                                    <p:anim calcmode="lin" valueType="num">
                                      <p:cBhvr>
                                        <p:cTn id="52" dur="500"/>
                                        <p:tgtEl>
                                          <p:spTgt spid="35"/>
                                        </p:tgtEl>
                                        <p:attrNameLst>
                                          <p:attrName>ppt_w</p:attrName>
                                        </p:attrNameLst>
                                      </p:cBhvr>
                                      <p:tavLst>
                                        <p:tav tm="0">
                                          <p:val>
                                            <p:strVal val="ppt_w"/>
                                          </p:val>
                                        </p:tav>
                                        <p:tav tm="100000">
                                          <p:val>
                                            <p:strVal val="ppt_w"/>
                                          </p:val>
                                        </p:tav>
                                      </p:tavLst>
                                    </p:anim>
                                    <p:anim calcmode="lin" valueType="num">
                                      <p:cBhvr>
                                        <p:cTn id="53" dur="500"/>
                                        <p:tgtEl>
                                          <p:spTgt spid="3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4" dur="1" fill="hold">
                                          <p:stCondLst>
                                            <p:cond delay="499"/>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9" presetClass="entr" presetSubtype="5"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strVal val="#ppt_w"/>
                                          </p:val>
                                        </p:tav>
                                        <p:tav tm="100000">
                                          <p:val>
                                            <p:strVal val="#ppt_w"/>
                                          </p:val>
                                        </p:tav>
                                      </p:tavLst>
                                    </p:anim>
                                    <p:anim calcmode="lin" valueType="num">
                                      <p:cBhvr>
                                        <p:cTn id="60" dur="500" fill="hold"/>
                                        <p:tgtEl>
                                          <p:spTgt spid="35"/>
                                        </p:tgtEl>
                                        <p:attrNameLst>
                                          <p:attrName>ppt_h</p:attrName>
                                        </p:attrNameLst>
                                      </p:cBhvr>
                                      <p:tavLst>
                                        <p:tav tm="0" fmla="#ppt_h*sin(2.5*pi*$)">
                                          <p:val>
                                            <p:fltVal val="0"/>
                                          </p:val>
                                        </p:tav>
                                        <p:tav tm="100000">
                                          <p:val>
                                            <p:fltVal val="1"/>
                                          </p:val>
                                        </p:tav>
                                      </p:tavLst>
                                    </p:anim>
                                  </p:childTnLst>
                                </p:cTn>
                              </p:par>
                              <p:par>
                                <p:cTn id="61" presetID="19" presetClass="exit" presetSubtype="5" fill="hold" grpId="1" nodeType="withEffect">
                                  <p:stCondLst>
                                    <p:cond delay="0"/>
                                  </p:stCondLst>
                                  <p:childTnLst>
                                    <p:anim calcmode="lin" valueType="num">
                                      <p:cBhvr>
                                        <p:cTn id="62" dur="500"/>
                                        <p:tgtEl>
                                          <p:spTgt spid="34"/>
                                        </p:tgtEl>
                                        <p:attrNameLst>
                                          <p:attrName>ppt_w</p:attrName>
                                        </p:attrNameLst>
                                      </p:cBhvr>
                                      <p:tavLst>
                                        <p:tav tm="0">
                                          <p:val>
                                            <p:strVal val="ppt_w"/>
                                          </p:val>
                                        </p:tav>
                                        <p:tav tm="100000">
                                          <p:val>
                                            <p:strVal val="ppt_w"/>
                                          </p:val>
                                        </p:tav>
                                      </p:tavLst>
                                    </p:anim>
                                    <p:anim calcmode="lin" valueType="num">
                                      <p:cBhvr>
                                        <p:cTn id="63" dur="500"/>
                                        <p:tgtEl>
                                          <p:spTgt spid="3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2" grpId="0" animBg="1"/>
      <p:bldP spid="5" grpId="0" animBg="1"/>
      <p:bldP spid="31" grpId="0" animBg="1"/>
      <p:bldP spid="34" grpId="0" animBg="1"/>
      <p:bldP spid="34" grpId="1" animBg="1"/>
      <p:bldP spid="35" grpId="0" animBg="1"/>
      <p:bldP spid="3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907704" y="557603"/>
            <a:ext cx="5472608" cy="57966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627787" y="476672"/>
            <a:ext cx="408445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a:ln w="0"/>
                <a:solidFill>
                  <a:schemeClr val="tx2">
                    <a:lumMod val="75000"/>
                  </a:schemeClr>
                </a:solidFill>
                <a:effectLst>
                  <a:reflection blurRad="12700" stA="50000" endPos="50000" dist="5000" dir="5400000" sy="-100000" rotWithShape="0"/>
                </a:effectLst>
                <a:latin typeface="Times New Roman" pitchFamily="18" charset="0"/>
                <a:cs typeface="Times New Roman" pitchFamily="18" charset="0"/>
              </a:rPr>
              <a:t>2 вариант</a:t>
            </a:r>
            <a:endParaRPr lang="ru-RU" sz="5400" b="1" cap="all" spc="0" dirty="0">
              <a:ln w="0"/>
              <a:solidFill>
                <a:schemeClr val="tx2">
                  <a:lumMod val="75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Управляющая кнопка: домой 7">
            <a:hlinkClick r:id="rId3" action="ppaction://hlinksldjump" highlightClick="1"/>
          </p:cNvPr>
          <p:cNvSpPr/>
          <p:nvPr/>
        </p:nvSpPr>
        <p:spPr>
          <a:xfrm>
            <a:off x="8172400" y="6165304"/>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страиваемая 8">
            <a:hlinkClick r:id="rId4" action="ppaction://hlinksldjump" highlightClick="1"/>
          </p:cNvPr>
          <p:cNvSpPr/>
          <p:nvPr/>
        </p:nvSpPr>
        <p:spPr>
          <a:xfrm>
            <a:off x="2555776" y="2420888"/>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1</a:t>
            </a:r>
          </a:p>
        </p:txBody>
      </p:sp>
      <p:sp>
        <p:nvSpPr>
          <p:cNvPr id="10" name="Управляющая кнопка: настраиваемая 9">
            <a:hlinkClick r:id="rId5" action="ppaction://hlinksldjump" highlightClick="1"/>
          </p:cNvPr>
          <p:cNvSpPr/>
          <p:nvPr/>
        </p:nvSpPr>
        <p:spPr>
          <a:xfrm>
            <a:off x="2555776" y="3212976"/>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2</a:t>
            </a:r>
          </a:p>
        </p:txBody>
      </p:sp>
      <p:sp>
        <p:nvSpPr>
          <p:cNvPr id="11" name="Управляющая кнопка: настраиваемая 10">
            <a:hlinkClick r:id="rId6" action="ppaction://hlinksldjump" highlightClick="1"/>
          </p:cNvPr>
          <p:cNvSpPr/>
          <p:nvPr/>
        </p:nvSpPr>
        <p:spPr>
          <a:xfrm>
            <a:off x="2555776" y="4005064"/>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3</a:t>
            </a:r>
          </a:p>
        </p:txBody>
      </p:sp>
      <p:sp>
        <p:nvSpPr>
          <p:cNvPr id="12" name="Управляющая кнопка: настраиваемая 11">
            <a:hlinkClick r:id="rId6" action="ppaction://hlinksldjump" highlightClick="1"/>
          </p:cNvPr>
          <p:cNvSpPr/>
          <p:nvPr/>
        </p:nvSpPr>
        <p:spPr>
          <a:xfrm>
            <a:off x="2555776" y="4797152"/>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4</a:t>
            </a:r>
          </a:p>
        </p:txBody>
      </p:sp>
      <p:sp>
        <p:nvSpPr>
          <p:cNvPr id="13" name="Управляющая кнопка: настраиваемая 12">
            <a:hlinkClick r:id="rId7" action="ppaction://hlinksldjump" highlightClick="1"/>
          </p:cNvPr>
          <p:cNvSpPr/>
          <p:nvPr/>
        </p:nvSpPr>
        <p:spPr>
          <a:xfrm>
            <a:off x="2555776" y="5589240"/>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5</a:t>
            </a:r>
          </a:p>
        </p:txBody>
      </p:sp>
      <p:sp>
        <p:nvSpPr>
          <p:cNvPr id="14" name="Управляющая кнопка: настраиваемая 13">
            <a:hlinkClick r:id="rId8" action="ppaction://hlinksldjump" highlightClick="1"/>
          </p:cNvPr>
          <p:cNvSpPr/>
          <p:nvPr/>
        </p:nvSpPr>
        <p:spPr>
          <a:xfrm>
            <a:off x="2555776" y="1628800"/>
            <a:ext cx="4176464" cy="720080"/>
          </a:xfrm>
          <a:prstGeom prst="actionButtonBlank">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lumMod val="95000"/>
                  </a:schemeClr>
                </a:solidFill>
                <a:latin typeface="Times New Roman" pitchFamily="18" charset="0"/>
                <a:cs typeface="Times New Roman" pitchFamily="18" charset="0"/>
              </a:rPr>
              <a:t>Описание</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548680"/>
            <a:ext cx="7687740"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solidFill>
                  <a:schemeClr val="tx1"/>
                </a:solidFill>
                <a:latin typeface="Times New Roman" pitchFamily="18" charset="0"/>
                <a:cs typeface="Times New Roman" pitchFamily="18" charset="0"/>
              </a:rPr>
              <a:t>Каждый водитель в Российской Федерации должен быть  застрахован по программе обязательного страхования гражданской  ответственности (ОСАГО) 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p>
        </p:txBody>
      </p:sp>
      <p:sp>
        <p:nvSpPr>
          <p:cNvPr id="10" name="Прямоугольник 9"/>
          <p:cNvSpPr/>
          <p:nvPr/>
        </p:nvSpPr>
        <p:spPr>
          <a:xfrm>
            <a:off x="324599" y="3542784"/>
            <a:ext cx="8568952"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latin typeface="Times New Roman" pitchFamily="18" charset="0"/>
                <a:cs typeface="Times New Roman" pitchFamily="18" charset="0"/>
              </a:rPr>
              <a:t>Коэффициент бонус-</a:t>
            </a:r>
            <a:r>
              <a:rPr lang="ru-RU" sz="2400" dirty="0" err="1">
                <a:solidFill>
                  <a:schemeClr val="tx1"/>
                </a:solidFill>
                <a:latin typeface="Times New Roman" pitchFamily="18" charset="0"/>
                <a:cs typeface="Times New Roman" pitchFamily="18" charset="0"/>
              </a:rPr>
              <a:t>малус</a:t>
            </a:r>
            <a:r>
              <a:rPr lang="ru-RU" sz="2400" dirty="0">
                <a:solidFill>
                  <a:schemeClr val="tx1"/>
                </a:solidFill>
                <a:latin typeface="Times New Roman" pitchFamily="18" charset="0"/>
                <a:cs typeface="Times New Roman" pitchFamily="18" charset="0"/>
              </a:rPr>
              <a:t> (КБМ) зависит от класса водителя. Это коэффициент, понижающий или повышающий стоимость полиса  в зависимости от количества ДТП в предыдущий  год. Сначала водителю присваивается класс 3. Срок  действия  полиса, как правило, один год. Каждый  последующий  год  класс водителя рассчитывается в  зависимости  от числа </a:t>
            </a:r>
          </a:p>
          <a:p>
            <a:r>
              <a:rPr lang="ru-RU" sz="2400" dirty="0">
                <a:solidFill>
                  <a:schemeClr val="tx1"/>
                </a:solidFill>
                <a:latin typeface="Times New Roman" pitchFamily="18" charset="0"/>
                <a:cs typeface="Times New Roman" pitchFamily="18" charset="0"/>
              </a:rPr>
              <a:t>страховых выплат в течение истекшего  года, в соответствии со  следующей  таблицей.</a:t>
            </a:r>
          </a:p>
        </p:txBody>
      </p:sp>
      <p:sp>
        <p:nvSpPr>
          <p:cNvPr id="4" name="Управляющая кнопка: настраиваемая 3">
            <a:hlinkClick r:id="" action="ppaction://noaction" highlightClick="1"/>
          </p:cNvPr>
          <p:cNvSpPr/>
          <p:nvPr/>
        </p:nvSpPr>
        <p:spPr>
          <a:xfrm>
            <a:off x="5940152" y="612930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Times New Roman" pitchFamily="18" charset="0"/>
                <a:cs typeface="Times New Roman" pitchFamily="18" charset="0"/>
              </a:rPr>
              <a:t>Описание </a:t>
            </a:r>
          </a:p>
        </p:txBody>
      </p:sp>
      <p:sp>
        <p:nvSpPr>
          <p:cNvPr id="11" name="Управляющая кнопка: далее 10">
            <a:hlinkClick r:id="" action="ppaction://hlinkshowjump?jump=nextslide" highlightClick="1"/>
          </p:cNvPr>
          <p:cNvSpPr/>
          <p:nvPr/>
        </p:nvSpPr>
        <p:spPr>
          <a:xfrm>
            <a:off x="8210104" y="6165304"/>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p:cNvCxnSpPr/>
          <p:nvPr/>
        </p:nvCxnSpPr>
        <p:spPr>
          <a:xfrm>
            <a:off x="467544" y="4982944"/>
            <a:ext cx="5286412" cy="1588"/>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2" name="Управляющая кнопка: настраиваемая 1">
            <a:hlinkClick r:id="" action="ppaction://noaction" highlightClick="1"/>
          </p:cNvPr>
          <p:cNvSpPr/>
          <p:nvPr/>
        </p:nvSpPr>
        <p:spPr>
          <a:xfrm>
            <a:off x="8028384" y="2760055"/>
            <a:ext cx="712252"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t>___</a:t>
            </a:r>
          </a:p>
        </p:txBody>
      </p:sp>
      <p:cxnSp>
        <p:nvCxnSpPr>
          <p:cNvPr id="5" name="Прямая соединительная линия 4"/>
          <p:cNvCxnSpPr/>
          <p:nvPr/>
        </p:nvCxnSpPr>
        <p:spPr>
          <a:xfrm>
            <a:off x="6588224" y="1649934"/>
            <a:ext cx="1440160"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39552" y="2027694"/>
            <a:ext cx="7488832"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39552" y="2420888"/>
            <a:ext cx="3528392"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Управляющая кнопка: возврат 14">
            <a:hlinkClick r:id="" action="ppaction://hlinkshowjump?jump=lastslideviewed" highlightClick="1"/>
          </p:cNvPr>
          <p:cNvSpPr/>
          <p:nvPr/>
        </p:nvSpPr>
        <p:spPr>
          <a:xfrm>
            <a:off x="8028384" y="3182744"/>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712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childTnLst>
                    </p:cTn>
                  </p:par>
                </p:childTnLst>
              </p:cTn>
              <p:nextCondLst>
                <p:cond evt="onClick" delay="0">
                  <p:tgtEl>
                    <p:spTgt spid="2"/>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41276" y="3076940"/>
            <a:ext cx="6289886" cy="374363"/>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17218" y="2139511"/>
            <a:ext cx="3980418" cy="355144"/>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987824" y="896573"/>
            <a:ext cx="1333870" cy="1908157"/>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2995957" y="931023"/>
            <a:ext cx="1333870" cy="2203679"/>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04997" y="1765148"/>
            <a:ext cx="3980418" cy="37436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74804" y="4698694"/>
            <a:ext cx="8222910" cy="1569660"/>
          </a:xfrm>
          <a:prstGeom prst="rect">
            <a:avLst/>
          </a:prstGeom>
          <a:solidFill>
            <a:schemeClr val="bg1"/>
          </a:solidFill>
        </p:spPr>
        <p:txBody>
          <a:bodyPr wrap="square" rtlCol="0">
            <a:spAutoFit/>
          </a:bodyPr>
          <a:lstStyle/>
          <a:p>
            <a:r>
              <a:rPr lang="ru-RU" sz="2400" dirty="0">
                <a:latin typeface="Times New Roman" pitchFamily="18" charset="0"/>
                <a:cs typeface="Times New Roman" pitchFamily="18" charset="0"/>
              </a:rPr>
              <a:t>Павел страховал свою гражданскую ответственность три года. В течении первого года были сделаны две страховые выплаты, после этого выплат не было. Какой класс будет присвоен Павлу на начало четвёртого года страхования?</a:t>
            </a:r>
          </a:p>
        </p:txBody>
      </p:sp>
      <p:sp>
        <p:nvSpPr>
          <p:cNvPr id="3" name="Прямоугольник 2"/>
          <p:cNvSpPr/>
          <p:nvPr/>
        </p:nvSpPr>
        <p:spPr>
          <a:xfrm>
            <a:off x="107504" y="5483524"/>
            <a:ext cx="567300"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II</a:t>
            </a:r>
            <a:endParaRPr lang="ru-RU" sz="36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1.</a:t>
            </a:r>
            <a:endParaRPr lang="ru-RU" sz="2800" b="1" dirty="0">
              <a:solidFill>
                <a:schemeClr val="bg1"/>
              </a:solidFill>
              <a:latin typeface="Times New Roman" pitchFamily="18" charset="0"/>
              <a:cs typeface="Times New Roman" pitchFamily="18" charset="0"/>
            </a:endParaRPr>
          </a:p>
        </p:txBody>
      </p:sp>
      <p:sp>
        <p:nvSpPr>
          <p:cNvPr id="5" name="Управляющая кнопка: настраиваемая 4">
            <a:hlinkClick r:id="" action="ppaction://noaction" highlightClick="1"/>
          </p:cNvPr>
          <p:cNvSpPr/>
          <p:nvPr/>
        </p:nvSpPr>
        <p:spPr>
          <a:xfrm>
            <a:off x="930396" y="6217932"/>
            <a:ext cx="938366"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Фон</a:t>
            </a:r>
          </a:p>
        </p:txBody>
      </p:sp>
      <p:sp>
        <p:nvSpPr>
          <p:cNvPr id="6" name="Прямоугольник 5"/>
          <p:cNvSpPr/>
          <p:nvPr/>
        </p:nvSpPr>
        <p:spPr>
          <a:xfrm>
            <a:off x="467544" y="3701214"/>
            <a:ext cx="8430170" cy="102393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Управляющая кнопка: настраиваемая 6">
            <a:hlinkClick r:id="" action="ppaction://noaction" highlightClick="1"/>
          </p:cNvPr>
          <p:cNvSpPr/>
          <p:nvPr/>
        </p:nvSpPr>
        <p:spPr>
          <a:xfrm>
            <a:off x="2001966"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1</a:t>
            </a:r>
          </a:p>
        </p:txBody>
      </p:sp>
      <p:sp>
        <p:nvSpPr>
          <p:cNvPr id="9" name="TextBox 8"/>
          <p:cNvSpPr txBox="1"/>
          <p:nvPr/>
        </p:nvSpPr>
        <p:spPr>
          <a:xfrm>
            <a:off x="539861" y="3701214"/>
            <a:ext cx="2086918" cy="461665"/>
          </a:xfrm>
          <a:prstGeom prst="rect">
            <a:avLst/>
          </a:prstGeom>
          <a:noFill/>
        </p:spPr>
        <p:txBody>
          <a:bodyPr wrap="none" rtlCol="0">
            <a:spAutoFit/>
          </a:bodyPr>
          <a:lstStyle/>
          <a:p>
            <a:r>
              <a:rPr lang="ru-RU" sz="2400" dirty="0">
                <a:latin typeface="Times New Roman" pitchFamily="18" charset="0"/>
                <a:cs typeface="Times New Roman" pitchFamily="18" charset="0"/>
              </a:rPr>
              <a:t>1 год – 3 класс</a:t>
            </a:r>
          </a:p>
        </p:txBody>
      </p:sp>
      <p:cxnSp>
        <p:nvCxnSpPr>
          <p:cNvPr id="13" name="Прямая соединительная линия 12"/>
          <p:cNvCxnSpPr/>
          <p:nvPr/>
        </p:nvCxnSpPr>
        <p:spPr>
          <a:xfrm>
            <a:off x="1373836" y="5490394"/>
            <a:ext cx="6957962" cy="1588"/>
          </a:xfrm>
          <a:prstGeom prst="line">
            <a:avLst/>
          </a:prstGeom>
          <a:ln w="76200" cmpd="sng"/>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37562" y="5877272"/>
            <a:ext cx="4914557" cy="0"/>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5482478" y="866936"/>
            <a:ext cx="1148684" cy="252028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5588768" y="3076940"/>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настраиваемая 17">
            <a:hlinkClick r:id="" action="ppaction://noaction" highlightClick="1"/>
          </p:cNvPr>
          <p:cNvSpPr/>
          <p:nvPr/>
        </p:nvSpPr>
        <p:spPr>
          <a:xfrm>
            <a:off x="2787784"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2</a:t>
            </a:r>
          </a:p>
        </p:txBody>
      </p:sp>
      <p:sp>
        <p:nvSpPr>
          <p:cNvPr id="19" name="Овал 18"/>
          <p:cNvSpPr/>
          <p:nvPr/>
        </p:nvSpPr>
        <p:spPr>
          <a:xfrm>
            <a:off x="584787" y="1850651"/>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584787" y="4205269"/>
            <a:ext cx="2207143" cy="461665"/>
          </a:xfrm>
          <a:prstGeom prst="rect">
            <a:avLst/>
          </a:prstGeom>
          <a:noFill/>
        </p:spPr>
        <p:txBody>
          <a:bodyPr wrap="none" rtlCol="0">
            <a:spAutoFit/>
          </a:bodyPr>
          <a:lstStyle/>
          <a:p>
            <a:r>
              <a:rPr lang="en-US" sz="2400" dirty="0">
                <a:latin typeface="Times New Roman" pitchFamily="18" charset="0"/>
                <a:cs typeface="Times New Roman" pitchFamily="18" charset="0"/>
              </a:rPr>
              <a:t>2</a:t>
            </a:r>
            <a:r>
              <a:rPr lang="ru-RU" sz="2400" dirty="0">
                <a:latin typeface="Times New Roman" pitchFamily="18" charset="0"/>
                <a:cs typeface="Times New Roman" pitchFamily="18" charset="0"/>
              </a:rPr>
              <a:t> год – М класс</a:t>
            </a:r>
          </a:p>
        </p:txBody>
      </p:sp>
      <p:sp>
        <p:nvSpPr>
          <p:cNvPr id="24" name="Овал 23"/>
          <p:cNvSpPr/>
          <p:nvPr/>
        </p:nvSpPr>
        <p:spPr>
          <a:xfrm>
            <a:off x="3181809" y="1832459"/>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Управляющая кнопка: настраиваемая 24">
            <a:hlinkClick r:id="" action="ppaction://noaction" highlightClick="1"/>
          </p:cNvPr>
          <p:cNvSpPr/>
          <p:nvPr/>
        </p:nvSpPr>
        <p:spPr>
          <a:xfrm>
            <a:off x="3573602"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a:t>
            </a:r>
          </a:p>
        </p:txBody>
      </p:sp>
      <p:sp>
        <p:nvSpPr>
          <p:cNvPr id="26" name="Овал 25"/>
          <p:cNvSpPr/>
          <p:nvPr/>
        </p:nvSpPr>
        <p:spPr>
          <a:xfrm>
            <a:off x="584787" y="2139511"/>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3347689" y="3701214"/>
            <a:ext cx="2086918" cy="461665"/>
          </a:xfrm>
          <a:prstGeom prst="rect">
            <a:avLst/>
          </a:prstGeom>
          <a:noFill/>
        </p:spPr>
        <p:txBody>
          <a:bodyPr wrap="none" rtlCol="0">
            <a:spAutoFit/>
          </a:bodyPr>
          <a:lstStyle/>
          <a:p>
            <a:r>
              <a:rPr lang="en-US" sz="2400" dirty="0">
                <a:latin typeface="Times New Roman" pitchFamily="18" charset="0"/>
                <a:cs typeface="Times New Roman" pitchFamily="18" charset="0"/>
              </a:rPr>
              <a:t>3</a:t>
            </a:r>
            <a:r>
              <a:rPr lang="ru-RU" sz="2400" dirty="0">
                <a:latin typeface="Times New Roman" pitchFamily="18" charset="0"/>
                <a:cs typeface="Times New Roman" pitchFamily="18" charset="0"/>
              </a:rPr>
              <a:t> год – 0 класс</a:t>
            </a:r>
          </a:p>
        </p:txBody>
      </p:sp>
      <p:sp>
        <p:nvSpPr>
          <p:cNvPr id="30" name="Овал 29"/>
          <p:cNvSpPr/>
          <p:nvPr/>
        </p:nvSpPr>
        <p:spPr>
          <a:xfrm>
            <a:off x="3181809" y="2139511"/>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правляющая кнопка: настраиваемая 30">
            <a:hlinkClick r:id="" action="ppaction://noaction" highlightClick="1"/>
          </p:cNvPr>
          <p:cNvSpPr/>
          <p:nvPr/>
        </p:nvSpPr>
        <p:spPr>
          <a:xfrm>
            <a:off x="4359420"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a:t>
            </a:r>
          </a:p>
        </p:txBody>
      </p:sp>
      <p:sp>
        <p:nvSpPr>
          <p:cNvPr id="32" name="Овал 31"/>
          <p:cNvSpPr/>
          <p:nvPr/>
        </p:nvSpPr>
        <p:spPr>
          <a:xfrm>
            <a:off x="575048" y="2455498"/>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3383460" y="4212117"/>
            <a:ext cx="2086918" cy="461665"/>
          </a:xfrm>
          <a:prstGeom prst="rect">
            <a:avLst/>
          </a:prstGeom>
          <a:noFill/>
        </p:spPr>
        <p:txBody>
          <a:bodyPr wrap="none" rtlCol="0">
            <a:spAutoFit/>
          </a:bodyPr>
          <a:lstStyle/>
          <a:p>
            <a:r>
              <a:rPr lang="en-US" sz="2400" dirty="0">
                <a:latin typeface="Times New Roman" pitchFamily="18" charset="0"/>
                <a:cs typeface="Times New Roman" pitchFamily="18" charset="0"/>
              </a:rPr>
              <a:t>4</a:t>
            </a:r>
            <a:r>
              <a:rPr lang="ru-RU" sz="2400" dirty="0">
                <a:latin typeface="Times New Roman" pitchFamily="18" charset="0"/>
                <a:cs typeface="Times New Roman" pitchFamily="18" charset="0"/>
              </a:rPr>
              <a:t> год – 1 класс</a:t>
            </a:r>
          </a:p>
        </p:txBody>
      </p:sp>
      <p:sp>
        <p:nvSpPr>
          <p:cNvPr id="34" name="Управляющая кнопка: далее 3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возврат 3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правляющая кнопка: домой 35">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516216" y="4077072"/>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75000"/>
                  </a:schemeClr>
                </a:solidFill>
                <a:latin typeface="Times New Roman" pitchFamily="18" charset="0"/>
                <a:cs typeface="Times New Roman" pitchFamily="18" charset="0"/>
              </a:rPr>
              <a:t>1</a:t>
            </a:r>
            <a:endParaRPr lang="ru-RU" sz="2800" b="1" dirty="0">
              <a:solidFill>
                <a:schemeClr val="tx2">
                  <a:lumMod val="75000"/>
                </a:schemeClr>
              </a:solidFill>
              <a:latin typeface="Times New Roman" pitchFamily="18" charset="0"/>
              <a:cs typeface="Times New Roman" pitchFamily="18" charset="0"/>
            </a:endParaRPr>
          </a:p>
        </p:txBody>
      </p:sp>
      <p:sp>
        <p:nvSpPr>
          <p:cNvPr id="38" name="Прямоугольник 37"/>
          <p:cNvSpPr/>
          <p:nvPr/>
        </p:nvSpPr>
        <p:spPr>
          <a:xfrm>
            <a:off x="6516216" y="4077072"/>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9" name="Прямоугольник 38"/>
          <p:cNvSpPr/>
          <p:nvPr/>
        </p:nvSpPr>
        <p:spPr>
          <a:xfrm>
            <a:off x="6524872" y="4077072"/>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531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53" presetClass="entr" presetSubtype="0" fill="hold" grpId="2"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0" fill="hold" grpId="2"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10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childTnLst>
                          </p:cTn>
                        </p:par>
                        <p:par>
                          <p:cTn id="57" fill="hold">
                            <p:stCondLst>
                              <p:cond delay="1000"/>
                            </p:stCondLst>
                            <p:childTnLst>
                              <p:par>
                                <p:cTn id="58" presetID="21" presetClass="entr" presetSubtype="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1" presetClass="exit" presetSubtype="1" fill="hold" grpId="1" nodeType="clickEffect">
                                  <p:stCondLst>
                                    <p:cond delay="0"/>
                                  </p:stCondLst>
                                  <p:childTnLst>
                                    <p:animEffect transition="out" filter="wheel(1)">
                                      <p:cBhvr>
                                        <p:cTn id="65" dur="2000"/>
                                        <p:tgtEl>
                                          <p:spTgt spid="17"/>
                                        </p:tgtEl>
                                      </p:cBhvr>
                                    </p:animEffect>
                                    <p:set>
                                      <p:cBhvr>
                                        <p:cTn id="66" dur="1" fill="hold">
                                          <p:stCondLst>
                                            <p:cond delay="1999"/>
                                          </p:stCondLst>
                                        </p:cTn>
                                        <p:tgtEl>
                                          <p:spTgt spid="17"/>
                                        </p:tgtEl>
                                        <p:attrNameLst>
                                          <p:attrName>style.visibility</p:attrName>
                                        </p:attrNameLst>
                                      </p:cBhvr>
                                      <p:to>
                                        <p:strVal val="hidden"/>
                                      </p:to>
                                    </p:set>
                                  </p:childTnLst>
                                </p:cTn>
                              </p:par>
                              <p:par>
                                <p:cTn id="67" presetID="21" presetClass="entr" presetSubtype="1"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heel(1)">
                                      <p:cBhvr>
                                        <p:cTn id="69" dur="2000"/>
                                        <p:tgtEl>
                                          <p:spTgt spid="19"/>
                                        </p:tgtEl>
                                      </p:cBhvr>
                                    </p:animEffect>
                                  </p:childTnLst>
                                </p:cTn>
                              </p:par>
                              <p:par>
                                <p:cTn id="70" presetID="22" presetClass="exit" presetSubtype="4" fill="hold" grpId="1" nodeType="withEffect">
                                  <p:stCondLst>
                                    <p:cond delay="0"/>
                                  </p:stCondLst>
                                  <p:childTnLst>
                                    <p:animEffect transition="out" filter="wipe(down)">
                                      <p:cBhvr>
                                        <p:cTn id="71" dur="1500"/>
                                        <p:tgtEl>
                                          <p:spTgt spid="15"/>
                                        </p:tgtEl>
                                      </p:cBhvr>
                                    </p:animEffect>
                                    <p:set>
                                      <p:cBhvr>
                                        <p:cTn id="72" dur="1" fill="hold">
                                          <p:stCondLst>
                                            <p:cond delay="1499"/>
                                          </p:stCondLst>
                                        </p:cTn>
                                        <p:tgtEl>
                                          <p:spTgt spid="15"/>
                                        </p:tgtEl>
                                        <p:attrNameLst>
                                          <p:attrName>style.visibility</p:attrName>
                                        </p:attrNameLst>
                                      </p:cBhvr>
                                      <p:to>
                                        <p:strVal val="hidden"/>
                                      </p:to>
                                    </p:set>
                                  </p:childTnLst>
                                </p:cTn>
                              </p:par>
                              <p:par>
                                <p:cTn id="73" presetID="22" presetClass="exit" presetSubtype="2" fill="hold" grpId="1" nodeType="withEffect">
                                  <p:stCondLst>
                                    <p:cond delay="0"/>
                                  </p:stCondLst>
                                  <p:childTnLst>
                                    <p:animEffect transition="out" filter="wipe(right)">
                                      <p:cBhvr>
                                        <p:cTn id="74" dur="1500"/>
                                        <p:tgtEl>
                                          <p:spTgt spid="16"/>
                                        </p:tgtEl>
                                      </p:cBhvr>
                                    </p:animEffect>
                                    <p:set>
                                      <p:cBhvr>
                                        <p:cTn id="75" dur="1" fill="hold">
                                          <p:stCondLst>
                                            <p:cond delay="1499"/>
                                          </p:stCondLst>
                                        </p:cTn>
                                        <p:tgtEl>
                                          <p:spTgt spid="1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2000" fill="hold"/>
                                        <p:tgtEl>
                                          <p:spTgt spid="13"/>
                                        </p:tgtEl>
                                        <p:attrNameLst>
                                          <p:attrName>stroke.color</p:attrName>
                                        </p:attrNameLst>
                                      </p:cBhvr>
                                      <p:to>
                                        <a:schemeClr val="accent2"/>
                                      </p:to>
                                    </p:animClr>
                                    <p:set>
                                      <p:cBhvr>
                                        <p:cTn id="85" dur="2000" fill="hold"/>
                                        <p:tgtEl>
                                          <p:spTgt spid="13"/>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2000" fill="hold"/>
                                        <p:tgtEl>
                                          <p:spTgt spid="14"/>
                                        </p:tgtEl>
                                        <p:attrNameLst>
                                          <p:attrName>stroke.color</p:attrName>
                                        </p:attrNameLst>
                                      </p:cBhvr>
                                      <p:to>
                                        <a:schemeClr val="accent2"/>
                                      </p:to>
                                    </p:animClr>
                                    <p:set>
                                      <p:cBhvr>
                                        <p:cTn id="88" dur="2000" fill="hold"/>
                                        <p:tgtEl>
                                          <p:spTgt spid="14"/>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up)">
                                      <p:cBhvr>
                                        <p:cTn id="93" dur="1000"/>
                                        <p:tgtEl>
                                          <p:spTgt spid="2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1000"/>
                                        <p:tgtEl>
                                          <p:spTgt spid="23"/>
                                        </p:tgtEl>
                                      </p:cBhvr>
                                    </p:animEffect>
                                  </p:childTnLst>
                                </p:cTn>
                              </p:par>
                            </p:childTnLst>
                          </p:cTn>
                        </p:par>
                        <p:par>
                          <p:cTn id="97" fill="hold">
                            <p:stCondLst>
                              <p:cond delay="1000"/>
                            </p:stCondLst>
                            <p:childTnLst>
                              <p:par>
                                <p:cTn id="98" presetID="21" presetClass="entr" presetSubtype="1" fill="hold" grpId="0" nodeType="after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heel(1)">
                                      <p:cBhvr>
                                        <p:cTn id="100" dur="2000"/>
                                        <p:tgtEl>
                                          <p:spTgt spid="24"/>
                                        </p:tgtEl>
                                      </p:cBhvr>
                                    </p:animEffect>
                                  </p:child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1" fill="hold" grpId="1" nodeType="clickEffect">
                                  <p:stCondLst>
                                    <p:cond delay="0"/>
                                  </p:stCondLst>
                                  <p:childTnLst>
                                    <p:animEffect transition="out" filter="wheel(1)">
                                      <p:cBhvr>
                                        <p:cTn id="105" dur="2000"/>
                                        <p:tgtEl>
                                          <p:spTgt spid="19"/>
                                        </p:tgtEl>
                                      </p:cBhvr>
                                    </p:animEffect>
                                    <p:set>
                                      <p:cBhvr>
                                        <p:cTn id="106" dur="1" fill="hold">
                                          <p:stCondLst>
                                            <p:cond delay="1999"/>
                                          </p:stCondLst>
                                        </p:cTn>
                                        <p:tgtEl>
                                          <p:spTgt spid="19"/>
                                        </p:tgtEl>
                                        <p:attrNameLst>
                                          <p:attrName>style.visibility</p:attrName>
                                        </p:attrNameLst>
                                      </p:cBhvr>
                                      <p:to>
                                        <p:strVal val="hidden"/>
                                      </p:to>
                                    </p:set>
                                  </p:childTnLst>
                                </p:cTn>
                              </p:par>
                              <p:par>
                                <p:cTn id="107" presetID="21" presetClass="exit" presetSubtype="1" fill="hold" grpId="1" nodeType="withEffect">
                                  <p:stCondLst>
                                    <p:cond delay="0"/>
                                  </p:stCondLst>
                                  <p:childTnLst>
                                    <p:animEffect transition="out" filter="wheel(1)">
                                      <p:cBhvr>
                                        <p:cTn id="108" dur="2000"/>
                                        <p:tgtEl>
                                          <p:spTgt spid="24"/>
                                        </p:tgtEl>
                                      </p:cBhvr>
                                    </p:animEffect>
                                    <p:set>
                                      <p:cBhvr>
                                        <p:cTn id="109" dur="1" fill="hold">
                                          <p:stCondLst>
                                            <p:cond delay="1999"/>
                                          </p:stCondLst>
                                        </p:cTn>
                                        <p:tgtEl>
                                          <p:spTgt spid="24"/>
                                        </p:tgtEl>
                                        <p:attrNameLst>
                                          <p:attrName>style.visibility</p:attrName>
                                        </p:attrNameLst>
                                      </p:cBhvr>
                                      <p:to>
                                        <p:strVal val="hidden"/>
                                      </p:to>
                                    </p:set>
                                  </p:childTnLst>
                                </p:cTn>
                              </p:par>
                              <p:par>
                                <p:cTn id="110" presetID="22" presetClass="exit" presetSubtype="2" fill="hold" grpId="1" nodeType="withEffect">
                                  <p:stCondLst>
                                    <p:cond delay="0"/>
                                  </p:stCondLst>
                                  <p:childTnLst>
                                    <p:animEffect transition="out" filter="wipe(right)">
                                      <p:cBhvr>
                                        <p:cTn id="111" dur="1500"/>
                                        <p:tgtEl>
                                          <p:spTgt spid="23"/>
                                        </p:tgtEl>
                                      </p:cBhvr>
                                    </p:animEffect>
                                    <p:set>
                                      <p:cBhvr>
                                        <p:cTn id="112" dur="1" fill="hold">
                                          <p:stCondLst>
                                            <p:cond delay="1499"/>
                                          </p:stCondLst>
                                        </p:cTn>
                                        <p:tgtEl>
                                          <p:spTgt spid="23"/>
                                        </p:tgtEl>
                                        <p:attrNameLst>
                                          <p:attrName>style.visibility</p:attrName>
                                        </p:attrNameLst>
                                      </p:cBhvr>
                                      <p:to>
                                        <p:strVal val="hidden"/>
                                      </p:to>
                                    </p:set>
                                  </p:childTnLst>
                                </p:cTn>
                              </p:par>
                              <p:par>
                                <p:cTn id="113" presetID="22" presetClass="exit" presetSubtype="4" fill="hold" grpId="1" nodeType="withEffect">
                                  <p:stCondLst>
                                    <p:cond delay="0"/>
                                  </p:stCondLst>
                                  <p:childTnLst>
                                    <p:animEffect transition="out" filter="wipe(down)">
                                      <p:cBhvr>
                                        <p:cTn id="114" dur="1500"/>
                                        <p:tgtEl>
                                          <p:spTgt spid="21"/>
                                        </p:tgtEl>
                                      </p:cBhvr>
                                    </p:animEffect>
                                    <p:set>
                                      <p:cBhvr>
                                        <p:cTn id="115" dur="1" fill="hold">
                                          <p:stCondLst>
                                            <p:cond delay="1499"/>
                                          </p:stCondLst>
                                        </p:cTn>
                                        <p:tgtEl>
                                          <p:spTgt spid="21"/>
                                        </p:tgtEl>
                                        <p:attrNameLst>
                                          <p:attrName>style.visibility</p:attrName>
                                        </p:attrNameLst>
                                      </p:cBhvr>
                                      <p:to>
                                        <p:strVal val="hidden"/>
                                      </p:to>
                                    </p:set>
                                  </p:childTnLst>
                                </p:cTn>
                              </p:par>
                            </p:childTnLst>
                          </p:cTn>
                        </p:par>
                        <p:par>
                          <p:cTn id="116" fill="hold">
                            <p:stCondLst>
                              <p:cond delay="2000"/>
                            </p:stCondLst>
                            <p:childTnLst>
                              <p:par>
                                <p:cTn id="117" presetID="21" presetClass="entr" presetSubtype="1"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20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left)">
                                      <p:cBhvr>
                                        <p:cTn id="124" dur="1000"/>
                                        <p:tgtEl>
                                          <p:spTgt spid="2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up)">
                                      <p:cBhvr>
                                        <p:cTn id="129" dur="1000"/>
                                        <p:tgtEl>
                                          <p:spTgt spid="2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left)">
                                      <p:cBhvr>
                                        <p:cTn id="132" dur="1000"/>
                                        <p:tgtEl>
                                          <p:spTgt spid="29"/>
                                        </p:tgtEl>
                                      </p:cBhvr>
                                    </p:animEffect>
                                  </p:childTnLst>
                                </p:cTn>
                              </p:par>
                            </p:childTnLst>
                          </p:cTn>
                        </p:par>
                        <p:par>
                          <p:cTn id="133" fill="hold">
                            <p:stCondLst>
                              <p:cond delay="1000"/>
                            </p:stCondLst>
                            <p:childTnLst>
                              <p:par>
                                <p:cTn id="134" presetID="21" presetClass="entr" presetSubtype="1"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heel(1)">
                                      <p:cBhvr>
                                        <p:cTn id="136" dur="2000"/>
                                        <p:tgtEl>
                                          <p:spTgt spid="30"/>
                                        </p:tgtEl>
                                      </p:cBhvr>
                                    </p:animEffect>
                                  </p:childTnLst>
                                </p:cTn>
                              </p:par>
                            </p:childTnLst>
                          </p:cTn>
                        </p:par>
                      </p:childTnLst>
                    </p:cTn>
                  </p:par>
                </p:childTnLst>
              </p:cTn>
              <p:nextCondLst>
                <p:cond evt="onClick" delay="0">
                  <p:tgtEl>
                    <p:spTgt spid="25"/>
                  </p:tgtEl>
                </p:cond>
              </p:nextCondLst>
            </p:seq>
            <p:seq concurrent="1" nextAc="seek">
              <p:cTn id="137" restart="whenNotActive" fill="hold" evtFilter="cancelBubble" nodeType="interactiveSeq">
                <p:stCondLst>
                  <p:cond evt="onClick" delay="0">
                    <p:tgtEl>
                      <p:spTgt spid="31"/>
                    </p:tgtEl>
                  </p:cond>
                </p:stCondLst>
                <p:endSync evt="end" delay="0">
                  <p:rtn val="all"/>
                </p:endSync>
                <p:childTnLst>
                  <p:par>
                    <p:cTn id="138" fill="hold">
                      <p:stCondLst>
                        <p:cond delay="0"/>
                      </p:stCondLst>
                      <p:childTnLst>
                        <p:par>
                          <p:cTn id="139" fill="hold">
                            <p:stCondLst>
                              <p:cond delay="0"/>
                            </p:stCondLst>
                            <p:childTnLst>
                              <p:par>
                                <p:cTn id="140" presetID="21" presetClass="exit" presetSubtype="1" fill="hold" grpId="1" nodeType="clickEffect">
                                  <p:stCondLst>
                                    <p:cond delay="0"/>
                                  </p:stCondLst>
                                  <p:childTnLst>
                                    <p:animEffect transition="out" filter="wheel(1)">
                                      <p:cBhvr>
                                        <p:cTn id="141" dur="2000"/>
                                        <p:tgtEl>
                                          <p:spTgt spid="26"/>
                                        </p:tgtEl>
                                      </p:cBhvr>
                                    </p:animEffect>
                                    <p:set>
                                      <p:cBhvr>
                                        <p:cTn id="142" dur="1" fill="hold">
                                          <p:stCondLst>
                                            <p:cond delay="1999"/>
                                          </p:stCondLst>
                                        </p:cTn>
                                        <p:tgtEl>
                                          <p:spTgt spid="26"/>
                                        </p:tgtEl>
                                        <p:attrNameLst>
                                          <p:attrName>style.visibility</p:attrName>
                                        </p:attrNameLst>
                                      </p:cBhvr>
                                      <p:to>
                                        <p:strVal val="hidden"/>
                                      </p:to>
                                    </p:set>
                                  </p:childTnLst>
                                </p:cTn>
                              </p:par>
                              <p:par>
                                <p:cTn id="143" presetID="22" presetClass="exit" presetSubtype="2" fill="hold" grpId="1" nodeType="withEffect">
                                  <p:stCondLst>
                                    <p:cond delay="0"/>
                                  </p:stCondLst>
                                  <p:childTnLst>
                                    <p:animEffect transition="out" filter="wipe(right)">
                                      <p:cBhvr>
                                        <p:cTn id="144" dur="1500"/>
                                        <p:tgtEl>
                                          <p:spTgt spid="29"/>
                                        </p:tgtEl>
                                      </p:cBhvr>
                                    </p:animEffect>
                                    <p:set>
                                      <p:cBhvr>
                                        <p:cTn id="145" dur="1" fill="hold">
                                          <p:stCondLst>
                                            <p:cond delay="1499"/>
                                          </p:stCondLst>
                                        </p:cTn>
                                        <p:tgtEl>
                                          <p:spTgt spid="29"/>
                                        </p:tgtEl>
                                        <p:attrNameLst>
                                          <p:attrName>style.visibility</p:attrName>
                                        </p:attrNameLst>
                                      </p:cBhvr>
                                      <p:to>
                                        <p:strVal val="hidden"/>
                                      </p:to>
                                    </p:set>
                                  </p:childTnLst>
                                </p:cTn>
                              </p:par>
                              <p:par>
                                <p:cTn id="146" presetID="22" presetClass="exit" presetSubtype="4" fill="hold" grpId="1" nodeType="withEffect">
                                  <p:stCondLst>
                                    <p:cond delay="0"/>
                                  </p:stCondLst>
                                  <p:childTnLst>
                                    <p:animEffect transition="out" filter="wipe(down)">
                                      <p:cBhvr>
                                        <p:cTn id="147" dur="1500"/>
                                        <p:tgtEl>
                                          <p:spTgt spid="28"/>
                                        </p:tgtEl>
                                      </p:cBhvr>
                                    </p:animEffect>
                                    <p:set>
                                      <p:cBhvr>
                                        <p:cTn id="148" dur="1" fill="hold">
                                          <p:stCondLst>
                                            <p:cond delay="1499"/>
                                          </p:stCondLst>
                                        </p:cTn>
                                        <p:tgtEl>
                                          <p:spTgt spid="28"/>
                                        </p:tgtEl>
                                        <p:attrNameLst>
                                          <p:attrName>style.visibility</p:attrName>
                                        </p:attrNameLst>
                                      </p:cBhvr>
                                      <p:to>
                                        <p:strVal val="hidden"/>
                                      </p:to>
                                    </p:set>
                                  </p:childTnLst>
                                </p:cTn>
                              </p:par>
                              <p:par>
                                <p:cTn id="149" presetID="21" presetClass="exit" presetSubtype="1" fill="hold" grpId="1" nodeType="withEffect">
                                  <p:stCondLst>
                                    <p:cond delay="0"/>
                                  </p:stCondLst>
                                  <p:childTnLst>
                                    <p:animEffect transition="out" filter="wheel(1)">
                                      <p:cBhvr>
                                        <p:cTn id="150" dur="2000"/>
                                        <p:tgtEl>
                                          <p:spTgt spid="30"/>
                                        </p:tgtEl>
                                      </p:cBhvr>
                                    </p:animEffect>
                                    <p:set>
                                      <p:cBhvr>
                                        <p:cTn id="151" dur="1" fill="hold">
                                          <p:stCondLst>
                                            <p:cond delay="1999"/>
                                          </p:stCondLst>
                                        </p:cTn>
                                        <p:tgtEl>
                                          <p:spTgt spid="30"/>
                                        </p:tgtEl>
                                        <p:attrNameLst>
                                          <p:attrName>style.visibility</p:attrName>
                                        </p:attrNameLst>
                                      </p:cBhvr>
                                      <p:to>
                                        <p:strVal val="hidden"/>
                                      </p:to>
                                    </p:set>
                                  </p:childTnLst>
                                </p:cTn>
                              </p:par>
                            </p:childTnLst>
                          </p:cTn>
                        </p:par>
                        <p:par>
                          <p:cTn id="152" fill="hold">
                            <p:stCondLst>
                              <p:cond delay="2000"/>
                            </p:stCondLst>
                            <p:childTnLst>
                              <p:par>
                                <p:cTn id="153" presetID="21" presetClass="entr" presetSubtype="1"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wheel(1)">
                                      <p:cBhvr>
                                        <p:cTn id="155" dur="20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1000"/>
                                        <p:tgtEl>
                                          <p:spTgt spid="33"/>
                                        </p:tgtEl>
                                      </p:cBhvr>
                                    </p:animEffect>
                                  </p:childTnLst>
                                </p:cTn>
                              </p:par>
                            </p:childTnLst>
                          </p:cTn>
                        </p:par>
                      </p:childTnLst>
                    </p:cTn>
                  </p:par>
                </p:childTnLst>
              </p:cTn>
              <p:nextCondLst>
                <p:cond evt="onClick" delay="0">
                  <p:tgtEl>
                    <p:spTgt spid="31"/>
                  </p:tgtEl>
                </p:cond>
              </p:nextCondLst>
            </p:seq>
            <p:seq concurrent="1" nextAc="seek">
              <p:cTn id="161" restart="whenNotActive" fill="hold" evtFilter="cancelBubble" nodeType="interactiveSeq">
                <p:stCondLst>
                  <p:cond evt="onClick" delay="0">
                    <p:tgtEl>
                      <p:spTgt spid="39"/>
                    </p:tgtEl>
                  </p:cond>
                </p:stCondLst>
                <p:endSync evt="end" delay="0">
                  <p:rtn val="all"/>
                </p:endSync>
                <p:childTnLst>
                  <p:par>
                    <p:cTn id="162" fill="hold">
                      <p:stCondLst>
                        <p:cond delay="0"/>
                      </p:stCondLst>
                      <p:childTnLst>
                        <p:par>
                          <p:cTn id="163" fill="hold">
                            <p:stCondLst>
                              <p:cond delay="0"/>
                            </p:stCondLst>
                            <p:childTnLst>
                              <p:par>
                                <p:cTn id="164" presetID="19" presetClass="entr" presetSubtype="5"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 calcmode="lin" valueType="num">
                                      <p:cBhvr>
                                        <p:cTn id="166" dur="500" fill="hold"/>
                                        <p:tgtEl>
                                          <p:spTgt spid="37"/>
                                        </p:tgtEl>
                                        <p:attrNameLst>
                                          <p:attrName>ppt_w</p:attrName>
                                        </p:attrNameLst>
                                      </p:cBhvr>
                                      <p:tavLst>
                                        <p:tav tm="0">
                                          <p:val>
                                            <p:strVal val="#ppt_w"/>
                                          </p:val>
                                        </p:tav>
                                        <p:tav tm="100000">
                                          <p:val>
                                            <p:strVal val="#ppt_w"/>
                                          </p:val>
                                        </p:tav>
                                      </p:tavLst>
                                    </p:anim>
                                    <p:anim calcmode="lin" valueType="num">
                                      <p:cBhvr>
                                        <p:cTn id="167" dur="500" fill="hold"/>
                                        <p:tgtEl>
                                          <p:spTgt spid="37"/>
                                        </p:tgtEl>
                                        <p:attrNameLst>
                                          <p:attrName>ppt_h</p:attrName>
                                        </p:attrNameLst>
                                      </p:cBhvr>
                                      <p:tavLst>
                                        <p:tav tm="0" fmla="#ppt_h*sin(2.5*pi*$)">
                                          <p:val>
                                            <p:fltVal val="0"/>
                                          </p:val>
                                        </p:tav>
                                        <p:tav tm="100000">
                                          <p:val>
                                            <p:fltVal val="1"/>
                                          </p:val>
                                        </p:tav>
                                      </p:tavLst>
                                    </p:anim>
                                  </p:childTnLst>
                                </p:cTn>
                              </p:par>
                              <p:par>
                                <p:cTn id="168" presetID="19" presetClass="exit" presetSubtype="5" fill="hold" grpId="1" nodeType="withEffect">
                                  <p:stCondLst>
                                    <p:cond delay="0"/>
                                  </p:stCondLst>
                                  <p:childTnLst>
                                    <p:anim calcmode="lin" valueType="num">
                                      <p:cBhvr>
                                        <p:cTn id="169" dur="500"/>
                                        <p:tgtEl>
                                          <p:spTgt spid="38"/>
                                        </p:tgtEl>
                                        <p:attrNameLst>
                                          <p:attrName>ppt_w</p:attrName>
                                        </p:attrNameLst>
                                      </p:cBhvr>
                                      <p:tavLst>
                                        <p:tav tm="0">
                                          <p:val>
                                            <p:strVal val="ppt_w"/>
                                          </p:val>
                                        </p:tav>
                                        <p:tav tm="100000">
                                          <p:val>
                                            <p:strVal val="ppt_w"/>
                                          </p:val>
                                        </p:tav>
                                      </p:tavLst>
                                    </p:anim>
                                    <p:anim calcmode="lin" valueType="num">
                                      <p:cBhvr>
                                        <p:cTn id="170" dur="500"/>
                                        <p:tgtEl>
                                          <p:spTgt spid="3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71" dur="1" fill="hold">
                                          <p:stCondLst>
                                            <p:cond delay="499"/>
                                          </p:stCondLst>
                                        </p:cTn>
                                        <p:tgtEl>
                                          <p:spTgt spid="3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9" presetClass="entr" presetSubtype="5" fill="hold" grpId="0" nodeType="clickEffect">
                                  <p:stCondLst>
                                    <p:cond delay="0"/>
                                  </p:stCondLst>
                                  <p:childTnLst>
                                    <p:set>
                                      <p:cBhvr>
                                        <p:cTn id="175" dur="1" fill="hold">
                                          <p:stCondLst>
                                            <p:cond delay="0"/>
                                          </p:stCondLst>
                                        </p:cTn>
                                        <p:tgtEl>
                                          <p:spTgt spid="38"/>
                                        </p:tgtEl>
                                        <p:attrNameLst>
                                          <p:attrName>style.visibility</p:attrName>
                                        </p:attrNameLst>
                                      </p:cBhvr>
                                      <p:to>
                                        <p:strVal val="visible"/>
                                      </p:to>
                                    </p:set>
                                    <p:anim calcmode="lin" valueType="num">
                                      <p:cBhvr>
                                        <p:cTn id="176" dur="500" fill="hold"/>
                                        <p:tgtEl>
                                          <p:spTgt spid="38"/>
                                        </p:tgtEl>
                                        <p:attrNameLst>
                                          <p:attrName>ppt_w</p:attrName>
                                        </p:attrNameLst>
                                      </p:cBhvr>
                                      <p:tavLst>
                                        <p:tav tm="0">
                                          <p:val>
                                            <p:strVal val="#ppt_w"/>
                                          </p:val>
                                        </p:tav>
                                        <p:tav tm="100000">
                                          <p:val>
                                            <p:strVal val="#ppt_w"/>
                                          </p:val>
                                        </p:tav>
                                      </p:tavLst>
                                    </p:anim>
                                    <p:anim calcmode="lin" valueType="num">
                                      <p:cBhvr>
                                        <p:cTn id="177" dur="500" fill="hold"/>
                                        <p:tgtEl>
                                          <p:spTgt spid="38"/>
                                        </p:tgtEl>
                                        <p:attrNameLst>
                                          <p:attrName>ppt_h</p:attrName>
                                        </p:attrNameLst>
                                      </p:cBhvr>
                                      <p:tavLst>
                                        <p:tav tm="0" fmla="#ppt_h*sin(2.5*pi*$)">
                                          <p:val>
                                            <p:fltVal val="0"/>
                                          </p:val>
                                        </p:tav>
                                        <p:tav tm="100000">
                                          <p:val>
                                            <p:fltVal val="1"/>
                                          </p:val>
                                        </p:tav>
                                      </p:tavLst>
                                    </p:anim>
                                  </p:childTnLst>
                                </p:cTn>
                              </p:par>
                              <p:par>
                                <p:cTn id="178" presetID="19" presetClass="exit" presetSubtype="5" fill="hold" grpId="1" nodeType="withEffect">
                                  <p:stCondLst>
                                    <p:cond delay="0"/>
                                  </p:stCondLst>
                                  <p:childTnLst>
                                    <p:anim calcmode="lin" valueType="num">
                                      <p:cBhvr>
                                        <p:cTn id="179" dur="500"/>
                                        <p:tgtEl>
                                          <p:spTgt spid="37"/>
                                        </p:tgtEl>
                                        <p:attrNameLst>
                                          <p:attrName>ppt_w</p:attrName>
                                        </p:attrNameLst>
                                      </p:cBhvr>
                                      <p:tavLst>
                                        <p:tav tm="0">
                                          <p:val>
                                            <p:strVal val="ppt_w"/>
                                          </p:val>
                                        </p:tav>
                                        <p:tav tm="100000">
                                          <p:val>
                                            <p:strVal val="ppt_w"/>
                                          </p:val>
                                        </p:tav>
                                      </p:tavLst>
                                    </p:anim>
                                    <p:anim calcmode="lin" valueType="num">
                                      <p:cBhvr>
                                        <p:cTn id="180" dur="500"/>
                                        <p:tgtEl>
                                          <p:spTgt spid="3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6" grpId="0" animBg="1"/>
      <p:bldP spid="16" grpId="1" animBg="1"/>
      <p:bldP spid="29" grpId="0" animBg="1"/>
      <p:bldP spid="29" grpId="1" animBg="1"/>
      <p:bldP spid="21" grpId="0" animBg="1"/>
      <p:bldP spid="21" grpId="1" animBg="1"/>
      <p:bldP spid="28" grpId="0" animBg="1"/>
      <p:bldP spid="28" grpId="1" animBg="1"/>
      <p:bldP spid="23" grpId="0" animBg="1"/>
      <p:bldP spid="23" grpId="1" animBg="1"/>
      <p:bldP spid="8" grpId="0" animBg="1"/>
      <p:bldP spid="6" grpId="0" animBg="1"/>
      <p:bldP spid="9" grpId="0"/>
      <p:bldP spid="15" grpId="0" animBg="1"/>
      <p:bldP spid="15" grpId="1" animBg="1"/>
      <p:bldP spid="17" grpId="0" animBg="1"/>
      <p:bldP spid="17" grpId="1" animBg="1"/>
      <p:bldP spid="19" grpId="0" animBg="1"/>
      <p:bldP spid="19" grpId="1" animBg="1"/>
      <p:bldP spid="20" grpId="0"/>
      <p:bldP spid="24" grpId="0" animBg="1"/>
      <p:bldP spid="24" grpId="1" animBg="1"/>
      <p:bldP spid="26" grpId="0" animBg="1"/>
      <p:bldP spid="26" grpId="1" animBg="1"/>
      <p:bldP spid="27" grpId="0"/>
      <p:bldP spid="30" grpId="0" animBg="1"/>
      <p:bldP spid="30" grpId="1" animBg="1"/>
      <p:bldP spid="32" grpId="0" animBg="1"/>
      <p:bldP spid="33" grpId="0"/>
      <p:bldP spid="37" grpId="0" animBg="1"/>
      <p:bldP spid="37" grpId="1" animBg="1"/>
      <p:bldP spid="37" grpId="2" animBg="1"/>
      <p:bldP spid="38" grpId="0" animBg="1"/>
      <p:bldP spid="38" grpId="1" animBg="1"/>
      <p:bldP spid="38" grpId="2"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2.</a:t>
            </a:r>
            <a:endParaRPr lang="ru-RU" sz="2800" b="1" dirty="0">
              <a:solidFill>
                <a:schemeClr val="bg1"/>
              </a:solidFill>
              <a:latin typeface="Times New Roman" pitchFamily="18" charset="0"/>
              <a:cs typeface="Times New Roman" pitchFamily="18" charset="0"/>
            </a:endParaRPr>
          </a:p>
        </p:txBody>
      </p:sp>
      <p:sp>
        <p:nvSpPr>
          <p:cNvPr id="7" name="TextBox 6"/>
          <p:cNvSpPr txBox="1"/>
          <p:nvPr/>
        </p:nvSpPr>
        <p:spPr>
          <a:xfrm>
            <a:off x="674804" y="4698694"/>
            <a:ext cx="8222910" cy="1200329"/>
          </a:xfrm>
          <a:prstGeom prst="rect">
            <a:avLst/>
          </a:prstGeom>
          <a:solidFill>
            <a:schemeClr val="bg1"/>
          </a:solidFill>
        </p:spPr>
        <p:txBody>
          <a:bodyPr wrap="square" rtlCol="0">
            <a:spAutoFit/>
          </a:bodyPr>
          <a:lstStyle/>
          <a:p>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Чему равен КБМ на начало четвёртого года страхования?</a:t>
            </a:r>
          </a:p>
          <a:p>
            <a:pPr algn="ctr"/>
            <a:endParaRPr lang="ru-RU" sz="2400" dirty="0">
              <a:latin typeface="Times New Roman" pitchFamily="18" charset="0"/>
              <a:cs typeface="Times New Roman" pitchFamily="18" charset="0"/>
            </a:endParaRPr>
          </a:p>
        </p:txBody>
      </p:sp>
      <p:sp>
        <p:nvSpPr>
          <p:cNvPr id="8" name="Управляющая кнопка: настраиваемая 7">
            <a:hlinkClick r:id="" action="ppaction://noaction" highlightClick="1"/>
          </p:cNvPr>
          <p:cNvSpPr/>
          <p:nvPr/>
        </p:nvSpPr>
        <p:spPr>
          <a:xfrm>
            <a:off x="6754576" y="5717866"/>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Подсказка</a:t>
            </a:r>
          </a:p>
        </p:txBody>
      </p:sp>
      <p:sp>
        <p:nvSpPr>
          <p:cNvPr id="9" name="Прямоугольная выноска 8"/>
          <p:cNvSpPr/>
          <p:nvPr/>
        </p:nvSpPr>
        <p:spPr>
          <a:xfrm>
            <a:off x="3617777" y="2564904"/>
            <a:ext cx="5256584" cy="1440160"/>
          </a:xfrm>
          <a:prstGeom prst="wedgeRectCallout">
            <a:avLst>
              <a:gd name="adj1" fmla="val 24437"/>
              <a:gd name="adj2" fmla="val 91290"/>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По результатам решения предыдущей задачи, класс на начало четвёртого года страхования – 1 </a:t>
            </a:r>
          </a:p>
        </p:txBody>
      </p:sp>
      <p:sp>
        <p:nvSpPr>
          <p:cNvPr id="10" name="Управляющая кнопка: назад 9">
            <a:hlinkClick r:id="" action="ppaction://hlinkshowjump?jump=previousslide" highlightClick="1"/>
          </p:cNvPr>
          <p:cNvSpPr/>
          <p:nvPr/>
        </p:nvSpPr>
        <p:spPr>
          <a:xfrm>
            <a:off x="7909364" y="3550791"/>
            <a:ext cx="668674" cy="3246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ая выноска 10"/>
          <p:cNvSpPr/>
          <p:nvPr/>
        </p:nvSpPr>
        <p:spPr>
          <a:xfrm>
            <a:off x="3641130" y="4149080"/>
            <a:ext cx="5256584" cy="1134898"/>
          </a:xfrm>
          <a:prstGeom prst="wedgeRectCallout">
            <a:avLst>
              <a:gd name="adj1" fmla="val 24437"/>
              <a:gd name="adj2" fmla="val 91290"/>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По таблице определяем КБМ</a:t>
            </a:r>
          </a:p>
        </p:txBody>
      </p:sp>
      <p:sp>
        <p:nvSpPr>
          <p:cNvPr id="12" name="Прямоугольник 11"/>
          <p:cNvSpPr/>
          <p:nvPr/>
        </p:nvSpPr>
        <p:spPr>
          <a:xfrm>
            <a:off x="728398" y="6216628"/>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1,55</a:t>
            </a:r>
          </a:p>
        </p:txBody>
      </p:sp>
      <p:sp>
        <p:nvSpPr>
          <p:cNvPr id="13" name="Прямоугольник 12"/>
          <p:cNvSpPr/>
          <p:nvPr/>
        </p:nvSpPr>
        <p:spPr>
          <a:xfrm>
            <a:off x="728398" y="6213942"/>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4" name="Прямоугольник 13"/>
          <p:cNvSpPr/>
          <p:nvPr/>
        </p:nvSpPr>
        <p:spPr>
          <a:xfrm>
            <a:off x="728398" y="6203604"/>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5" name="Прямоугольник 14"/>
          <p:cNvSpPr/>
          <p:nvPr/>
        </p:nvSpPr>
        <p:spPr>
          <a:xfrm>
            <a:off x="745184" y="2384884"/>
            <a:ext cx="2096996" cy="46805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7504" y="5483524"/>
            <a:ext cx="567300"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II</a:t>
            </a:r>
            <a:endParaRPr lang="ru-RU" sz="3600" b="1" dirty="0">
              <a:solidFill>
                <a:schemeClr val="bg1"/>
              </a:solidFill>
              <a:latin typeface="Times New Roman" pitchFamily="18" charset="0"/>
              <a:cs typeface="Times New Roman" pitchFamily="18" charset="0"/>
            </a:endParaRPr>
          </a:p>
        </p:txBody>
      </p:sp>
      <p:sp>
        <p:nvSpPr>
          <p:cNvPr id="17" name="Управляющая кнопка: далее 16">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возврат 17">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домой 18">
            <a:hlinkClick r:id="rId2"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36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250"/>
                                        <p:tgtEl>
                                          <p:spTgt spid="11"/>
                                        </p:tgtEl>
                                      </p:cBhvr>
                                    </p:animEffec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9" presetClass="entr" presetSubtype="5"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strVal val="#ppt_w"/>
                                          </p:val>
                                        </p:tav>
                                        <p:tav tm="100000">
                                          <p:val>
                                            <p:strVal val="#ppt_w"/>
                                          </p:val>
                                        </p:tav>
                                      </p:tavLst>
                                    </p:anim>
                                    <p:anim calcmode="lin" valueType="num">
                                      <p:cBhvr>
                                        <p:cTn id="37" dur="500" fill="hold"/>
                                        <p:tgtEl>
                                          <p:spTgt spid="12"/>
                                        </p:tgtEl>
                                        <p:attrNameLst>
                                          <p:attrName>ppt_h</p:attrName>
                                        </p:attrNameLst>
                                      </p:cBhvr>
                                      <p:tavLst>
                                        <p:tav tm="0" fmla="#ppt_h*sin(2.5*pi*$)">
                                          <p:val>
                                            <p:fltVal val="0"/>
                                          </p:val>
                                        </p:tav>
                                        <p:tav tm="100000">
                                          <p:val>
                                            <p:fltVal val="1"/>
                                          </p:val>
                                        </p:tav>
                                      </p:tavLst>
                                    </p:anim>
                                  </p:childTnLst>
                                </p:cTn>
                              </p:par>
                              <p:par>
                                <p:cTn id="38" presetID="19" presetClass="exit" presetSubtype="5" fill="hold" grpId="1" nodeType="withEffect">
                                  <p:stCondLst>
                                    <p:cond delay="0"/>
                                  </p:stCondLst>
                                  <p:childTnLst>
                                    <p:anim calcmode="lin" valueType="num">
                                      <p:cBhvr>
                                        <p:cTn id="39" dur="500"/>
                                        <p:tgtEl>
                                          <p:spTgt spid="13"/>
                                        </p:tgtEl>
                                        <p:attrNameLst>
                                          <p:attrName>ppt_w</p:attrName>
                                        </p:attrNameLst>
                                      </p:cBhvr>
                                      <p:tavLst>
                                        <p:tav tm="0">
                                          <p:val>
                                            <p:strVal val="ppt_w"/>
                                          </p:val>
                                        </p:tav>
                                        <p:tav tm="100000">
                                          <p:val>
                                            <p:strVal val="ppt_w"/>
                                          </p:val>
                                        </p:tav>
                                      </p:tavLst>
                                    </p:anim>
                                    <p:anim calcmode="lin" valueType="num">
                                      <p:cBhvr>
                                        <p:cTn id="40" dur="500"/>
                                        <p:tgtEl>
                                          <p:spTgt spid="1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9" presetClass="entr" presetSubtype="5"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ppt_w"/>
                                          </p:val>
                                        </p:tav>
                                        <p:tav tm="100000">
                                          <p:val>
                                            <p:strVal val="#ppt_w"/>
                                          </p:val>
                                        </p:tav>
                                      </p:tavLst>
                                    </p:anim>
                                    <p:anim calcmode="lin" valueType="num">
                                      <p:cBhvr>
                                        <p:cTn id="47" dur="500" fill="hold"/>
                                        <p:tgtEl>
                                          <p:spTgt spid="13"/>
                                        </p:tgtEl>
                                        <p:attrNameLst>
                                          <p:attrName>ppt_h</p:attrName>
                                        </p:attrNameLst>
                                      </p:cBhvr>
                                      <p:tavLst>
                                        <p:tav tm="0" fmla="#ppt_h*sin(2.5*pi*$)">
                                          <p:val>
                                            <p:fltVal val="0"/>
                                          </p:val>
                                        </p:tav>
                                        <p:tav tm="100000">
                                          <p:val>
                                            <p:fltVal val="1"/>
                                          </p:val>
                                        </p:tav>
                                      </p:tavLst>
                                    </p:anim>
                                  </p:childTnLst>
                                </p:cTn>
                              </p:par>
                              <p:par>
                                <p:cTn id="48" presetID="19" presetClass="exit" presetSubtype="5" fill="hold" grpId="1" nodeType="withEffect">
                                  <p:stCondLst>
                                    <p:cond delay="0"/>
                                  </p:stCondLst>
                                  <p:childTnLst>
                                    <p:anim calcmode="lin" valueType="num">
                                      <p:cBhvr>
                                        <p:cTn id="49" dur="500"/>
                                        <p:tgtEl>
                                          <p:spTgt spid="12"/>
                                        </p:tgtEl>
                                        <p:attrNameLst>
                                          <p:attrName>ppt_w</p:attrName>
                                        </p:attrNameLst>
                                      </p:cBhvr>
                                      <p:tavLst>
                                        <p:tav tm="0">
                                          <p:val>
                                            <p:strVal val="ppt_w"/>
                                          </p:val>
                                        </p:tav>
                                        <p:tav tm="100000">
                                          <p:val>
                                            <p:strVal val="ppt_w"/>
                                          </p:val>
                                        </p:tav>
                                      </p:tavLst>
                                    </p:anim>
                                    <p:anim calcmode="lin" valueType="num">
                                      <p:cBhvr>
                                        <p:cTn id="50"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9" grpId="0" animBg="1"/>
      <p:bldP spid="10" grpId="0" animBg="1"/>
      <p:bldP spid="11" grpId="0" animBg="1"/>
      <p:bldP spid="12" grpId="0" animBg="1"/>
      <p:bldP spid="12" grpId="1" animBg="1"/>
      <p:bldP spid="13" grpId="0" animBg="1"/>
      <p:bldP spid="13"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48" y="1090203"/>
            <a:ext cx="8672634" cy="39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341276" y="3169164"/>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3</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TextBox 4"/>
          <p:cNvSpPr txBox="1"/>
          <p:nvPr/>
        </p:nvSpPr>
        <p:spPr>
          <a:xfrm>
            <a:off x="571472" y="285728"/>
            <a:ext cx="8429684" cy="830997"/>
          </a:xfrm>
          <a:prstGeom prst="rect">
            <a:avLst/>
          </a:prstGeom>
          <a:noFill/>
        </p:spPr>
        <p:txBody>
          <a:bodyPr wrap="square" rtlCol="0">
            <a:spAutoFit/>
          </a:bodyPr>
          <a:lstStyle/>
          <a:p>
            <a:r>
              <a:rPr lang="ru-RU" sz="2400" dirty="0">
                <a:latin typeface="Times New Roman" pitchFamily="18" charset="0"/>
                <a:cs typeface="Times New Roman" pitchFamily="18" charset="0"/>
              </a:rPr>
              <a:t>Коэффициент возраста и водительского стажа (</a:t>
            </a:r>
            <a:r>
              <a:rPr lang="ru-RU" sz="2400" b="1" dirty="0">
                <a:latin typeface="Times New Roman" pitchFamily="18" charset="0"/>
                <a:cs typeface="Times New Roman" pitchFamily="18" charset="0"/>
              </a:rPr>
              <a:t>КВС</a:t>
            </a:r>
            <a:r>
              <a:rPr lang="ru-RU" sz="2400" dirty="0">
                <a:latin typeface="Times New Roman" pitchFamily="18" charset="0"/>
                <a:cs typeface="Times New Roman" pitchFamily="18" charset="0"/>
              </a:rPr>
              <a:t>) также влияет на стоимость полиса (таблица)</a:t>
            </a:r>
          </a:p>
        </p:txBody>
      </p:sp>
      <p:sp>
        <p:nvSpPr>
          <p:cNvPr id="6" name="TextBox 5"/>
          <p:cNvSpPr txBox="1"/>
          <p:nvPr/>
        </p:nvSpPr>
        <p:spPr>
          <a:xfrm>
            <a:off x="685628" y="5012728"/>
            <a:ext cx="8222910" cy="1200329"/>
          </a:xfrm>
          <a:prstGeom prst="rect">
            <a:avLst/>
          </a:prstGeom>
          <a:solidFill>
            <a:schemeClr val="bg1"/>
          </a:solidFill>
        </p:spPr>
        <p:txBody>
          <a:bodyPr wrap="square" rtlCol="0">
            <a:spAutoFit/>
          </a:bodyPr>
          <a:lstStyle/>
          <a:p>
            <a:pPr algn="ctr"/>
            <a:r>
              <a:rPr lang="ru-RU" sz="2400" dirty="0">
                <a:latin typeface="Times New Roman" pitchFamily="18" charset="0"/>
                <a:cs typeface="Times New Roman" pitchFamily="18" charset="0"/>
              </a:rPr>
              <a:t>Когда Павел получил водительские права и впервые оформил полис, ему было 24 года.</a:t>
            </a:r>
          </a:p>
          <a:p>
            <a:pPr algn="ctr"/>
            <a:r>
              <a:rPr lang="ru-RU" sz="2400" dirty="0">
                <a:latin typeface="Times New Roman" pitchFamily="18" charset="0"/>
                <a:cs typeface="Times New Roman" pitchFamily="18" charset="0"/>
              </a:rPr>
              <a:t>Чему равен КВС на начало 4-го года страхования?</a:t>
            </a:r>
          </a:p>
        </p:txBody>
      </p:sp>
      <p:sp>
        <p:nvSpPr>
          <p:cNvPr id="10" name="Прямоугольник 9"/>
          <p:cNvSpPr/>
          <p:nvPr/>
        </p:nvSpPr>
        <p:spPr>
          <a:xfrm>
            <a:off x="728398" y="6216628"/>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1,04</a:t>
            </a:r>
          </a:p>
        </p:txBody>
      </p:sp>
      <p:sp>
        <p:nvSpPr>
          <p:cNvPr id="11" name="Прямоугольник 10"/>
          <p:cNvSpPr/>
          <p:nvPr/>
        </p:nvSpPr>
        <p:spPr>
          <a:xfrm>
            <a:off x="742794" y="6203604"/>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2" name="Прямоугольник 11"/>
          <p:cNvSpPr/>
          <p:nvPr/>
        </p:nvSpPr>
        <p:spPr>
          <a:xfrm>
            <a:off x="742794" y="6216628"/>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3" name="Управляющая кнопка: настраиваемая 12">
            <a:hlinkClick r:id="" action="ppaction://noaction" highlightClick="1"/>
          </p:cNvPr>
          <p:cNvSpPr/>
          <p:nvPr/>
        </p:nvSpPr>
        <p:spPr>
          <a:xfrm>
            <a:off x="6851110" y="840170"/>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Подсказка</a:t>
            </a:r>
          </a:p>
        </p:txBody>
      </p:sp>
      <p:sp>
        <p:nvSpPr>
          <p:cNvPr id="14" name="Управляющая кнопка: настраиваемая 13">
            <a:hlinkClick r:id="" action="ppaction://noaction" highlightClick="1"/>
          </p:cNvPr>
          <p:cNvSpPr/>
          <p:nvPr/>
        </p:nvSpPr>
        <p:spPr>
          <a:xfrm>
            <a:off x="3131840" y="6169595"/>
            <a:ext cx="22942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sp>
        <p:nvSpPr>
          <p:cNvPr id="15" name="Прямоугольная выноска 14"/>
          <p:cNvSpPr/>
          <p:nvPr/>
        </p:nvSpPr>
        <p:spPr>
          <a:xfrm>
            <a:off x="1374578" y="476140"/>
            <a:ext cx="5256584" cy="864096"/>
          </a:xfrm>
          <a:prstGeom prst="wedgeRectCallout">
            <a:avLst>
              <a:gd name="adj1" fmla="val 57551"/>
              <a:gd name="adj2" fmla="val -2946"/>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Определить возраст Павла на начало 4-го года страхования</a:t>
            </a:r>
          </a:p>
        </p:txBody>
      </p:sp>
      <p:sp>
        <p:nvSpPr>
          <p:cNvPr id="16" name="Прямоугольник 15"/>
          <p:cNvSpPr/>
          <p:nvPr/>
        </p:nvSpPr>
        <p:spPr>
          <a:xfrm>
            <a:off x="4541638" y="1325600"/>
            <a:ext cx="813803" cy="3687128"/>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534166" y="3142384"/>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07504" y="5483524"/>
            <a:ext cx="567300"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II</a:t>
            </a:r>
            <a:endParaRPr lang="ru-RU" sz="3600" b="1" dirty="0">
              <a:solidFill>
                <a:schemeClr val="bg1"/>
              </a:solidFill>
              <a:latin typeface="Times New Roman" pitchFamily="18" charset="0"/>
              <a:cs typeface="Times New Roman" pitchFamily="18" charset="0"/>
            </a:endParaRPr>
          </a:p>
        </p:txBody>
      </p:sp>
      <p:sp>
        <p:nvSpPr>
          <p:cNvPr id="20" name="Управляющая кнопка: далее 19">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возврат 20">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домой 21">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5139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9" presetClass="entr" presetSubtype="5"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fmla="#ppt_h*sin(2.5*pi*$)">
                                          <p:val>
                                            <p:fltVal val="0"/>
                                          </p:val>
                                        </p:tav>
                                        <p:tav tm="100000">
                                          <p:val>
                                            <p:fltVal val="1"/>
                                          </p:val>
                                        </p:tav>
                                      </p:tavLst>
                                    </p:anim>
                                  </p:childTnLst>
                                </p:cTn>
                              </p:par>
                              <p:par>
                                <p:cTn id="17" presetID="19" presetClass="exit" presetSubtype="5" fill="hold" grpId="1" nodeType="withEffect">
                                  <p:stCondLst>
                                    <p:cond delay="0"/>
                                  </p:stCondLst>
                                  <p:childTnLst>
                                    <p:anim calcmode="lin" valueType="num">
                                      <p:cBhvr>
                                        <p:cTn id="18" dur="500"/>
                                        <p:tgtEl>
                                          <p:spTgt spid="11"/>
                                        </p:tgtEl>
                                        <p:attrNameLst>
                                          <p:attrName>ppt_w</p:attrName>
                                        </p:attrNameLst>
                                      </p:cBhvr>
                                      <p:tavLst>
                                        <p:tav tm="0">
                                          <p:val>
                                            <p:strVal val="ppt_w"/>
                                          </p:val>
                                        </p:tav>
                                        <p:tav tm="100000">
                                          <p:val>
                                            <p:strVal val="ppt_w"/>
                                          </p:val>
                                        </p:tav>
                                      </p:tavLst>
                                    </p:anim>
                                    <p:anim calcmode="lin" valueType="num">
                                      <p:cBhvr>
                                        <p:cTn id="19"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9" presetClass="entr" presetSubtype="5"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
                                          </p:val>
                                        </p:tav>
                                        <p:tav tm="100000">
                                          <p:val>
                                            <p:strVal val="#ppt_w"/>
                                          </p:val>
                                        </p:tav>
                                      </p:tavLst>
                                    </p:anim>
                                    <p:anim calcmode="lin" valueType="num">
                                      <p:cBhvr>
                                        <p:cTn id="26" dur="500" fill="hold"/>
                                        <p:tgtEl>
                                          <p:spTgt spid="11"/>
                                        </p:tgtEl>
                                        <p:attrNameLst>
                                          <p:attrName>ppt_h</p:attrName>
                                        </p:attrNameLst>
                                      </p:cBhvr>
                                      <p:tavLst>
                                        <p:tav tm="0" fmla="#ppt_h*sin(2.5*pi*$)">
                                          <p:val>
                                            <p:fltVal val="0"/>
                                          </p:val>
                                        </p:tav>
                                        <p:tav tm="100000">
                                          <p:val>
                                            <p:fltVal val="1"/>
                                          </p:val>
                                        </p:tav>
                                      </p:tavLst>
                                    </p:anim>
                                  </p:childTnLst>
                                </p:cTn>
                              </p:par>
                              <p:par>
                                <p:cTn id="27" presetID="19" presetClass="exit" presetSubtype="5" fill="hold" grpId="1" nodeType="withEffect">
                                  <p:stCondLst>
                                    <p:cond delay="0"/>
                                  </p:stCondLst>
                                  <p:childTnLst>
                                    <p:anim calcmode="lin" valueType="num">
                                      <p:cBhvr>
                                        <p:cTn id="28" dur="500"/>
                                        <p:tgtEl>
                                          <p:spTgt spid="10"/>
                                        </p:tgtEl>
                                        <p:attrNameLst>
                                          <p:attrName>ppt_w</p:attrName>
                                        </p:attrNameLst>
                                      </p:cBhvr>
                                      <p:tavLst>
                                        <p:tav tm="0">
                                          <p:val>
                                            <p:strVal val="ppt_w"/>
                                          </p:val>
                                        </p:tav>
                                        <p:tav tm="100000">
                                          <p:val>
                                            <p:strVal val="ppt_w"/>
                                          </p:val>
                                        </p:tav>
                                      </p:tavLst>
                                    </p:anim>
                                    <p:anim calcmode="lin" valueType="num">
                                      <p:cBhvr>
                                        <p:cTn id="29"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1250"/>
                                        <p:tgtEl>
                                          <p:spTgt spid="15"/>
                                        </p:tgtEl>
                                      </p:cBhvr>
                                    </p:animEffec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Effect transition="in" filter="fade">
                                      <p:cBhvr>
                                        <p:cTn id="53" dur="1000"/>
                                        <p:tgtEl>
                                          <p:spTgt spid="18"/>
                                        </p:tgtEl>
                                      </p:cBhvr>
                                    </p:animEffect>
                                  </p:childTnLst>
                                </p:cTn>
                              </p:par>
                            </p:childTnLst>
                          </p:cTn>
                        </p:par>
                      </p:childTnLst>
                    </p:cTn>
                  </p:par>
                </p:childTnLst>
              </p:cTn>
              <p:nextCondLst>
                <p:cond evt="onClick" delay="0">
                  <p:tgtEl>
                    <p:spTgt spid="14"/>
                  </p:tgtEl>
                </p:cond>
              </p:nextCondLst>
            </p:seq>
          </p:childTnLst>
        </p:cTn>
      </p:par>
    </p:tnLst>
    <p:bldLst>
      <p:bldP spid="17" grpId="0" animBg="1"/>
      <p:bldP spid="6" grpId="0" animBg="1"/>
      <p:bldP spid="10" grpId="0" animBg="1"/>
      <p:bldP spid="10" grpId="1" animBg="1"/>
      <p:bldP spid="11" grpId="0" animBg="1"/>
      <p:bldP spid="11" grpId="1" animBg="1"/>
      <p:bldP spid="15"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462" y="285728"/>
            <a:ext cx="8429684" cy="1569660"/>
          </a:xfrm>
          <a:prstGeom prst="rect">
            <a:avLst/>
          </a:prstGeom>
          <a:solidFill>
            <a:schemeClr val="bg1"/>
          </a:solidFill>
        </p:spPr>
        <p:txBody>
          <a:bodyPr wrap="square" rtlCol="0">
            <a:spAutoFit/>
          </a:bodyPr>
          <a:lstStyle/>
          <a:p>
            <a:r>
              <a:rPr lang="ru-RU" sz="2400" dirty="0">
                <a:latin typeface="Times New Roman" pitchFamily="18" charset="0"/>
                <a:cs typeface="Times New Roman" pitchFamily="18" charset="0"/>
              </a:rPr>
              <a:t>В начале третьего года страхования Павел заплатил за полис 18745 руб. Во сколько рублей обойдётся Павлу полис на четвёртый год, если значения других коэффициентов (кроме КБМ и КВС) не изменятся?</a:t>
            </a:r>
          </a:p>
        </p:txBody>
      </p:sp>
      <p:sp>
        <p:nvSpPr>
          <p:cNvPr id="4" name="Прямоугольник 3"/>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4</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Управляющая кнопка: настраиваемая 4">
            <a:hlinkClick r:id="rId2" action="ppaction://hlinksldjump" highlightClick="1"/>
          </p:cNvPr>
          <p:cNvSpPr/>
          <p:nvPr/>
        </p:nvSpPr>
        <p:spPr>
          <a:xfrm>
            <a:off x="6770718" y="1483088"/>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Описание</a:t>
            </a:r>
          </a:p>
        </p:txBody>
      </p:sp>
      <p:sp>
        <p:nvSpPr>
          <p:cNvPr id="7" name="Управляющая кнопка: настраиваемая 6">
            <a:hlinkClick r:id="" action="ppaction://hlinkshowjump?jump=nextslide" highlightClick="1"/>
          </p:cNvPr>
          <p:cNvSpPr/>
          <p:nvPr/>
        </p:nvSpPr>
        <p:spPr>
          <a:xfrm>
            <a:off x="7459994" y="2105421"/>
            <a:ext cx="136815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КБМ</a:t>
            </a:r>
          </a:p>
        </p:txBody>
      </p:sp>
      <p:sp>
        <p:nvSpPr>
          <p:cNvPr id="11" name="Прямоугольник 10"/>
          <p:cNvSpPr/>
          <p:nvPr/>
        </p:nvSpPr>
        <p:spPr>
          <a:xfrm>
            <a:off x="398462" y="2105421"/>
            <a:ext cx="6909842" cy="60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ПОЛИС = КБМ · КВС · базовая цена страховки</a:t>
            </a:r>
          </a:p>
        </p:txBody>
      </p:sp>
      <p:sp>
        <p:nvSpPr>
          <p:cNvPr id="15" name="Управляющая кнопка: настраиваемая 14">
            <a:hlinkClick r:id="" action="ppaction://noaction" highlightClick="1"/>
          </p:cNvPr>
          <p:cNvSpPr/>
          <p:nvPr/>
        </p:nvSpPr>
        <p:spPr>
          <a:xfrm>
            <a:off x="4860032" y="1483088"/>
            <a:ext cx="1798615"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sp>
        <p:nvSpPr>
          <p:cNvPr id="16" name="Прямоугольник 15"/>
          <p:cNvSpPr/>
          <p:nvPr/>
        </p:nvSpPr>
        <p:spPr>
          <a:xfrm>
            <a:off x="711371" y="2812090"/>
            <a:ext cx="360040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2">
                    <a:lumMod val="75000"/>
                  </a:schemeClr>
                </a:solidFill>
                <a:latin typeface="Times New Roman" pitchFamily="18" charset="0"/>
                <a:cs typeface="Times New Roman" pitchFamily="18" charset="0"/>
              </a:rPr>
              <a:t>3 ГОД:</a:t>
            </a: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p:txBody>
      </p:sp>
      <p:sp>
        <p:nvSpPr>
          <p:cNvPr id="14" name="TextBox 13"/>
          <p:cNvSpPr txBox="1"/>
          <p:nvPr/>
        </p:nvSpPr>
        <p:spPr>
          <a:xfrm>
            <a:off x="1075921" y="4595097"/>
            <a:ext cx="2872902" cy="461665"/>
          </a:xfrm>
          <a:prstGeom prst="rect">
            <a:avLst/>
          </a:prstGeom>
          <a:noFill/>
        </p:spPr>
        <p:txBody>
          <a:bodyPr wrap="none" rtlCol="0">
            <a:spAutoFit/>
          </a:bodyPr>
          <a:lstStyle/>
          <a:p>
            <a:r>
              <a:rPr lang="ru-RU" sz="2400" b="1" dirty="0">
                <a:latin typeface="Times New Roman" pitchFamily="18" charset="0"/>
                <a:cs typeface="Times New Roman" pitchFamily="18" charset="0"/>
              </a:rPr>
              <a:t>18745 = 2,3 · 1,63 · </a:t>
            </a:r>
            <a:r>
              <a:rPr lang="ru-RU" sz="2400" b="1" i="1" dirty="0">
                <a:latin typeface="Times New Roman" pitchFamily="18" charset="0"/>
                <a:cs typeface="Times New Roman" pitchFamily="18" charset="0"/>
              </a:rPr>
              <a:t>х</a:t>
            </a:r>
          </a:p>
        </p:txBody>
      </p:sp>
      <p:sp>
        <p:nvSpPr>
          <p:cNvPr id="19" name="TextBox 18"/>
          <p:cNvSpPr txBox="1"/>
          <p:nvPr/>
        </p:nvSpPr>
        <p:spPr>
          <a:xfrm>
            <a:off x="1665825" y="3659832"/>
            <a:ext cx="1691489"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КБМ = 2,3 </a:t>
            </a:r>
            <a:endParaRPr lang="ru-RU" sz="2400" b="1" i="1" dirty="0">
              <a:latin typeface="Times New Roman" pitchFamily="18" charset="0"/>
              <a:cs typeface="Times New Roman" pitchFamily="18" charset="0"/>
            </a:endParaRPr>
          </a:p>
        </p:txBody>
      </p:sp>
      <p:sp>
        <p:nvSpPr>
          <p:cNvPr id="20" name="TextBox 19"/>
          <p:cNvSpPr txBox="1"/>
          <p:nvPr/>
        </p:nvSpPr>
        <p:spPr>
          <a:xfrm>
            <a:off x="1665826" y="4133432"/>
            <a:ext cx="1779654"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КВС = 1,63 </a:t>
            </a:r>
            <a:endParaRPr lang="ru-RU" sz="2400" b="1" i="1" dirty="0">
              <a:latin typeface="Times New Roman" pitchFamily="18" charset="0"/>
              <a:cs typeface="Times New Roman" pitchFamily="18" charset="0"/>
            </a:endParaRPr>
          </a:p>
        </p:txBody>
      </p:sp>
      <p:sp>
        <p:nvSpPr>
          <p:cNvPr id="21" name="TextBox 20"/>
          <p:cNvSpPr txBox="1"/>
          <p:nvPr/>
        </p:nvSpPr>
        <p:spPr>
          <a:xfrm>
            <a:off x="1838613" y="5481168"/>
            <a:ext cx="1282723" cy="461665"/>
          </a:xfrm>
          <a:prstGeom prst="rect">
            <a:avLst/>
          </a:prstGeom>
          <a:noFill/>
        </p:spPr>
        <p:txBody>
          <a:bodyPr wrap="none" rtlCol="0">
            <a:spAutoFit/>
          </a:bodyPr>
          <a:lstStyle/>
          <a:p>
            <a:r>
              <a:rPr lang="ru-RU" sz="2400" b="1" i="1" dirty="0">
                <a:latin typeface="Times New Roman" pitchFamily="18" charset="0"/>
                <a:cs typeface="Times New Roman" pitchFamily="18" charset="0"/>
              </a:rPr>
              <a:t>х</a:t>
            </a:r>
            <a:r>
              <a:rPr lang="ru-RU" sz="2400" b="1" dirty="0">
                <a:latin typeface="Times New Roman" pitchFamily="18" charset="0"/>
                <a:cs typeface="Times New Roman" pitchFamily="18" charset="0"/>
              </a:rPr>
              <a:t> = 5000</a:t>
            </a:r>
            <a:endParaRPr lang="ru-RU" sz="2400" b="1" i="1" dirty="0">
              <a:latin typeface="Times New Roman" pitchFamily="18" charset="0"/>
              <a:cs typeface="Times New Roman" pitchFamily="18" charset="0"/>
            </a:endParaRPr>
          </a:p>
        </p:txBody>
      </p:sp>
      <p:sp>
        <p:nvSpPr>
          <p:cNvPr id="22" name="Прямоугольник 21"/>
          <p:cNvSpPr/>
          <p:nvPr/>
        </p:nvSpPr>
        <p:spPr>
          <a:xfrm>
            <a:off x="4417583" y="2784651"/>
            <a:ext cx="360040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2">
                    <a:lumMod val="75000"/>
                  </a:schemeClr>
                </a:solidFill>
                <a:latin typeface="Times New Roman" pitchFamily="18" charset="0"/>
                <a:cs typeface="Times New Roman" pitchFamily="18" charset="0"/>
              </a:rPr>
              <a:t>4 ГОД:</a:t>
            </a: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p:txBody>
      </p:sp>
      <p:sp>
        <p:nvSpPr>
          <p:cNvPr id="8" name="Управляющая кнопка: настраиваемая 7">
            <a:hlinkClick r:id="rId3" action="ppaction://hlinksldjump" highlightClick="1"/>
          </p:cNvPr>
          <p:cNvSpPr/>
          <p:nvPr/>
        </p:nvSpPr>
        <p:spPr>
          <a:xfrm>
            <a:off x="7459994" y="2708920"/>
            <a:ext cx="136815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КВС</a:t>
            </a:r>
          </a:p>
        </p:txBody>
      </p:sp>
      <p:sp>
        <p:nvSpPr>
          <p:cNvPr id="23" name="TextBox 22"/>
          <p:cNvSpPr txBox="1"/>
          <p:nvPr/>
        </p:nvSpPr>
        <p:spPr>
          <a:xfrm>
            <a:off x="5260796" y="3620628"/>
            <a:ext cx="1845377"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КБМ = 1,55 </a:t>
            </a:r>
            <a:endParaRPr lang="ru-RU" sz="2400" b="1" i="1" dirty="0">
              <a:latin typeface="Times New Roman" pitchFamily="18" charset="0"/>
              <a:cs typeface="Times New Roman" pitchFamily="18" charset="0"/>
            </a:endParaRPr>
          </a:p>
        </p:txBody>
      </p:sp>
      <p:sp>
        <p:nvSpPr>
          <p:cNvPr id="24" name="TextBox 23"/>
          <p:cNvSpPr txBox="1"/>
          <p:nvPr/>
        </p:nvSpPr>
        <p:spPr>
          <a:xfrm>
            <a:off x="5293658" y="4089762"/>
            <a:ext cx="1779654"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КВС = 1,04 </a:t>
            </a:r>
            <a:endParaRPr lang="ru-RU" sz="2400" b="1" i="1" dirty="0">
              <a:latin typeface="Times New Roman" pitchFamily="18" charset="0"/>
              <a:cs typeface="Times New Roman" pitchFamily="18" charset="0"/>
            </a:endParaRPr>
          </a:p>
        </p:txBody>
      </p:sp>
      <p:sp>
        <p:nvSpPr>
          <p:cNvPr id="28" name="TextBox 27"/>
          <p:cNvSpPr txBox="1"/>
          <p:nvPr/>
        </p:nvSpPr>
        <p:spPr>
          <a:xfrm>
            <a:off x="4516201" y="4595096"/>
            <a:ext cx="3334567" cy="461665"/>
          </a:xfrm>
          <a:prstGeom prst="rect">
            <a:avLst/>
          </a:prstGeom>
          <a:noFill/>
        </p:spPr>
        <p:txBody>
          <a:bodyPr wrap="none" rtlCol="0">
            <a:spAutoFit/>
          </a:bodyPr>
          <a:lstStyle/>
          <a:p>
            <a:r>
              <a:rPr lang="ru-RU" sz="2400" b="1" dirty="0">
                <a:latin typeface="Times New Roman" pitchFamily="18" charset="0"/>
                <a:cs typeface="Times New Roman" pitchFamily="18" charset="0"/>
              </a:rPr>
              <a:t>5000 · 1,55 · 1,04 = 8060</a:t>
            </a:r>
          </a:p>
        </p:txBody>
      </p:sp>
      <p:sp>
        <p:nvSpPr>
          <p:cNvPr id="29" name="Прямоугольник 28"/>
          <p:cNvSpPr/>
          <p:nvPr/>
        </p:nvSpPr>
        <p:spPr>
          <a:xfrm>
            <a:off x="6616766" y="577155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8060</a:t>
            </a:r>
          </a:p>
        </p:txBody>
      </p:sp>
      <p:sp>
        <p:nvSpPr>
          <p:cNvPr id="30" name="Прямоугольник 29"/>
          <p:cNvSpPr/>
          <p:nvPr/>
        </p:nvSpPr>
        <p:spPr>
          <a:xfrm>
            <a:off x="6631162" y="577155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1" name="Прямоугольник 30"/>
          <p:cNvSpPr/>
          <p:nvPr/>
        </p:nvSpPr>
        <p:spPr>
          <a:xfrm>
            <a:off x="6616766" y="5757897"/>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32" name="Прямоугольник 31"/>
          <p:cNvSpPr/>
          <p:nvPr/>
        </p:nvSpPr>
        <p:spPr>
          <a:xfrm>
            <a:off x="107504" y="5483524"/>
            <a:ext cx="567300"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II</a:t>
            </a:r>
            <a:endParaRPr lang="ru-RU" sz="3600" b="1" dirty="0">
              <a:solidFill>
                <a:schemeClr val="bg1"/>
              </a:solidFill>
              <a:latin typeface="Times New Roman" pitchFamily="18" charset="0"/>
              <a:cs typeface="Times New Roman" pitchFamily="18" charset="0"/>
            </a:endParaRPr>
          </a:p>
        </p:txBody>
      </p:sp>
      <p:sp>
        <p:nvSpPr>
          <p:cNvPr id="33" name="Управляющая кнопка: далее 32">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Управляющая кнопка: возврат 33">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домой 34">
            <a:hlinkClick r:id="rId4"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8062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250"/>
                                        <p:tgtEl>
                                          <p:spTgt spid="21"/>
                                        </p:tgtEl>
                                      </p:cBhvr>
                                    </p:animEffect>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25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250"/>
                                        <p:tgtEl>
                                          <p:spTgt spid="28"/>
                                        </p:tgtEl>
                                      </p:cBhvr>
                                    </p:animEffect>
                                  </p:childTnLst>
                                </p:cTn>
                              </p:par>
                            </p:childTnLst>
                          </p:cTn>
                        </p:par>
                      </p:childTnLst>
                    </p:cTn>
                  </p:par>
                </p:childTnLst>
              </p:cTn>
              <p:nextCondLst>
                <p:cond evt="onClick" delay="0">
                  <p:tgtEl>
                    <p:spTgt spid="15"/>
                  </p:tgtEl>
                </p:cond>
              </p:nextCondLst>
            </p:seq>
            <p:seq concurrent="1" nextAc="seek">
              <p:cTn id="53" restart="whenNotActive" fill="hold" evtFilter="cancelBubble" nodeType="interactiveSeq">
                <p:stCondLst>
                  <p:cond evt="onClick" delay="0">
                    <p:tgtEl>
                      <p:spTgt spid="31"/>
                    </p:tgtEl>
                  </p:cond>
                </p:stCondLst>
                <p:endSync evt="end" delay="0">
                  <p:rtn val="all"/>
                </p:endSync>
                <p:childTnLst>
                  <p:par>
                    <p:cTn id="54" fill="hold">
                      <p:stCondLst>
                        <p:cond delay="0"/>
                      </p:stCondLst>
                      <p:childTnLst>
                        <p:par>
                          <p:cTn id="55" fill="hold">
                            <p:stCondLst>
                              <p:cond delay="0"/>
                            </p:stCondLst>
                            <p:childTnLst>
                              <p:par>
                                <p:cTn id="56" presetID="19" presetClass="entr" presetSubtype="5"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strVal val="#ppt_w"/>
                                          </p:val>
                                        </p:tav>
                                        <p:tav tm="100000">
                                          <p:val>
                                            <p:strVal val="#ppt_w"/>
                                          </p:val>
                                        </p:tav>
                                      </p:tavLst>
                                    </p:anim>
                                    <p:anim calcmode="lin" valueType="num">
                                      <p:cBhvr>
                                        <p:cTn id="59" dur="500" fill="hold"/>
                                        <p:tgtEl>
                                          <p:spTgt spid="29"/>
                                        </p:tgtEl>
                                        <p:attrNameLst>
                                          <p:attrName>ppt_h</p:attrName>
                                        </p:attrNameLst>
                                      </p:cBhvr>
                                      <p:tavLst>
                                        <p:tav tm="0" fmla="#ppt_h*sin(2.5*pi*$)">
                                          <p:val>
                                            <p:fltVal val="0"/>
                                          </p:val>
                                        </p:tav>
                                        <p:tav tm="100000">
                                          <p:val>
                                            <p:fltVal val="1"/>
                                          </p:val>
                                        </p:tav>
                                      </p:tavLst>
                                    </p:anim>
                                  </p:childTnLst>
                                </p:cTn>
                              </p:par>
                              <p:par>
                                <p:cTn id="60" presetID="19" presetClass="exit" presetSubtype="5" fill="hold" grpId="1" nodeType="withEffect">
                                  <p:stCondLst>
                                    <p:cond delay="0"/>
                                  </p:stCondLst>
                                  <p:childTnLst>
                                    <p:anim calcmode="lin" valueType="num">
                                      <p:cBhvr>
                                        <p:cTn id="61" dur="500"/>
                                        <p:tgtEl>
                                          <p:spTgt spid="30"/>
                                        </p:tgtEl>
                                        <p:attrNameLst>
                                          <p:attrName>ppt_w</p:attrName>
                                        </p:attrNameLst>
                                      </p:cBhvr>
                                      <p:tavLst>
                                        <p:tav tm="0">
                                          <p:val>
                                            <p:strVal val="ppt_w"/>
                                          </p:val>
                                        </p:tav>
                                        <p:tav tm="100000">
                                          <p:val>
                                            <p:strVal val="ppt_w"/>
                                          </p:val>
                                        </p:tav>
                                      </p:tavLst>
                                    </p:anim>
                                    <p:anim calcmode="lin" valueType="num">
                                      <p:cBhvr>
                                        <p:cTn id="62" dur="500"/>
                                        <p:tgtEl>
                                          <p:spTgt spid="3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3" dur="1" fill="hold">
                                          <p:stCondLst>
                                            <p:cond delay="499"/>
                                          </p:stCondLst>
                                        </p:cTn>
                                        <p:tgtEl>
                                          <p:spTgt spid="3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9" presetClass="entr" presetSubtype="5"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strVal val="#ppt_w"/>
                                          </p:val>
                                        </p:tav>
                                        <p:tav tm="100000">
                                          <p:val>
                                            <p:strVal val="#ppt_w"/>
                                          </p:val>
                                        </p:tav>
                                      </p:tavLst>
                                    </p:anim>
                                    <p:anim calcmode="lin" valueType="num">
                                      <p:cBhvr>
                                        <p:cTn id="69" dur="500" fill="hold"/>
                                        <p:tgtEl>
                                          <p:spTgt spid="30"/>
                                        </p:tgtEl>
                                        <p:attrNameLst>
                                          <p:attrName>ppt_h</p:attrName>
                                        </p:attrNameLst>
                                      </p:cBhvr>
                                      <p:tavLst>
                                        <p:tav tm="0" fmla="#ppt_h*sin(2.5*pi*$)">
                                          <p:val>
                                            <p:fltVal val="0"/>
                                          </p:val>
                                        </p:tav>
                                        <p:tav tm="100000">
                                          <p:val>
                                            <p:fltVal val="1"/>
                                          </p:val>
                                        </p:tav>
                                      </p:tavLst>
                                    </p:anim>
                                  </p:childTnLst>
                                </p:cTn>
                              </p:par>
                              <p:par>
                                <p:cTn id="70" presetID="19" presetClass="exit" presetSubtype="5" fill="hold" grpId="1" nodeType="withEffect">
                                  <p:stCondLst>
                                    <p:cond delay="0"/>
                                  </p:stCondLst>
                                  <p:childTnLst>
                                    <p:anim calcmode="lin" valueType="num">
                                      <p:cBhvr>
                                        <p:cTn id="71" dur="500"/>
                                        <p:tgtEl>
                                          <p:spTgt spid="29"/>
                                        </p:tgtEl>
                                        <p:attrNameLst>
                                          <p:attrName>ppt_w</p:attrName>
                                        </p:attrNameLst>
                                      </p:cBhvr>
                                      <p:tavLst>
                                        <p:tav tm="0">
                                          <p:val>
                                            <p:strVal val="ppt_w"/>
                                          </p:val>
                                        </p:tav>
                                        <p:tav tm="100000">
                                          <p:val>
                                            <p:strVal val="ppt_w"/>
                                          </p:val>
                                        </p:tav>
                                      </p:tavLst>
                                    </p:anim>
                                    <p:anim calcmode="lin" valueType="num">
                                      <p:cBhvr>
                                        <p:cTn id="72" dur="500"/>
                                        <p:tgtEl>
                                          <p:spTgt spid="2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1" grpId="0" animBg="1"/>
      <p:bldP spid="16" grpId="0" animBg="1"/>
      <p:bldP spid="14" grpId="0"/>
      <p:bldP spid="19" grpId="0"/>
      <p:bldP spid="20" grpId="0"/>
      <p:bldP spid="21" grpId="0"/>
      <p:bldP spid="22" grpId="0" animBg="1"/>
      <p:bldP spid="23" grpId="0"/>
      <p:bldP spid="24" grpId="0"/>
      <p:bldP spid="28" grpId="0"/>
      <p:bldP spid="29" grpId="0" animBg="1"/>
      <p:bldP spid="29"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Управляющая кнопка: настраиваемая 24">
            <a:hlinkClick r:id="" action="ppaction://noaction" highlightClick="1"/>
          </p:cNvPr>
          <p:cNvSpPr/>
          <p:nvPr/>
        </p:nvSpPr>
        <p:spPr>
          <a:xfrm>
            <a:off x="467544" y="6217932"/>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 год</a:t>
            </a:r>
          </a:p>
        </p:txBody>
      </p:sp>
      <p:sp>
        <p:nvSpPr>
          <p:cNvPr id="31" name="Управляющая кнопка: настраиваемая 30">
            <a:hlinkClick r:id="" action="ppaction://noaction" highlightClick="1"/>
          </p:cNvPr>
          <p:cNvSpPr/>
          <p:nvPr/>
        </p:nvSpPr>
        <p:spPr>
          <a:xfrm>
            <a:off x="1845916" y="6208141"/>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 год</a:t>
            </a:r>
          </a:p>
        </p:txBody>
      </p:sp>
      <p:sp>
        <p:nvSpPr>
          <p:cNvPr id="35" name="Управляющая кнопка: возврат 34">
            <a:hlinkClick r:id="" action="ppaction://hlinkshowjump?jump=lastslideviewed" highlightClick="1"/>
          </p:cNvPr>
          <p:cNvSpPr/>
          <p:nvPr/>
        </p:nvSpPr>
        <p:spPr>
          <a:xfrm>
            <a:off x="8172400"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707717" y="2132856"/>
            <a:ext cx="2160240"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707717" y="2452459"/>
            <a:ext cx="2160240" cy="328469"/>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09842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Effect transition="in" filter="fade">
                                      <p:cBhvr>
                                        <p:cTn id="17" dur="1000"/>
                                        <p:tgtEl>
                                          <p:spTgt spid="41"/>
                                        </p:tgtEl>
                                      </p:cBhvr>
                                    </p:animEffec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1000"/>
                                        <p:tgtEl>
                                          <p:spTgt spid="40"/>
                                        </p:tgtEl>
                                        <p:attrNameLst>
                                          <p:attrName>ppt_w</p:attrName>
                                        </p:attrNameLst>
                                      </p:cBhvr>
                                      <p:tavLst>
                                        <p:tav tm="0">
                                          <p:val>
                                            <p:strVal val="ppt_w"/>
                                          </p:val>
                                        </p:tav>
                                        <p:tav tm="100000">
                                          <p:val>
                                            <p:fltVal val="0"/>
                                          </p:val>
                                        </p:tav>
                                      </p:tavLst>
                                    </p:anim>
                                    <p:anim calcmode="lin" valueType="num">
                                      <p:cBhvr>
                                        <p:cTn id="23" dur="1000"/>
                                        <p:tgtEl>
                                          <p:spTgt spid="40"/>
                                        </p:tgtEl>
                                        <p:attrNameLst>
                                          <p:attrName>ppt_h</p:attrName>
                                        </p:attrNameLst>
                                      </p:cBhvr>
                                      <p:tavLst>
                                        <p:tav tm="0">
                                          <p:val>
                                            <p:strVal val="ppt_h"/>
                                          </p:val>
                                        </p:tav>
                                        <p:tav tm="100000">
                                          <p:val>
                                            <p:fltVal val="0"/>
                                          </p:val>
                                        </p:tav>
                                      </p:tavLst>
                                    </p:anim>
                                    <p:animEffect transition="out" filter="fade">
                                      <p:cBhvr>
                                        <p:cTn id="24" dur="1000"/>
                                        <p:tgtEl>
                                          <p:spTgt spid="40"/>
                                        </p:tgtEl>
                                      </p:cBhvr>
                                    </p:animEffect>
                                    <p:set>
                                      <p:cBhvr>
                                        <p:cTn id="25"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40" grpId="0" animBg="1"/>
      <p:bldP spid="40" grpId="1"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48" y="1090203"/>
            <a:ext cx="8672634" cy="39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возврат 5">
            <a:hlinkClick r:id="" action="ppaction://hlinkshowjump?jump=lastslideviewed" highlightClick="1"/>
          </p:cNvPr>
          <p:cNvSpPr/>
          <p:nvPr/>
        </p:nvSpPr>
        <p:spPr>
          <a:xfrm>
            <a:off x="8172400"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страиваемая 6">
            <a:hlinkClick r:id="" action="ppaction://noaction" highlightClick="1"/>
          </p:cNvPr>
          <p:cNvSpPr/>
          <p:nvPr/>
        </p:nvSpPr>
        <p:spPr>
          <a:xfrm>
            <a:off x="467544" y="6217932"/>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 год</a:t>
            </a:r>
          </a:p>
        </p:txBody>
      </p:sp>
      <p:sp>
        <p:nvSpPr>
          <p:cNvPr id="8" name="Прямоугольник 7"/>
          <p:cNvSpPr/>
          <p:nvPr/>
        </p:nvSpPr>
        <p:spPr>
          <a:xfrm>
            <a:off x="362418" y="3209538"/>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720363" y="1160720"/>
            <a:ext cx="813803" cy="378149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02643" y="3127446"/>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страиваемая 11">
            <a:hlinkClick r:id="" action="ppaction://noaction" highlightClick="1"/>
          </p:cNvPr>
          <p:cNvSpPr/>
          <p:nvPr/>
        </p:nvSpPr>
        <p:spPr>
          <a:xfrm>
            <a:off x="1845916" y="6208141"/>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 год</a:t>
            </a:r>
          </a:p>
        </p:txBody>
      </p:sp>
      <p:sp>
        <p:nvSpPr>
          <p:cNvPr id="13" name="Прямоугольник 12"/>
          <p:cNvSpPr/>
          <p:nvPr/>
        </p:nvSpPr>
        <p:spPr>
          <a:xfrm>
            <a:off x="245699" y="3203489"/>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555903" y="1159491"/>
            <a:ext cx="813803" cy="378149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577291" y="3127446"/>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458722" y="259206"/>
            <a:ext cx="1484702"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solidFill>
                  <a:schemeClr val="bg2">
                    <a:lumMod val="25000"/>
                  </a:schemeClr>
                </a:solidFill>
                <a:effectLst/>
                <a:latin typeface="Times New Roman" pitchFamily="18" charset="0"/>
                <a:cs typeface="Times New Roman" pitchFamily="18" charset="0"/>
              </a:rPr>
              <a:t>КВС</a:t>
            </a:r>
          </a:p>
        </p:txBody>
      </p:sp>
      <p:pic>
        <p:nvPicPr>
          <p:cNvPr id="17" name="Picture 2" descr="https://im0-tub-ru.yandex.net/i?id=8bcd093af02734308e37d063e6f86d0a&amp;n=13&amp;exp=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08104" y="5636652"/>
            <a:ext cx="2201038" cy="1071555"/>
          </a:xfrm>
          <a:prstGeom prst="rect">
            <a:avLst/>
          </a:prstGeom>
          <a:noFill/>
        </p:spPr>
      </p:pic>
    </p:spTree>
    <p:extLst>
      <p:ext uri="{BB962C8B-B14F-4D97-AF65-F5344CB8AC3E}">
        <p14:creationId xmlns:p14="http://schemas.microsoft.com/office/powerpoint/2010/main" val="2122314986"/>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000"/>
                                        <p:tgtEl>
                                          <p:spTgt spid="14"/>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Effect transition="in" filter="fade">
                                      <p:cBhvr>
                                        <p:cTn id="45" dur="1000"/>
                                        <p:tgtEl>
                                          <p:spTgt spid="15"/>
                                        </p:tgtEl>
                                      </p:cBhvr>
                                    </p:animEffect>
                                  </p:childTnLst>
                                </p:cTn>
                              </p:par>
                            </p:childTnLst>
                          </p:cTn>
                        </p:par>
                      </p:childTnLst>
                    </p:cTn>
                  </p:par>
                </p:childTnLst>
              </p:cTn>
              <p:nextCondLst>
                <p:cond evt="onClick" delay="0">
                  <p:tgtEl>
                    <p:spTgt spid="12"/>
                  </p:tgtEl>
                </p:cond>
              </p:nextCondLst>
            </p:seq>
          </p:childTnLst>
        </p:cTn>
      </p:par>
    </p:tnLst>
    <p:bldLst>
      <p:bldP spid="8" grpId="0" animBg="1"/>
      <p:bldP spid="8" grpId="1" animBg="1"/>
      <p:bldP spid="9" grpId="0" animBg="1"/>
      <p:bldP spid="9" grpId="1" animBg="1"/>
      <p:bldP spid="11" grpId="0" animBg="1"/>
      <p:bldP spid="11" grpId="1"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827584" y="5733256"/>
            <a:ext cx="3168352" cy="72008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6260" name="Picture 4" descr="http://co8tula.ru/upload/iblock/d3a/d3a9957cb73046ceb7bfc5ea5929c63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196752"/>
            <a:ext cx="4248472" cy="5399313"/>
          </a:xfrm>
          <a:prstGeom prst="rect">
            <a:avLst/>
          </a:prstGeom>
          <a:noFill/>
        </p:spPr>
      </p:pic>
      <p:sp>
        <p:nvSpPr>
          <p:cNvPr id="5" name="Управляющая кнопка: настраиваемая 4">
            <a:hlinkClick r:id="rId3" action="ppaction://hlinksldjump" highlightClick="1"/>
          </p:cNvPr>
          <p:cNvSpPr/>
          <p:nvPr/>
        </p:nvSpPr>
        <p:spPr>
          <a:xfrm>
            <a:off x="4572000" y="1484784"/>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50000"/>
                  </a:schemeClr>
                </a:solidFill>
                <a:latin typeface="Times New Roman" pitchFamily="18" charset="0"/>
                <a:cs typeface="Times New Roman" pitchFamily="18" charset="0"/>
              </a:rPr>
              <a:t>I </a:t>
            </a:r>
            <a:r>
              <a:rPr lang="ru-RU" sz="4400" b="1" dirty="0">
                <a:solidFill>
                  <a:schemeClr val="accent1">
                    <a:lumMod val="50000"/>
                  </a:schemeClr>
                </a:solidFill>
                <a:latin typeface="Times New Roman" pitchFamily="18" charset="0"/>
                <a:cs typeface="Times New Roman" pitchFamily="18" charset="0"/>
              </a:rPr>
              <a:t>вариант</a:t>
            </a:r>
          </a:p>
        </p:txBody>
      </p:sp>
      <p:sp>
        <p:nvSpPr>
          <p:cNvPr id="7" name="Управляющая кнопка: настраиваемая 6">
            <a:hlinkClick r:id="rId4" action="ppaction://hlinksldjump" highlightClick="1"/>
          </p:cNvPr>
          <p:cNvSpPr/>
          <p:nvPr/>
        </p:nvSpPr>
        <p:spPr>
          <a:xfrm>
            <a:off x="4572000" y="2348880"/>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50000"/>
                  </a:schemeClr>
                </a:solidFill>
                <a:latin typeface="Times New Roman" pitchFamily="18" charset="0"/>
                <a:cs typeface="Times New Roman" pitchFamily="18" charset="0"/>
              </a:rPr>
              <a:t>II </a:t>
            </a:r>
            <a:r>
              <a:rPr lang="ru-RU" sz="4400" b="1" dirty="0">
                <a:solidFill>
                  <a:schemeClr val="accent1">
                    <a:lumMod val="50000"/>
                  </a:schemeClr>
                </a:solidFill>
                <a:latin typeface="Times New Roman" pitchFamily="18" charset="0"/>
                <a:cs typeface="Times New Roman" pitchFamily="18" charset="0"/>
              </a:rPr>
              <a:t>вариант</a:t>
            </a:r>
          </a:p>
        </p:txBody>
      </p:sp>
      <p:sp>
        <p:nvSpPr>
          <p:cNvPr id="8" name="Управляющая кнопка: настраиваемая 7">
            <a:hlinkClick r:id="rId5" action="ppaction://hlinksldjump" highlightClick="1"/>
          </p:cNvPr>
          <p:cNvSpPr/>
          <p:nvPr/>
        </p:nvSpPr>
        <p:spPr>
          <a:xfrm>
            <a:off x="4572000" y="4175461"/>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50000"/>
                  </a:schemeClr>
                </a:solidFill>
                <a:latin typeface="Times New Roman" pitchFamily="18" charset="0"/>
                <a:cs typeface="Times New Roman" pitchFamily="18" charset="0"/>
              </a:rPr>
              <a:t>III </a:t>
            </a:r>
            <a:r>
              <a:rPr lang="ru-RU" sz="4400" b="1" dirty="0">
                <a:solidFill>
                  <a:schemeClr val="accent1">
                    <a:lumMod val="50000"/>
                  </a:schemeClr>
                </a:solidFill>
                <a:latin typeface="Times New Roman" pitchFamily="18" charset="0"/>
                <a:cs typeface="Times New Roman" pitchFamily="18" charset="0"/>
              </a:rPr>
              <a:t>вариант</a:t>
            </a:r>
          </a:p>
        </p:txBody>
      </p:sp>
      <p:sp>
        <p:nvSpPr>
          <p:cNvPr id="10" name="Управляющая кнопка: настраиваемая 9">
            <a:hlinkClick r:id="rId6" action="ppaction://hlinksldjump" highlightClick="1"/>
          </p:cNvPr>
          <p:cNvSpPr/>
          <p:nvPr/>
        </p:nvSpPr>
        <p:spPr>
          <a:xfrm>
            <a:off x="4572000" y="5039557"/>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50000"/>
                  </a:schemeClr>
                </a:solidFill>
                <a:latin typeface="Times New Roman" pitchFamily="18" charset="0"/>
                <a:cs typeface="Times New Roman" pitchFamily="18" charset="0"/>
              </a:rPr>
              <a:t>IV </a:t>
            </a:r>
            <a:r>
              <a:rPr lang="ru-RU" sz="4400" b="1" dirty="0">
                <a:solidFill>
                  <a:schemeClr val="accent1">
                    <a:lumMod val="50000"/>
                  </a:schemeClr>
                </a:solidFill>
                <a:latin typeface="Times New Roman" pitchFamily="18" charset="0"/>
                <a:cs typeface="Times New Roman" pitchFamily="18" charset="0"/>
              </a:rPr>
              <a:t>вариант</a:t>
            </a:r>
          </a:p>
        </p:txBody>
      </p:sp>
      <p:sp>
        <p:nvSpPr>
          <p:cNvPr id="12" name="Управляющая кнопка: сведения 11">
            <a:hlinkClick r:id="rId7" action="ppaction://hlinksldjump" highlightClick="1"/>
          </p:cNvPr>
          <p:cNvSpPr/>
          <p:nvPr/>
        </p:nvSpPr>
        <p:spPr>
          <a:xfrm>
            <a:off x="8388424" y="6021288"/>
            <a:ext cx="504056" cy="50405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468239" y="568550"/>
            <a:ext cx="2383986"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ОСАГО</a:t>
            </a:r>
          </a:p>
        </p:txBody>
      </p:sp>
      <p:sp>
        <p:nvSpPr>
          <p:cNvPr id="13" name="Прямоугольник 12"/>
          <p:cNvSpPr/>
          <p:nvPr/>
        </p:nvSpPr>
        <p:spPr>
          <a:xfrm>
            <a:off x="5977040" y="3344464"/>
            <a:ext cx="1382815"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АЗС</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ая выноска 31"/>
          <p:cNvSpPr/>
          <p:nvPr/>
        </p:nvSpPr>
        <p:spPr>
          <a:xfrm>
            <a:off x="700299" y="3702048"/>
            <a:ext cx="2880320" cy="504056"/>
          </a:xfrm>
          <a:prstGeom prst="wedgeRectCallout">
            <a:avLst>
              <a:gd name="adj1" fmla="val -29630"/>
              <a:gd name="adj2" fmla="val 451658"/>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1 </a:t>
            </a:r>
            <a:r>
              <a:rPr lang="ru-RU" sz="3200" b="1" i="1" dirty="0">
                <a:solidFill>
                  <a:schemeClr val="tx1"/>
                </a:solidFill>
                <a:latin typeface="Times New Roman" pitchFamily="18" charset="0"/>
                <a:cs typeface="Times New Roman" pitchFamily="18" charset="0"/>
              </a:rPr>
              <a:t>ч = 3600 сек</a:t>
            </a:r>
          </a:p>
        </p:txBody>
      </p:sp>
      <p:sp>
        <p:nvSpPr>
          <p:cNvPr id="23" name="Прямоугольник 2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5</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pic>
        <p:nvPicPr>
          <p:cNvPr id="285698" name="Picture 2" descr="https://moskvalux.ru/wp-content/uploads/2019/02/subverting-surveillanc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60648"/>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moskvalux.ru/wp-content/uploads/2019/02/subverting-surveillanc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61610" y="261342"/>
            <a:ext cx="1002878" cy="100811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41276" y="285728"/>
            <a:ext cx="8556438" cy="3416320"/>
          </a:xfrm>
          <a:prstGeom prst="rect">
            <a:avLst/>
          </a:prstGeom>
          <a:noFill/>
        </p:spPr>
        <p:txBody>
          <a:bodyPr wrap="square" rtlCol="0">
            <a:spAutoFit/>
          </a:bodyPr>
          <a:lstStyle/>
          <a:p>
            <a:r>
              <a:rPr lang="ru-RU" sz="2400" dirty="0">
                <a:latin typeface="Times New Roman" pitchFamily="18" charset="0"/>
                <a:cs typeface="Times New Roman" pitchFamily="18" charset="0"/>
              </a:rPr>
              <a:t>            Павел въехал на участок дороги протяжённостью</a:t>
            </a:r>
          </a:p>
          <a:p>
            <a:r>
              <a:rPr lang="ru-RU" sz="2400" dirty="0">
                <a:latin typeface="Times New Roman" pitchFamily="18" charset="0"/>
                <a:cs typeface="Times New Roman" pitchFamily="18" charset="0"/>
              </a:rPr>
              <a:t>              2,7 км с камерами, отслеживающими среднюю</a:t>
            </a:r>
          </a:p>
          <a:p>
            <a:r>
              <a:rPr lang="ru-RU" sz="2400" dirty="0">
                <a:latin typeface="Times New Roman" pitchFamily="18" charset="0"/>
                <a:cs typeface="Times New Roman" pitchFamily="18" charset="0"/>
              </a:rPr>
              <a:t>                скорость движения. Ограничение скорости на  </a:t>
            </a:r>
          </a:p>
          <a:p>
            <a:r>
              <a:rPr lang="ru-RU" sz="2400" dirty="0">
                <a:latin typeface="Times New Roman" pitchFamily="18" charset="0"/>
                <a:cs typeface="Times New Roman" pitchFamily="18" charset="0"/>
              </a:rPr>
              <a:t>    дороге – 60 км/ч. В начале и в конце участка установлены</a:t>
            </a:r>
          </a:p>
          <a:p>
            <a:pPr algn="ctr"/>
            <a:r>
              <a:rPr lang="ru-RU" sz="2400" dirty="0">
                <a:latin typeface="Times New Roman" pitchFamily="18" charset="0"/>
                <a:cs typeface="Times New Roman" pitchFamily="18" charset="0"/>
              </a:rPr>
              <a:t>камеры, фиксирующие номер автомобиля и время проезда.</a:t>
            </a:r>
          </a:p>
          <a:p>
            <a:pPr algn="ctr"/>
            <a:r>
              <a:rPr lang="ru-RU" sz="2400" dirty="0">
                <a:latin typeface="Times New Roman" pitchFamily="18" charset="0"/>
                <a:cs typeface="Times New Roman" pitchFamily="18" charset="0"/>
              </a:rPr>
              <a:t>По этим данным компьютер вычисляет среднюю скорость на участке. Игорь въехал на участок в 11:03:16, а покинул его в 11:05:31. Нарушил ли Павел скоростной режим? Если да, на сколько км/ч средняя скорость была выше разрешённой?</a:t>
            </a:r>
          </a:p>
        </p:txBody>
      </p:sp>
      <p:sp>
        <p:nvSpPr>
          <p:cNvPr id="30" name="Управляющая кнопка: настраиваемая 29">
            <a:hlinkClick r:id="" action="ppaction://noaction" highlightClick="1"/>
          </p:cNvPr>
          <p:cNvSpPr/>
          <p:nvPr/>
        </p:nvSpPr>
        <p:spPr>
          <a:xfrm>
            <a:off x="734613" y="6207594"/>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Подсказки</a:t>
            </a:r>
          </a:p>
        </p:txBody>
      </p:sp>
      <p:sp>
        <p:nvSpPr>
          <p:cNvPr id="5" name="Прямоугольная выноска 4"/>
          <p:cNvSpPr/>
          <p:nvPr/>
        </p:nvSpPr>
        <p:spPr>
          <a:xfrm>
            <a:off x="684968" y="4307401"/>
            <a:ext cx="2880320" cy="515352"/>
          </a:xfrm>
          <a:prstGeom prst="wedgeRectCallout">
            <a:avLst>
              <a:gd name="adj1" fmla="val -28482"/>
              <a:gd name="adj2" fmla="val 317352"/>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S = v · t</a:t>
            </a:r>
            <a:endParaRPr lang="ru-RU" sz="3200" b="1" i="1" dirty="0">
              <a:solidFill>
                <a:schemeClr val="tx1"/>
              </a:solidFill>
              <a:latin typeface="Times New Roman" pitchFamily="18" charset="0"/>
              <a:cs typeface="Times New Roman" pitchFamily="18" charset="0"/>
            </a:endParaRPr>
          </a:p>
        </p:txBody>
      </p:sp>
      <p:sp>
        <p:nvSpPr>
          <p:cNvPr id="31" name="Прямоугольная выноска 30"/>
          <p:cNvSpPr/>
          <p:nvPr/>
        </p:nvSpPr>
        <p:spPr>
          <a:xfrm>
            <a:off x="676012" y="4946223"/>
            <a:ext cx="2880320" cy="504056"/>
          </a:xfrm>
          <a:prstGeom prst="wedgeRectCallout">
            <a:avLst>
              <a:gd name="adj1" fmla="val -28483"/>
              <a:gd name="adj2" fmla="val 222165"/>
            </a:avLst>
          </a:prstGeom>
          <a:solidFill>
            <a:schemeClr val="tx2">
              <a:lumMod val="20000"/>
              <a:lumOff val="80000"/>
            </a:schemeClr>
          </a:solid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latin typeface="Times New Roman" pitchFamily="18" charset="0"/>
                <a:cs typeface="Times New Roman" pitchFamily="18" charset="0"/>
              </a:rPr>
              <a:t>v = S : t</a:t>
            </a:r>
            <a:endParaRPr lang="ru-RU" sz="3200" b="1" i="1" dirty="0">
              <a:solidFill>
                <a:schemeClr val="tx1"/>
              </a:solidFill>
              <a:latin typeface="Times New Roman" pitchFamily="18" charset="0"/>
              <a:cs typeface="Times New Roman" pitchFamily="18" charset="0"/>
            </a:endParaRPr>
          </a:p>
        </p:txBody>
      </p:sp>
      <p:sp>
        <p:nvSpPr>
          <p:cNvPr id="33" name="Управляющая кнопка: настраиваемая 32">
            <a:hlinkClick r:id="" action="ppaction://noaction" highlightClick="1"/>
          </p:cNvPr>
          <p:cNvSpPr/>
          <p:nvPr/>
        </p:nvSpPr>
        <p:spPr>
          <a:xfrm>
            <a:off x="2894130" y="6207594"/>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graphicFrame>
        <p:nvGraphicFramePr>
          <p:cNvPr id="6" name="Объект 5"/>
          <p:cNvGraphicFramePr>
            <a:graphicFrameLocks noChangeAspect="1"/>
          </p:cNvGraphicFramePr>
          <p:nvPr>
            <p:extLst>
              <p:ext uri="{D42A27DB-BD31-4B8C-83A1-F6EECF244321}">
                <p14:modId xmlns:p14="http://schemas.microsoft.com/office/powerpoint/2010/main" val="3360127984"/>
              </p:ext>
            </p:extLst>
          </p:nvPr>
        </p:nvGraphicFramePr>
        <p:xfrm>
          <a:off x="3951288" y="3671888"/>
          <a:ext cx="4625975" cy="490537"/>
        </p:xfrm>
        <a:graphic>
          <a:graphicData uri="http://schemas.openxmlformats.org/presentationml/2006/ole">
            <mc:AlternateContent xmlns:mc="http://schemas.openxmlformats.org/markup-compatibility/2006">
              <mc:Choice xmlns:v="urn:schemas-microsoft-com:vml" Requires="v">
                <p:oleObj spid="_x0000_s288890" name="Формула" r:id="rId6" imgW="1879560" imgH="203040" progId="Equation.3">
                  <p:embed/>
                </p:oleObj>
              </mc:Choice>
              <mc:Fallback>
                <p:oleObj name="Формула" r:id="rId6" imgW="1879560" imgH="203040" progId="Equation.3">
                  <p:embed/>
                  <p:pic>
                    <p:nvPicPr>
                      <p:cNvPr id="0" name=""/>
                      <p:cNvPicPr>
                        <a:picLocks noChangeAspect="1" noChangeArrowheads="1"/>
                      </p:cNvPicPr>
                      <p:nvPr/>
                    </p:nvPicPr>
                    <p:blipFill>
                      <a:blip r:embed="rId7"/>
                      <a:srcRect/>
                      <a:stretch>
                        <a:fillRect/>
                      </a:stretch>
                    </p:blipFill>
                    <p:spPr bwMode="auto">
                      <a:xfrm>
                        <a:off x="3951288" y="3671888"/>
                        <a:ext cx="4625975" cy="490537"/>
                      </a:xfrm>
                      <a:prstGeom prst="rect">
                        <a:avLst/>
                      </a:prstGeom>
                      <a:noFill/>
                      <a:ln>
                        <a:no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590254363"/>
              </p:ext>
            </p:extLst>
          </p:nvPr>
        </p:nvGraphicFramePr>
        <p:xfrm>
          <a:off x="6119813" y="3995738"/>
          <a:ext cx="2605087" cy="950912"/>
        </p:xfrm>
        <a:graphic>
          <a:graphicData uri="http://schemas.openxmlformats.org/presentationml/2006/ole">
            <mc:AlternateContent xmlns:mc="http://schemas.openxmlformats.org/markup-compatibility/2006">
              <mc:Choice xmlns:v="urn:schemas-microsoft-com:vml" Requires="v">
                <p:oleObj spid="_x0000_s288891" name="Формула" r:id="rId8" imgW="1002960" imgH="393480" progId="Equation.3">
                  <p:embed/>
                </p:oleObj>
              </mc:Choice>
              <mc:Fallback>
                <p:oleObj name="Формула" r:id="rId8" imgW="1002960" imgH="393480" progId="Equation.3">
                  <p:embed/>
                  <p:pic>
                    <p:nvPicPr>
                      <p:cNvPr id="0" name=""/>
                      <p:cNvPicPr>
                        <a:picLocks noChangeAspect="1" noChangeArrowheads="1"/>
                      </p:cNvPicPr>
                      <p:nvPr/>
                    </p:nvPicPr>
                    <p:blipFill>
                      <a:blip r:embed="rId9"/>
                      <a:srcRect/>
                      <a:stretch>
                        <a:fillRect/>
                      </a:stretch>
                    </p:blipFill>
                    <p:spPr bwMode="auto">
                      <a:xfrm>
                        <a:off x="6119813" y="3995738"/>
                        <a:ext cx="2605087" cy="950912"/>
                      </a:xfrm>
                      <a:prstGeom prst="rect">
                        <a:avLst/>
                      </a:prstGeom>
                      <a:noFill/>
                      <a:ln>
                        <a:noFill/>
                      </a:ln>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121266482"/>
              </p:ext>
            </p:extLst>
          </p:nvPr>
        </p:nvGraphicFramePr>
        <p:xfrm>
          <a:off x="3895870" y="4565077"/>
          <a:ext cx="2111375" cy="950912"/>
        </p:xfrm>
        <a:graphic>
          <a:graphicData uri="http://schemas.openxmlformats.org/presentationml/2006/ole">
            <mc:AlternateContent xmlns:mc="http://schemas.openxmlformats.org/markup-compatibility/2006">
              <mc:Choice xmlns:v="urn:schemas-microsoft-com:vml" Requires="v">
                <p:oleObj spid="_x0000_s288892" name="Формула" r:id="rId10" imgW="812520" imgH="393480" progId="Equation.3">
                  <p:embed/>
                </p:oleObj>
              </mc:Choice>
              <mc:Fallback>
                <p:oleObj name="Формула" r:id="rId10" imgW="812520" imgH="393480" progId="Equation.3">
                  <p:embed/>
                  <p:pic>
                    <p:nvPicPr>
                      <p:cNvPr id="0" name=""/>
                      <p:cNvPicPr>
                        <a:picLocks noChangeAspect="1" noChangeArrowheads="1"/>
                      </p:cNvPicPr>
                      <p:nvPr/>
                    </p:nvPicPr>
                    <p:blipFill>
                      <a:blip r:embed="rId11"/>
                      <a:srcRect/>
                      <a:stretch>
                        <a:fillRect/>
                      </a:stretch>
                    </p:blipFill>
                    <p:spPr bwMode="auto">
                      <a:xfrm>
                        <a:off x="3895870" y="4565077"/>
                        <a:ext cx="21113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867386621"/>
              </p:ext>
            </p:extLst>
          </p:nvPr>
        </p:nvGraphicFramePr>
        <p:xfrm>
          <a:off x="6068790" y="4822753"/>
          <a:ext cx="1714500" cy="492125"/>
        </p:xfrm>
        <a:graphic>
          <a:graphicData uri="http://schemas.openxmlformats.org/presentationml/2006/ole">
            <mc:AlternateContent xmlns:mc="http://schemas.openxmlformats.org/markup-compatibility/2006">
              <mc:Choice xmlns:v="urn:schemas-microsoft-com:vml" Requires="v">
                <p:oleObj spid="_x0000_s288893" name="Формула" r:id="rId12" imgW="660240" imgH="203040" progId="Equation.3">
                  <p:embed/>
                </p:oleObj>
              </mc:Choice>
              <mc:Fallback>
                <p:oleObj name="Формула" r:id="rId12" imgW="660240" imgH="203040" progId="Equation.3">
                  <p:embed/>
                  <p:pic>
                    <p:nvPicPr>
                      <p:cNvPr id="0" name=""/>
                      <p:cNvPicPr>
                        <a:picLocks noChangeAspect="1" noChangeArrowheads="1"/>
                      </p:cNvPicPr>
                      <p:nvPr/>
                    </p:nvPicPr>
                    <p:blipFill>
                      <a:blip r:embed="rId13"/>
                      <a:srcRect/>
                      <a:stretch>
                        <a:fillRect/>
                      </a:stretch>
                    </p:blipFill>
                    <p:spPr bwMode="auto">
                      <a:xfrm>
                        <a:off x="6068790" y="4822753"/>
                        <a:ext cx="1714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4217648037"/>
              </p:ext>
            </p:extLst>
          </p:nvPr>
        </p:nvGraphicFramePr>
        <p:xfrm>
          <a:off x="3922844" y="5641059"/>
          <a:ext cx="1938338" cy="490537"/>
        </p:xfrm>
        <a:graphic>
          <a:graphicData uri="http://schemas.openxmlformats.org/presentationml/2006/ole">
            <mc:AlternateContent xmlns:mc="http://schemas.openxmlformats.org/markup-compatibility/2006">
              <mc:Choice xmlns:v="urn:schemas-microsoft-com:vml" Requires="v">
                <p:oleObj spid="_x0000_s288894" name="Формула" r:id="rId14" imgW="787320" imgH="203040" progId="Equation.3">
                  <p:embed/>
                </p:oleObj>
              </mc:Choice>
              <mc:Fallback>
                <p:oleObj name="Формула" r:id="rId14" imgW="787320" imgH="203040" progId="Equation.3">
                  <p:embed/>
                  <p:pic>
                    <p:nvPicPr>
                      <p:cNvPr id="0" name=""/>
                      <p:cNvPicPr>
                        <a:picLocks noChangeAspect="1" noChangeArrowheads="1"/>
                      </p:cNvPicPr>
                      <p:nvPr/>
                    </p:nvPicPr>
                    <p:blipFill>
                      <a:blip r:embed="rId15"/>
                      <a:srcRect/>
                      <a:stretch>
                        <a:fillRect/>
                      </a:stretch>
                    </p:blipFill>
                    <p:spPr bwMode="auto">
                      <a:xfrm>
                        <a:off x="3922844" y="5641059"/>
                        <a:ext cx="19383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Прямоугольник 33"/>
          <p:cNvSpPr/>
          <p:nvPr/>
        </p:nvSpPr>
        <p:spPr>
          <a:xfrm>
            <a:off x="6616766" y="577155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12</a:t>
            </a:r>
          </a:p>
        </p:txBody>
      </p:sp>
      <p:sp>
        <p:nvSpPr>
          <p:cNvPr id="35" name="Прямоугольник 34"/>
          <p:cNvSpPr/>
          <p:nvPr/>
        </p:nvSpPr>
        <p:spPr>
          <a:xfrm>
            <a:off x="6616766" y="5755332"/>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6" name="Прямоугольник 35"/>
          <p:cNvSpPr/>
          <p:nvPr/>
        </p:nvSpPr>
        <p:spPr>
          <a:xfrm>
            <a:off x="6625200" y="5755332"/>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2" name="Прямоугольник 21"/>
          <p:cNvSpPr/>
          <p:nvPr/>
        </p:nvSpPr>
        <p:spPr>
          <a:xfrm>
            <a:off x="107504" y="5483524"/>
            <a:ext cx="567300"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II</a:t>
            </a:r>
            <a:endParaRPr lang="ru-RU" sz="3600" b="1" dirty="0">
              <a:solidFill>
                <a:schemeClr val="bg1"/>
              </a:solidFill>
              <a:latin typeface="Times New Roman" pitchFamily="18" charset="0"/>
              <a:cs typeface="Times New Roman" pitchFamily="18" charset="0"/>
            </a:endParaRPr>
          </a:p>
        </p:txBody>
      </p:sp>
      <p:sp>
        <p:nvSpPr>
          <p:cNvPr id="39" name="Управляющая кнопка: далее 38">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Управляющая кнопка: возврат 39">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Управляющая кнопка: домой 40">
            <a:hlinkClick r:id="rId16"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573262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1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1000"/>
                                        <p:tgtEl>
                                          <p:spTgt spid="31"/>
                                        </p:tgtEl>
                                      </p:cBhvr>
                                    </p:animEffect>
                                  </p:childTnLst>
                                </p:cTn>
                              </p:par>
                            </p:childTnLst>
                          </p:cTn>
                        </p:par>
                      </p:childTnLst>
                    </p:cTn>
                  </p:par>
                </p:childTnLst>
              </p:cTn>
              <p:nextCondLst>
                <p:cond evt="onClick" delay="0">
                  <p:tgtEl>
                    <p:spTgt spid="30"/>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2000"/>
                                        <p:tgtEl>
                                          <p:spTgt spid="8"/>
                                        </p:tgtEl>
                                      </p:cBhvr>
                                    </p:animEffect>
                                  </p:childTnLst>
                                </p:cTn>
                              </p:par>
                            </p:childTnLst>
                          </p:cTn>
                        </p:par>
                      </p:childTnLst>
                    </p:cTn>
                  </p:par>
                </p:childTnLst>
              </p:cTn>
              <p:nextCondLst>
                <p:cond evt="onClick" delay="0">
                  <p:tgtEl>
                    <p:spTgt spid="33"/>
                  </p:tgtEl>
                </p:cond>
              </p:nextCondLst>
            </p:seq>
            <p:seq concurrent="1" nextAc="seek">
              <p:cTn id="45" restart="whenNotActive" fill="hold" evtFilter="cancelBubble" nodeType="interactiveSeq">
                <p:stCondLst>
                  <p:cond evt="onClick" delay="0">
                    <p:tgtEl>
                      <p:spTgt spid="36"/>
                    </p:tgtEl>
                  </p:cond>
                </p:stCondLst>
                <p:endSync evt="end" delay="0">
                  <p:rtn val="all"/>
                </p:endSync>
                <p:childTnLst>
                  <p:par>
                    <p:cTn id="46" fill="hold">
                      <p:stCondLst>
                        <p:cond delay="0"/>
                      </p:stCondLst>
                      <p:childTnLst>
                        <p:par>
                          <p:cTn id="47" fill="hold">
                            <p:stCondLst>
                              <p:cond delay="0"/>
                            </p:stCondLst>
                            <p:childTnLst>
                              <p:par>
                                <p:cTn id="48" presetID="19" presetClass="entr" presetSubtype="5"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strVal val="#ppt_w"/>
                                          </p:val>
                                        </p:tav>
                                        <p:tav tm="100000">
                                          <p:val>
                                            <p:strVal val="#ppt_w"/>
                                          </p:val>
                                        </p:tav>
                                      </p:tavLst>
                                    </p:anim>
                                    <p:anim calcmode="lin" valueType="num">
                                      <p:cBhvr>
                                        <p:cTn id="51" dur="500" fill="hold"/>
                                        <p:tgtEl>
                                          <p:spTgt spid="34"/>
                                        </p:tgtEl>
                                        <p:attrNameLst>
                                          <p:attrName>ppt_h</p:attrName>
                                        </p:attrNameLst>
                                      </p:cBhvr>
                                      <p:tavLst>
                                        <p:tav tm="0" fmla="#ppt_h*sin(2.5*pi*$)">
                                          <p:val>
                                            <p:fltVal val="0"/>
                                          </p:val>
                                        </p:tav>
                                        <p:tav tm="100000">
                                          <p:val>
                                            <p:fltVal val="1"/>
                                          </p:val>
                                        </p:tav>
                                      </p:tavLst>
                                    </p:anim>
                                  </p:childTnLst>
                                </p:cTn>
                              </p:par>
                              <p:par>
                                <p:cTn id="52" presetID="19" presetClass="exit" presetSubtype="5" fill="hold" grpId="1" nodeType="withEffect">
                                  <p:stCondLst>
                                    <p:cond delay="0"/>
                                  </p:stCondLst>
                                  <p:childTnLst>
                                    <p:anim calcmode="lin" valueType="num">
                                      <p:cBhvr>
                                        <p:cTn id="53" dur="500"/>
                                        <p:tgtEl>
                                          <p:spTgt spid="35"/>
                                        </p:tgtEl>
                                        <p:attrNameLst>
                                          <p:attrName>ppt_w</p:attrName>
                                        </p:attrNameLst>
                                      </p:cBhvr>
                                      <p:tavLst>
                                        <p:tav tm="0">
                                          <p:val>
                                            <p:strVal val="ppt_w"/>
                                          </p:val>
                                        </p:tav>
                                        <p:tav tm="100000">
                                          <p:val>
                                            <p:strVal val="ppt_w"/>
                                          </p:val>
                                        </p:tav>
                                      </p:tavLst>
                                    </p:anim>
                                    <p:anim calcmode="lin" valueType="num">
                                      <p:cBhvr>
                                        <p:cTn id="54" dur="500"/>
                                        <p:tgtEl>
                                          <p:spTgt spid="3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9" presetClass="entr" presetSubtype="5"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strVal val="#ppt_w"/>
                                          </p:val>
                                        </p:tav>
                                        <p:tav tm="100000">
                                          <p:val>
                                            <p:strVal val="#ppt_w"/>
                                          </p:val>
                                        </p:tav>
                                      </p:tavLst>
                                    </p:anim>
                                    <p:anim calcmode="lin" valueType="num">
                                      <p:cBhvr>
                                        <p:cTn id="61" dur="500" fill="hold"/>
                                        <p:tgtEl>
                                          <p:spTgt spid="35"/>
                                        </p:tgtEl>
                                        <p:attrNameLst>
                                          <p:attrName>ppt_h</p:attrName>
                                        </p:attrNameLst>
                                      </p:cBhvr>
                                      <p:tavLst>
                                        <p:tav tm="0" fmla="#ppt_h*sin(2.5*pi*$)">
                                          <p:val>
                                            <p:fltVal val="0"/>
                                          </p:val>
                                        </p:tav>
                                        <p:tav tm="100000">
                                          <p:val>
                                            <p:fltVal val="1"/>
                                          </p:val>
                                        </p:tav>
                                      </p:tavLst>
                                    </p:anim>
                                  </p:childTnLst>
                                </p:cTn>
                              </p:par>
                              <p:par>
                                <p:cTn id="62" presetID="19" presetClass="exit" presetSubtype="5" fill="hold" grpId="1" nodeType="withEffect">
                                  <p:stCondLst>
                                    <p:cond delay="0"/>
                                  </p:stCondLst>
                                  <p:childTnLst>
                                    <p:anim calcmode="lin" valueType="num">
                                      <p:cBhvr>
                                        <p:cTn id="63" dur="500"/>
                                        <p:tgtEl>
                                          <p:spTgt spid="34"/>
                                        </p:tgtEl>
                                        <p:attrNameLst>
                                          <p:attrName>ppt_w</p:attrName>
                                        </p:attrNameLst>
                                      </p:cBhvr>
                                      <p:tavLst>
                                        <p:tav tm="0">
                                          <p:val>
                                            <p:strVal val="ppt_w"/>
                                          </p:val>
                                        </p:tav>
                                        <p:tav tm="100000">
                                          <p:val>
                                            <p:strVal val="ppt_w"/>
                                          </p:val>
                                        </p:tav>
                                      </p:tavLst>
                                    </p:anim>
                                    <p:anim calcmode="lin" valueType="num">
                                      <p:cBhvr>
                                        <p:cTn id="64" dur="500"/>
                                        <p:tgtEl>
                                          <p:spTgt spid="3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2" grpId="0" animBg="1"/>
      <p:bldP spid="5" grpId="0" animBg="1"/>
      <p:bldP spid="31" grpId="0" animBg="1"/>
      <p:bldP spid="34" grpId="0" animBg="1"/>
      <p:bldP spid="34" grpId="1" animBg="1"/>
      <p:bldP spid="35" grpId="0" animBg="1"/>
      <p:bldP spid="3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0158" y="488479"/>
            <a:ext cx="425757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3</a:t>
            </a: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вариант</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8" name="Управляющая кнопка: домой 7">
            <a:hlinkClick r:id="rId3" action="ppaction://hlinksldjump" highlightClick="1"/>
          </p:cNvPr>
          <p:cNvSpPr/>
          <p:nvPr/>
        </p:nvSpPr>
        <p:spPr>
          <a:xfrm>
            <a:off x="8172400" y="6165304"/>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страиваемая 8">
            <a:hlinkClick r:id="rId4" action="ppaction://hlinksldjump" highlightClick="1"/>
          </p:cNvPr>
          <p:cNvSpPr/>
          <p:nvPr/>
        </p:nvSpPr>
        <p:spPr>
          <a:xfrm>
            <a:off x="694711" y="2432695"/>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1</a:t>
            </a:r>
          </a:p>
        </p:txBody>
      </p:sp>
      <p:sp>
        <p:nvSpPr>
          <p:cNvPr id="10" name="Управляющая кнопка: настраиваемая 9">
            <a:hlinkClick r:id="rId5" action="ppaction://hlinksldjump" highlightClick="1"/>
          </p:cNvPr>
          <p:cNvSpPr/>
          <p:nvPr/>
        </p:nvSpPr>
        <p:spPr>
          <a:xfrm>
            <a:off x="694711" y="3224783"/>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2</a:t>
            </a:r>
          </a:p>
        </p:txBody>
      </p:sp>
      <p:sp>
        <p:nvSpPr>
          <p:cNvPr id="11" name="Управляющая кнопка: настраиваемая 10">
            <a:hlinkClick r:id="rId6" action="ppaction://hlinksldjump" highlightClick="1"/>
          </p:cNvPr>
          <p:cNvSpPr/>
          <p:nvPr/>
        </p:nvSpPr>
        <p:spPr>
          <a:xfrm>
            <a:off x="694711" y="4016871"/>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3</a:t>
            </a:r>
          </a:p>
        </p:txBody>
      </p:sp>
      <p:sp>
        <p:nvSpPr>
          <p:cNvPr id="12" name="Управляющая кнопка: настраиваемая 11">
            <a:hlinkClick r:id="rId7" action="ppaction://hlinksldjump" highlightClick="1"/>
          </p:cNvPr>
          <p:cNvSpPr/>
          <p:nvPr/>
        </p:nvSpPr>
        <p:spPr>
          <a:xfrm>
            <a:off x="694711" y="4808959"/>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4</a:t>
            </a:r>
          </a:p>
        </p:txBody>
      </p:sp>
      <p:sp>
        <p:nvSpPr>
          <p:cNvPr id="13" name="Управляющая кнопка: настраиваемая 12">
            <a:hlinkClick r:id="rId8" action="ppaction://hlinksldjump" highlightClick="1"/>
          </p:cNvPr>
          <p:cNvSpPr/>
          <p:nvPr/>
        </p:nvSpPr>
        <p:spPr>
          <a:xfrm>
            <a:off x="694711" y="5601047"/>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5</a:t>
            </a:r>
          </a:p>
        </p:txBody>
      </p:sp>
      <p:sp>
        <p:nvSpPr>
          <p:cNvPr id="14" name="Управляющая кнопка: настраиваемая 13">
            <a:hlinkClick r:id="rId9" action="ppaction://hlinksldjump" highlightClick="1"/>
          </p:cNvPr>
          <p:cNvSpPr/>
          <p:nvPr/>
        </p:nvSpPr>
        <p:spPr>
          <a:xfrm>
            <a:off x="694711" y="1640607"/>
            <a:ext cx="4176464" cy="720080"/>
          </a:xfrm>
          <a:prstGeom prst="actionButtonBlank">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lumMod val="95000"/>
                  </a:schemeClr>
                </a:solidFill>
                <a:latin typeface="Times New Roman" pitchFamily="18" charset="0"/>
                <a:cs typeface="Times New Roman" pitchFamily="18" charset="0"/>
              </a:rPr>
              <a:t>Условие</a:t>
            </a:r>
          </a:p>
        </p:txBody>
      </p:sp>
      <p:pic>
        <p:nvPicPr>
          <p:cNvPr id="286722" name="Picture 2" descr="https://thumbs.dreamstime.com/b/%D1%82%D0%B5%D0%BC%D0%B0-%D1%80%D0%B0%D0%B1%D0%BE%D1%82%D0%BD%D0%B8%D0%BA%D0%B0-%D0%B1%D0%B5%D0%BD%D0%B7%D0%BE%D0%BA%D0%BE%D0%BB%D0%BE%D0%BD%D0%BA%D0%B8-11607420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8869" y="1411810"/>
            <a:ext cx="3933612" cy="4376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857620" y="785794"/>
            <a:ext cx="500066"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51520" y="210043"/>
            <a:ext cx="8749636" cy="1200329"/>
          </a:xfrm>
          <a:prstGeom prst="rect">
            <a:avLst/>
          </a:prstGeom>
          <a:noFill/>
        </p:spPr>
        <p:txBody>
          <a:bodyPr wrap="square" rtlCol="0">
            <a:spAutoFit/>
          </a:bodyPr>
          <a:lstStyle/>
          <a:p>
            <a:r>
              <a:rPr lang="ru-RU" sz="2400" dirty="0">
                <a:latin typeface="Times New Roman" pitchFamily="18" charset="0"/>
                <a:cs typeface="Times New Roman" pitchFamily="18" charset="0"/>
              </a:rPr>
              <a:t>На схеме изображена автозаправочная станция (АЗС) расположенная на трассе между городами Ростов-на-Дону и Краснодар.</a:t>
            </a:r>
          </a:p>
        </p:txBody>
      </p:sp>
      <p:sp>
        <p:nvSpPr>
          <p:cNvPr id="16" name="Управляющая кнопка: далее 15">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возврат 16">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домой 17">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915816" y="1498564"/>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0" name="Управляющая кнопка: настраиваемая 19">
            <a:hlinkClick r:id="" action="ppaction://noaction" highlightClick="1"/>
          </p:cNvPr>
          <p:cNvSpPr/>
          <p:nvPr/>
        </p:nvSpPr>
        <p:spPr>
          <a:xfrm>
            <a:off x="6881490" y="1498464"/>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1" name="Управляющая кнопка: настраиваемая 20">
            <a:hlinkClick r:id="" action="ppaction://noaction" highlightClick="1"/>
          </p:cNvPr>
          <p:cNvSpPr/>
          <p:nvPr/>
        </p:nvSpPr>
        <p:spPr>
          <a:xfrm>
            <a:off x="7961610" y="1498464"/>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10" presetClass="entr" presetSubtype="0" fill="hold" grpId="1"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20"/>
                                        </p:tgtEl>
                                      </p:cBhvr>
                                    </p:animEffect>
                                    <p:set>
                                      <p:cBhvr>
                                        <p:cTn id="1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P spid="20" grpId="1"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Прямоугольник 48"/>
          <p:cNvSpPr/>
          <p:nvPr/>
        </p:nvSpPr>
        <p:spPr>
          <a:xfrm>
            <a:off x="3857620" y="785794"/>
            <a:ext cx="571504"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251520" y="193864"/>
            <a:ext cx="8769139" cy="1938992"/>
          </a:xfrm>
          <a:prstGeom prst="rect">
            <a:avLst/>
          </a:prstGeom>
          <a:noFill/>
        </p:spPr>
        <p:txBody>
          <a:bodyPr wrap="square" rtlCol="0">
            <a:spAutoFit/>
          </a:bodyPr>
          <a:lstStyle/>
          <a:p>
            <a:r>
              <a:rPr lang="ru-RU" sz="24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марок Аи-80, Аи-92, Аи-95 и дизельное топливо, а так же на доступные </a:t>
            </a:r>
          </a:p>
          <a:p>
            <a:r>
              <a:rPr lang="ru-RU" sz="2400" dirty="0">
                <a:latin typeface="Times New Roman" pitchFamily="18" charset="0"/>
                <a:cs typeface="Times New Roman" pitchFamily="18" charset="0"/>
              </a:rPr>
              <a:t>                 услуги.</a:t>
            </a:r>
          </a:p>
        </p:txBody>
      </p:sp>
      <p:sp>
        <p:nvSpPr>
          <p:cNvPr id="39" name="Прямоугольник 38"/>
          <p:cNvSpPr/>
          <p:nvPr/>
        </p:nvSpPr>
        <p:spPr>
          <a:xfrm>
            <a:off x="2915816" y="1498564"/>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40" name="Управляющая кнопка: настраиваемая 39">
            <a:hlinkClick r:id="" action="ppaction://noaction" highlightClick="1"/>
          </p:cNvPr>
          <p:cNvSpPr/>
          <p:nvPr/>
        </p:nvSpPr>
        <p:spPr>
          <a:xfrm>
            <a:off x="6881490" y="1496754"/>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41" name="Управляющая кнопка: настраиваемая 40">
            <a:hlinkClick r:id="" action="ppaction://noaction" highlightClick="1"/>
          </p:cNvPr>
          <p:cNvSpPr/>
          <p:nvPr/>
        </p:nvSpPr>
        <p:spPr>
          <a:xfrm>
            <a:off x="7968712" y="1496754"/>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42" name="Овал 41"/>
          <p:cNvSpPr/>
          <p:nvPr/>
        </p:nvSpPr>
        <p:spPr>
          <a:xfrm>
            <a:off x="4143372" y="4581128"/>
            <a:ext cx="864096" cy="4286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6133185" y="2132856"/>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12" name="Управляющая кнопка: далее 11">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возврат 12">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домой 16">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8">
                                            <p:txEl>
                                              <p:pRg st="0" end="0"/>
                                            </p:txEl>
                                          </p:spTgt>
                                        </p:tgtEl>
                                        <p:attrNameLst>
                                          <p:attrName>style.visibility</p:attrName>
                                        </p:attrNameLst>
                                      </p:cBhvr>
                                      <p:to>
                                        <p:strVal val="visible"/>
                                      </p:to>
                                    </p:set>
                                    <p:anim calcmode="discrete" valueType="clr">
                                      <p:cBhvr override="childStyle">
                                        <p:cTn id="7" dur="80"/>
                                        <p:tgtEl>
                                          <p:spTgt spid="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8">
                                            <p:txEl>
                                              <p:pRg st="0" end="0"/>
                                            </p:txEl>
                                          </p:spTgt>
                                        </p:tgtEl>
                                        <p:attrNameLst>
                                          <p:attrName>fill.type</p:attrName>
                                        </p:attrNameLst>
                                      </p:cBhvr>
                                      <p:to>
                                        <p:strVal val="solid"/>
                                      </p:to>
                                    </p:set>
                                  </p:childTnLst>
                                </p:cTn>
                              </p:par>
                            </p:childTnLst>
                          </p:cTn>
                        </p:par>
                        <p:par>
                          <p:cTn id="10" fill="hold">
                            <p:stCondLst>
                              <p:cond delay="65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8">
                                            <p:txEl>
                                              <p:pRg st="1" end="1"/>
                                            </p:txEl>
                                          </p:spTgt>
                                        </p:tgtEl>
                                        <p:attrNameLst>
                                          <p:attrName>style.visibility</p:attrName>
                                        </p:attrNameLst>
                                      </p:cBhvr>
                                      <p:to>
                                        <p:strVal val="visible"/>
                                      </p:to>
                                    </p:set>
                                    <p:anim calcmode="discrete" valueType="clr">
                                      <p:cBhvr override="childStyle">
                                        <p:cTn id="13" dur="80"/>
                                        <p:tgtEl>
                                          <p:spTgt spid="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8">
                                            <p:txEl>
                                              <p:pRg st="1" end="1"/>
                                            </p:txEl>
                                          </p:spTgt>
                                        </p:tgtEl>
                                        <p:attrNameLst>
                                          <p:attrName>fill.type</p:attrName>
                                        </p:attrNameLst>
                                      </p:cBhvr>
                                      <p:to>
                                        <p:strVal val="solid"/>
                                      </p:to>
                                    </p:set>
                                  </p:childTnLst>
                                </p:cTn>
                              </p:par>
                            </p:childTnLst>
                          </p:cTn>
                        </p:par>
                        <p:par>
                          <p:cTn id="16" fill="hold">
                            <p:stCondLst>
                              <p:cond delay="6880"/>
                            </p:stCondLst>
                            <p:childTnLst>
                              <p:par>
                                <p:cTn id="17" presetID="22" presetClass="entr" presetSubtype="8" fill="hold" grpId="0" nodeType="after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1000"/>
                                        <p:tgtEl>
                                          <p:spTgt spid="39"/>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000"/>
                                        <p:tgtEl>
                                          <p:spTgt spid="42"/>
                                        </p:tgtEl>
                                      </p:cBhvr>
                                    </p:animEffect>
                                  </p:childTnLst>
                                </p:cTn>
                              </p:par>
                            </p:childTnLst>
                          </p:cTn>
                        </p:par>
                        <p:par>
                          <p:cTn id="32" fill="hold">
                            <p:stCondLst>
                              <p:cond delay="100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43">
                                            <p:txEl>
                                              <p:pRg st="0" end="0"/>
                                            </p:txEl>
                                          </p:spTgt>
                                        </p:tgtEl>
                                        <p:attrNameLst>
                                          <p:attrName>style.visibility</p:attrName>
                                        </p:attrNameLst>
                                      </p:cBhvr>
                                      <p:to>
                                        <p:strVal val="visible"/>
                                      </p:to>
                                    </p:set>
                                    <p:anim calcmode="discrete" valueType="clr">
                                      <p:cBhvr override="childStyle">
                                        <p:cTn id="35" dur="80"/>
                                        <p:tgtEl>
                                          <p:spTgt spid="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3">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43">
                                            <p:txEl>
                                              <p:pRg st="0" end="0"/>
                                            </p:txEl>
                                          </p:spTgt>
                                        </p:tgtEl>
                                        <p:attrNameLst>
                                          <p:attrName>fill.type</p:attrName>
                                        </p:attrNameLst>
                                      </p:cBhvr>
                                      <p:to>
                                        <p:strVal val="solid"/>
                                      </p:to>
                                    </p:set>
                                  </p:childTnLst>
                                </p:cTn>
                              </p:par>
                            </p:childTnLst>
                          </p:cTn>
                        </p:par>
                      </p:childTnLst>
                    </p:cTn>
                  </p:par>
                </p:childTnLst>
              </p:cTn>
              <p:nextCondLst>
                <p:cond evt="onClick" delay="0">
                  <p:tgtEl>
                    <p:spTgt spid="40"/>
                  </p:tgtEl>
                </p:cond>
              </p:nextCondLst>
            </p:seq>
            <p:seq concurrent="1" nextAc="seek">
              <p:cTn id="38" restart="whenNotActive" fill="hold" evtFilter="cancelBubble" nodeType="interactiveSeq">
                <p:stCondLst>
                  <p:cond evt="onClick" delay="0">
                    <p:tgtEl>
                      <p:spTgt spid="4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withEffect">
                                  <p:stCondLst>
                                    <p:cond delay="0"/>
                                  </p:stCondLst>
                                  <p:childTnLst>
                                    <p:animEffect transition="out" filter="fade">
                                      <p:cBhvr>
                                        <p:cTn id="42" dur="1000"/>
                                        <p:tgtEl>
                                          <p:spTgt spid="41"/>
                                        </p:tgtEl>
                                      </p:cBhvr>
                                    </p:animEffect>
                                    <p:set>
                                      <p:cBhvr>
                                        <p:cTn id="43"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P spid="41" grpId="1"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3929058" y="857232"/>
            <a:ext cx="571504"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251520" y="214290"/>
            <a:ext cx="8892480" cy="830997"/>
          </a:xfrm>
          <a:prstGeom prst="rect">
            <a:avLst/>
          </a:prstGeom>
          <a:noFill/>
        </p:spPr>
        <p:txBody>
          <a:bodyPr wrap="square" rtlCol="0">
            <a:spAutoFit/>
          </a:bodyPr>
          <a:lstStyle/>
          <a:p>
            <a:r>
              <a:rPr lang="ru-RU" sz="2400" dirty="0">
                <a:latin typeface="Times New Roman" pitchFamily="18" charset="0"/>
                <a:cs typeface="Times New Roman" pitchFamily="18" charset="0"/>
              </a:rPr>
              <a:t>Под навесом, обозначенным цифрой 7 находятся топливораздаточные колонки (ТРК), обозначенные цифрой 3. </a:t>
            </a:r>
          </a:p>
        </p:txBody>
      </p:sp>
      <p:sp>
        <p:nvSpPr>
          <p:cNvPr id="22" name="Прямоугольник 21"/>
          <p:cNvSpPr/>
          <p:nvPr/>
        </p:nvSpPr>
        <p:spPr>
          <a:xfrm>
            <a:off x="2915816" y="1487361"/>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25" name="Овал 24"/>
          <p:cNvSpPr/>
          <p:nvPr/>
        </p:nvSpPr>
        <p:spPr>
          <a:xfrm>
            <a:off x="2318282" y="3861048"/>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6133185" y="2489590"/>
            <a:ext cx="1371979" cy="461665"/>
          </a:xfrm>
          <a:prstGeom prst="rect">
            <a:avLst/>
          </a:prstGeom>
          <a:noFill/>
        </p:spPr>
        <p:txBody>
          <a:bodyPr wrap="none" rtlCol="0">
            <a:spAutoFit/>
          </a:bodyPr>
          <a:lstStyle/>
          <a:p>
            <a:r>
              <a:rPr lang="ru-RU" sz="2400" dirty="0">
                <a:latin typeface="Times New Roman" pitchFamily="18" charset="0"/>
                <a:cs typeface="Times New Roman" pitchFamily="18" charset="0"/>
              </a:rPr>
              <a:t>7 – навес</a:t>
            </a:r>
          </a:p>
        </p:txBody>
      </p:sp>
      <p:sp>
        <p:nvSpPr>
          <p:cNvPr id="19" name="TextBox 18"/>
          <p:cNvSpPr txBox="1"/>
          <p:nvPr/>
        </p:nvSpPr>
        <p:spPr>
          <a:xfrm>
            <a:off x="6133185" y="2132856"/>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0" name="Овал 19"/>
          <p:cNvSpPr/>
          <p:nvPr/>
        </p:nvSpPr>
        <p:spPr>
          <a:xfrm>
            <a:off x="2388229" y="5589240"/>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6133185" y="2867163"/>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18" name="Управляющая кнопка: далее 17">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возврат 25">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омой 26">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3640"/>
                            </p:stCondLst>
                            <p:childTnLst>
                              <p:par>
                                <p:cTn id="11" presetID="22" presetClass="entr" presetSubtype="8" fill="hold" grpId="0" nodeType="after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1000"/>
                                        <p:tgtEl>
                                          <p:spTgt spid="25"/>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31">
                                            <p:txEl>
                                              <p:pRg st="0" end="0"/>
                                            </p:txEl>
                                          </p:spTgt>
                                        </p:tgtEl>
                                        <p:attrNameLst>
                                          <p:attrName>style.visibility</p:attrName>
                                        </p:attrNameLst>
                                      </p:cBhvr>
                                      <p:to>
                                        <p:strVal val="visible"/>
                                      </p:to>
                                    </p:set>
                                    <p:anim calcmode="discrete" valueType="clr">
                                      <p:cBhvr override="childStyle">
                                        <p:cTn id="29" dur="80"/>
                                        <p:tgtEl>
                                          <p:spTgt spid="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1">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1">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1000"/>
                                        <p:tgtEl>
                                          <p:spTgt spid="20"/>
                                        </p:tgtEl>
                                      </p:cBhvr>
                                    </p:animEffect>
                                  </p:childTnLst>
                                </p:cTn>
                              </p:par>
                            </p:childTnLst>
                          </p:cTn>
                        </p:par>
                        <p:par>
                          <p:cTn id="37" fill="hold">
                            <p:stCondLst>
                              <p:cond delay="10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40"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28">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withEffect">
                                  <p:stCondLst>
                                    <p:cond delay="0"/>
                                  </p:stCondLst>
                                  <p:childTnLst>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2" grpId="0" animBg="1"/>
      <p:bldP spid="23" grpId="0" animBg="1"/>
      <p:bldP spid="24" grpId="0" animBg="1"/>
      <p:bldP spid="24" grpId="1" animBg="1"/>
      <p:bldP spid="25"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3929058" y="857232"/>
            <a:ext cx="571504"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251520" y="214290"/>
            <a:ext cx="8892480" cy="1200329"/>
          </a:xfrm>
          <a:prstGeom prst="rect">
            <a:avLst/>
          </a:prstGeom>
          <a:noFill/>
        </p:spPr>
        <p:txBody>
          <a:bodyPr wrap="square" rtlCol="0">
            <a:spAutoFit/>
          </a:bodyPr>
          <a:lstStyle/>
          <a:p>
            <a:r>
              <a:rPr lang="ru-RU" sz="2400" dirty="0">
                <a:latin typeface="Times New Roman" pitchFamily="18" charset="0"/>
                <a:cs typeface="Times New Roman" pitchFamily="18" charset="0"/>
              </a:rPr>
              <a:t>К навесу примыкает магазин, в котором можно приобрести продукты и авто-товары. Стоянка для автомобилей находится рядом с трассой.</a:t>
            </a:r>
          </a:p>
        </p:txBody>
      </p:sp>
      <p:sp>
        <p:nvSpPr>
          <p:cNvPr id="22" name="Прямоугольник 21"/>
          <p:cNvSpPr/>
          <p:nvPr/>
        </p:nvSpPr>
        <p:spPr>
          <a:xfrm>
            <a:off x="2915816" y="1487361"/>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31" name="TextBox 30"/>
          <p:cNvSpPr txBox="1"/>
          <p:nvPr/>
        </p:nvSpPr>
        <p:spPr>
          <a:xfrm>
            <a:off x="6133185" y="2489590"/>
            <a:ext cx="1371979" cy="461665"/>
          </a:xfrm>
          <a:prstGeom prst="rect">
            <a:avLst/>
          </a:prstGeom>
          <a:noFill/>
        </p:spPr>
        <p:txBody>
          <a:bodyPr wrap="none" rtlCol="0">
            <a:spAutoFit/>
          </a:bodyPr>
          <a:lstStyle/>
          <a:p>
            <a:r>
              <a:rPr lang="ru-RU" sz="2400" dirty="0">
                <a:latin typeface="Times New Roman" pitchFamily="18" charset="0"/>
                <a:cs typeface="Times New Roman" pitchFamily="18" charset="0"/>
              </a:rPr>
              <a:t>7 – навес</a:t>
            </a:r>
          </a:p>
        </p:txBody>
      </p:sp>
      <p:sp>
        <p:nvSpPr>
          <p:cNvPr id="19" name="TextBox 18"/>
          <p:cNvSpPr txBox="1"/>
          <p:nvPr/>
        </p:nvSpPr>
        <p:spPr>
          <a:xfrm>
            <a:off x="6133185" y="2132856"/>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8" name="TextBox 27"/>
          <p:cNvSpPr txBox="1"/>
          <p:nvPr/>
        </p:nvSpPr>
        <p:spPr>
          <a:xfrm>
            <a:off x="6133185" y="2867163"/>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29" name="Овал 28"/>
          <p:cNvSpPr/>
          <p:nvPr/>
        </p:nvSpPr>
        <p:spPr>
          <a:xfrm>
            <a:off x="2318281" y="3335650"/>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6145714" y="3212975"/>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8" name="Овал 17"/>
          <p:cNvSpPr/>
          <p:nvPr/>
        </p:nvSpPr>
        <p:spPr>
          <a:xfrm>
            <a:off x="4139952" y="2160914"/>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6157848" y="3598349"/>
            <a:ext cx="1648080" cy="461665"/>
          </a:xfrm>
          <a:prstGeom prst="rect">
            <a:avLst/>
          </a:prstGeom>
          <a:noFill/>
        </p:spPr>
        <p:txBody>
          <a:bodyPr wrap="none" rtlCol="0">
            <a:spAutoFit/>
          </a:bodyPr>
          <a:lstStyle/>
          <a:p>
            <a:r>
              <a:rPr lang="ru-RU" sz="2400" dirty="0">
                <a:latin typeface="Times New Roman" pitchFamily="18" charset="0"/>
                <a:cs typeface="Times New Roman" pitchFamily="18" charset="0"/>
              </a:rPr>
              <a:t>4 – стоянка</a:t>
            </a:r>
          </a:p>
        </p:txBody>
      </p:sp>
      <p:sp>
        <p:nvSpPr>
          <p:cNvPr id="32" name="Управляющая кнопка: далее 31">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Управляющая кнопка: возврат 33">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домой 34">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763365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4520"/>
                            </p:stCondLst>
                            <p:childTnLst>
                              <p:par>
                                <p:cTn id="11" presetID="22" presetClass="entr" presetSubtype="8" fill="hold" grpId="0" nodeType="after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heel(1)">
                                      <p:cBhvr>
                                        <p:cTn id="25" dur="1000"/>
                                        <p:tgtEl>
                                          <p:spTgt spid="29"/>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29"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0">
                                            <p:txEl>
                                              <p:pRg st="0" end="0"/>
                                            </p:txEl>
                                          </p:spTgt>
                                        </p:tgtEl>
                                        <p:attrNameLst>
                                          <p:attrName>fill.type</p:attrName>
                                        </p:attrNameLst>
                                      </p:cBhvr>
                                      <p:to>
                                        <p:strVal val="solid"/>
                                      </p:to>
                                    </p:set>
                                  </p:childTnLst>
                                </p:cTn>
                              </p:par>
                            </p:childTnLst>
                          </p:cTn>
                        </p:par>
                        <p:par>
                          <p:cTn id="32" fill="hold">
                            <p:stCondLst>
                              <p:cond delay="1400"/>
                            </p:stCondLst>
                            <p:childTnLst>
                              <p:par>
                                <p:cTn id="33" presetID="21"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000"/>
                                        <p:tgtEl>
                                          <p:spTgt spid="18"/>
                                        </p:tgtEl>
                                      </p:cBhvr>
                                    </p:animEffect>
                                  </p:childTnLst>
                                </p:cTn>
                              </p:par>
                            </p:childTnLst>
                          </p:cTn>
                        </p:par>
                        <p:par>
                          <p:cTn id="36" fill="hold">
                            <p:stCondLst>
                              <p:cond delay="240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39"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6">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withEffect">
                                  <p:stCondLst>
                                    <p:cond delay="0"/>
                                  </p:stCondLst>
                                  <p:childTnLst>
                                    <p:animEffect transition="out" filter="fade">
                                      <p:cBhvr>
                                        <p:cTn id="46" dur="1000"/>
                                        <p:tgtEl>
                                          <p:spTgt spid="24"/>
                                        </p:tgtEl>
                                      </p:cBhvr>
                                    </p:animEffect>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2" grpId="0" animBg="1"/>
      <p:bldP spid="23" grpId="0" animBg="1"/>
      <p:bldP spid="24" grpId="0" animBg="1"/>
      <p:bldP spid="24" grpId="1" animBg="1"/>
      <p:bldP spid="29"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3929058" y="857232"/>
            <a:ext cx="571504"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251520" y="214290"/>
            <a:ext cx="8892480" cy="1569660"/>
          </a:xfrm>
          <a:prstGeom prst="rect">
            <a:avLst/>
          </a:prstGeom>
          <a:noFill/>
        </p:spPr>
        <p:txBody>
          <a:bodyPr wrap="square" rtlCol="0">
            <a:spAutoFit/>
          </a:bodyPr>
          <a:lstStyle/>
          <a:p>
            <a:r>
              <a:rPr lang="ru-RU" sz="2400" dirty="0">
                <a:latin typeface="Times New Roman" pitchFamily="18" charset="0"/>
                <a:cs typeface="Times New Roman" pitchFamily="18" charset="0"/>
              </a:rPr>
              <a:t>Площадка для слива топлива, обозначенная цифрой 6, расположена за стоянкой. Ещё на АЗС есть гостиница и столовая, которая расположена между гостиницей и площадкой для слива топлива.</a:t>
            </a:r>
          </a:p>
        </p:txBody>
      </p:sp>
      <p:sp>
        <p:nvSpPr>
          <p:cNvPr id="22" name="Прямоугольник 21"/>
          <p:cNvSpPr/>
          <p:nvPr/>
        </p:nvSpPr>
        <p:spPr>
          <a:xfrm>
            <a:off x="2915816" y="1487361"/>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31" name="TextBox 30"/>
          <p:cNvSpPr txBox="1"/>
          <p:nvPr/>
        </p:nvSpPr>
        <p:spPr>
          <a:xfrm>
            <a:off x="6133185" y="2489590"/>
            <a:ext cx="1371979" cy="461665"/>
          </a:xfrm>
          <a:prstGeom prst="rect">
            <a:avLst/>
          </a:prstGeom>
          <a:noFill/>
        </p:spPr>
        <p:txBody>
          <a:bodyPr wrap="none" rtlCol="0">
            <a:spAutoFit/>
          </a:bodyPr>
          <a:lstStyle/>
          <a:p>
            <a:r>
              <a:rPr lang="ru-RU" sz="2400" dirty="0">
                <a:latin typeface="Times New Roman" pitchFamily="18" charset="0"/>
                <a:cs typeface="Times New Roman" pitchFamily="18" charset="0"/>
              </a:rPr>
              <a:t>7 – навес</a:t>
            </a:r>
          </a:p>
        </p:txBody>
      </p:sp>
      <p:sp>
        <p:nvSpPr>
          <p:cNvPr id="19" name="TextBox 18"/>
          <p:cNvSpPr txBox="1"/>
          <p:nvPr/>
        </p:nvSpPr>
        <p:spPr>
          <a:xfrm>
            <a:off x="6133185" y="2132856"/>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8" name="TextBox 27"/>
          <p:cNvSpPr txBox="1"/>
          <p:nvPr/>
        </p:nvSpPr>
        <p:spPr>
          <a:xfrm>
            <a:off x="6133185" y="2867163"/>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29" name="Овал 28"/>
          <p:cNvSpPr/>
          <p:nvPr/>
        </p:nvSpPr>
        <p:spPr>
          <a:xfrm>
            <a:off x="253636" y="2195024"/>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6145714" y="3212975"/>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8" name="Овал 17"/>
          <p:cNvSpPr/>
          <p:nvPr/>
        </p:nvSpPr>
        <p:spPr>
          <a:xfrm>
            <a:off x="253636" y="3742365"/>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6157848" y="3598349"/>
            <a:ext cx="1648080" cy="461665"/>
          </a:xfrm>
          <a:prstGeom prst="rect">
            <a:avLst/>
          </a:prstGeom>
          <a:noFill/>
        </p:spPr>
        <p:txBody>
          <a:bodyPr wrap="none" rtlCol="0">
            <a:spAutoFit/>
          </a:bodyPr>
          <a:lstStyle/>
          <a:p>
            <a:r>
              <a:rPr lang="ru-RU" sz="2400" dirty="0">
                <a:latin typeface="Times New Roman" pitchFamily="18" charset="0"/>
                <a:cs typeface="Times New Roman" pitchFamily="18" charset="0"/>
              </a:rPr>
              <a:t>4 – стоянка</a:t>
            </a:r>
          </a:p>
        </p:txBody>
      </p:sp>
      <p:sp>
        <p:nvSpPr>
          <p:cNvPr id="20" name="TextBox 19"/>
          <p:cNvSpPr txBox="1"/>
          <p:nvPr/>
        </p:nvSpPr>
        <p:spPr>
          <a:xfrm>
            <a:off x="6145714" y="4005064"/>
            <a:ext cx="2580258" cy="830997"/>
          </a:xfrm>
          <a:prstGeom prst="rect">
            <a:avLst/>
          </a:prstGeom>
          <a:noFill/>
        </p:spPr>
        <p:txBody>
          <a:bodyPr wrap="none" rtlCol="0">
            <a:spAutoFit/>
          </a:bodyPr>
          <a:lstStyle/>
          <a:p>
            <a:r>
              <a:rPr lang="ru-RU" sz="2400" dirty="0">
                <a:latin typeface="Times New Roman" pitchFamily="18" charset="0"/>
                <a:cs typeface="Times New Roman" pitchFamily="18" charset="0"/>
              </a:rPr>
              <a:t>6 – площадка для </a:t>
            </a:r>
          </a:p>
          <a:p>
            <a:r>
              <a:rPr lang="ru-RU" sz="2400" dirty="0">
                <a:latin typeface="Times New Roman" pitchFamily="18" charset="0"/>
                <a:cs typeface="Times New Roman" pitchFamily="18" charset="0"/>
              </a:rPr>
              <a:t>      слива топлива</a:t>
            </a:r>
          </a:p>
        </p:txBody>
      </p:sp>
      <p:sp>
        <p:nvSpPr>
          <p:cNvPr id="25" name="TextBox 24"/>
          <p:cNvSpPr txBox="1"/>
          <p:nvPr/>
        </p:nvSpPr>
        <p:spPr>
          <a:xfrm>
            <a:off x="6171633" y="4757628"/>
            <a:ext cx="1789977" cy="461665"/>
          </a:xfrm>
          <a:prstGeom prst="rect">
            <a:avLst/>
          </a:prstGeom>
          <a:noFill/>
        </p:spPr>
        <p:txBody>
          <a:bodyPr wrap="none" rtlCol="0">
            <a:spAutoFit/>
          </a:bodyPr>
          <a:lstStyle/>
          <a:p>
            <a:r>
              <a:rPr lang="ru-RU" sz="2400" dirty="0">
                <a:latin typeface="Times New Roman" pitchFamily="18" charset="0"/>
                <a:cs typeface="Times New Roman" pitchFamily="18" charset="0"/>
              </a:rPr>
              <a:t>5 – столовая</a:t>
            </a:r>
          </a:p>
        </p:txBody>
      </p:sp>
      <p:sp>
        <p:nvSpPr>
          <p:cNvPr id="27" name="Овал 26"/>
          <p:cNvSpPr/>
          <p:nvPr/>
        </p:nvSpPr>
        <p:spPr>
          <a:xfrm>
            <a:off x="251520" y="5517232"/>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6173228" y="5129362"/>
            <a:ext cx="1994457" cy="461665"/>
          </a:xfrm>
          <a:prstGeom prst="rect">
            <a:avLst/>
          </a:prstGeom>
          <a:noFill/>
        </p:spPr>
        <p:txBody>
          <a:bodyPr wrap="none" rtlCol="0">
            <a:spAutoFit/>
          </a:bodyPr>
          <a:lstStyle/>
          <a:p>
            <a:r>
              <a:rPr lang="ru-RU" sz="2400" dirty="0">
                <a:latin typeface="Times New Roman" pitchFamily="18" charset="0"/>
                <a:cs typeface="Times New Roman" pitchFamily="18" charset="0"/>
              </a:rPr>
              <a:t>8 – гостиница</a:t>
            </a:r>
          </a:p>
        </p:txBody>
      </p:sp>
      <p:sp>
        <p:nvSpPr>
          <p:cNvPr id="34" name="Управляющая кнопка: далее 3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возврат 3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правляющая кнопка: домой 35">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259667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6280"/>
                            </p:stCondLst>
                            <p:childTnLst>
                              <p:par>
                                <p:cTn id="11" presetID="22" presetClass="entr" presetSubtype="8" fill="hold" grpId="0" nodeType="after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heel(1)">
                                      <p:cBhvr>
                                        <p:cTn id="25" dur="1000"/>
                                        <p:tgtEl>
                                          <p:spTgt spid="29"/>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29"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20">
                                            <p:txEl>
                                              <p:pRg st="0" end="0"/>
                                            </p:txEl>
                                          </p:spTgt>
                                        </p:tgtEl>
                                        <p:attrNameLst>
                                          <p:attrName>fill.type</p:attrName>
                                        </p:attrNameLst>
                                      </p:cBhvr>
                                      <p:to>
                                        <p:strVal val="solid"/>
                                      </p:to>
                                    </p:set>
                                  </p:childTnLst>
                                </p:cTn>
                              </p:par>
                            </p:childTnLst>
                          </p:cTn>
                        </p:par>
                        <p:par>
                          <p:cTn id="32" fill="hold">
                            <p:stCondLst>
                              <p:cond delay="15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20">
                                            <p:txEl>
                                              <p:pRg st="1" end="1"/>
                                            </p:txEl>
                                          </p:spTgt>
                                        </p:tgtEl>
                                        <p:attrNameLst>
                                          <p:attrName>style.visibility</p:attrName>
                                        </p:attrNameLst>
                                      </p:cBhvr>
                                      <p:to>
                                        <p:strVal val="visible"/>
                                      </p:to>
                                    </p:set>
                                    <p:anim calcmode="discrete" valueType="clr">
                                      <p:cBhvr override="childStyle">
                                        <p:cTn id="35" dur="80"/>
                                        <p:tgtEl>
                                          <p:spTgt spid="2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20">
                                            <p:txEl>
                                              <p:pRg st="1" end="1"/>
                                            </p:txEl>
                                          </p:spTgt>
                                        </p:tgtEl>
                                        <p:attrNameLst>
                                          <p:attrName>fill.type</p:attrName>
                                        </p:attrNameLst>
                                      </p:cBhvr>
                                      <p:to>
                                        <p:strVal val="solid"/>
                                      </p:to>
                                    </p:set>
                                  </p:childTnLst>
                                </p:cTn>
                              </p:par>
                            </p:childTnLst>
                          </p:cTn>
                        </p:par>
                        <p:par>
                          <p:cTn id="38" fill="hold">
                            <p:stCondLst>
                              <p:cond delay="2080"/>
                            </p:stCondLst>
                            <p:childTnLst>
                              <p:par>
                                <p:cTn id="39" presetID="21"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1000"/>
                                        <p:tgtEl>
                                          <p:spTgt spid="18"/>
                                        </p:tgtEl>
                                      </p:cBhvr>
                                    </p:animEffect>
                                  </p:childTnLst>
                                </p:cTn>
                              </p:par>
                            </p:childTnLst>
                          </p:cTn>
                        </p:par>
                        <p:par>
                          <p:cTn id="42" fill="hold">
                            <p:stCondLst>
                              <p:cond delay="308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25">
                                            <p:txEl>
                                              <p:pRg st="0" end="0"/>
                                            </p:txEl>
                                          </p:spTgt>
                                        </p:tgtEl>
                                        <p:attrNameLst>
                                          <p:attrName>style.visibility</p:attrName>
                                        </p:attrNameLst>
                                      </p:cBhvr>
                                      <p:to>
                                        <p:strVal val="visible"/>
                                      </p:to>
                                    </p:set>
                                    <p:anim calcmode="discrete" valueType="clr">
                                      <p:cBhvr override="childStyle">
                                        <p:cTn id="45" dur="80"/>
                                        <p:tgtEl>
                                          <p:spTgt spid="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5">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25">
                                            <p:txEl>
                                              <p:pRg st="0" end="0"/>
                                            </p:txEl>
                                          </p:spTgt>
                                        </p:tgtEl>
                                        <p:attrNameLst>
                                          <p:attrName>fill.type</p:attrName>
                                        </p:attrNameLst>
                                      </p:cBhvr>
                                      <p:to>
                                        <p:strVal val="solid"/>
                                      </p:to>
                                    </p:set>
                                  </p:childTnLst>
                                </p:cTn>
                              </p:par>
                            </p:childTnLst>
                          </p:cTn>
                        </p:par>
                        <p:par>
                          <p:cTn id="48" fill="hold">
                            <p:stCondLst>
                              <p:cond delay="3520"/>
                            </p:stCondLst>
                            <p:childTnLst>
                              <p:par>
                                <p:cTn id="49" presetID="21"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heel(1)">
                                      <p:cBhvr>
                                        <p:cTn id="51" dur="1000"/>
                                        <p:tgtEl>
                                          <p:spTgt spid="27"/>
                                        </p:tgtEl>
                                      </p:cBhvr>
                                    </p:animEffect>
                                  </p:childTnLst>
                                </p:cTn>
                              </p:par>
                            </p:childTnLst>
                          </p:cTn>
                        </p:par>
                        <p:par>
                          <p:cTn id="52" fill="hold">
                            <p:stCondLst>
                              <p:cond delay="452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32">
                                            <p:txEl>
                                              <p:pRg st="0" end="0"/>
                                            </p:txEl>
                                          </p:spTgt>
                                        </p:tgtEl>
                                        <p:attrNameLst>
                                          <p:attrName>style.visibility</p:attrName>
                                        </p:attrNameLst>
                                      </p:cBhvr>
                                      <p:to>
                                        <p:strVal val="visible"/>
                                      </p:to>
                                    </p:set>
                                    <p:anim calcmode="discrete" valueType="clr">
                                      <p:cBhvr override="childStyle">
                                        <p:cTn id="55" dur="80"/>
                                        <p:tgtEl>
                                          <p:spTgt spid="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2">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32">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1" nodeType="withEffect">
                                  <p:stCondLst>
                                    <p:cond delay="0"/>
                                  </p:stCondLst>
                                  <p:childTnLst>
                                    <p:animEffect transition="out" filter="fade">
                                      <p:cBhvr>
                                        <p:cTn id="62" dur="1000"/>
                                        <p:tgtEl>
                                          <p:spTgt spid="24"/>
                                        </p:tgtEl>
                                      </p:cBhvr>
                                    </p:animEffect>
                                    <p:set>
                                      <p:cBhvr>
                                        <p:cTn id="63"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2" grpId="0" animBg="1"/>
      <p:bldP spid="23" grpId="0" animBg="1"/>
      <p:bldP spid="24" grpId="0" animBg="1"/>
      <p:bldP spid="24" grpId="1" animBg="1"/>
      <p:bldP spid="29" grpId="0" animBg="1"/>
      <p:bldP spid="18"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75048" y="513525"/>
            <a:ext cx="8353516" cy="954107"/>
          </a:xfrm>
          <a:prstGeom prst="rect">
            <a:avLst/>
          </a:prstGeom>
          <a:noFill/>
        </p:spPr>
        <p:txBody>
          <a:bodyPr wrap="square" rtlCol="0">
            <a:spAutoFit/>
          </a:bodyPr>
          <a:lstStyle/>
          <a:p>
            <a:r>
              <a:rPr lang="ru-RU" sz="2800" dirty="0">
                <a:latin typeface="Times New Roman" pitchFamily="18" charset="0"/>
                <a:cs typeface="Times New Roman" pitchFamily="18" charset="0"/>
              </a:rPr>
              <a:t>Сопоставьте объекты, указанные в таблице с цифрами, которыми эти объекты обозначены.</a:t>
            </a:r>
          </a:p>
        </p:txBody>
      </p:sp>
      <p:sp>
        <p:nvSpPr>
          <p:cNvPr id="36" name="Прямоугольник 35"/>
          <p:cNvSpPr/>
          <p:nvPr/>
        </p:nvSpPr>
        <p:spPr>
          <a:xfrm>
            <a:off x="575048" y="374075"/>
            <a:ext cx="8353516"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7" name="Таблица 36"/>
          <p:cNvGraphicFramePr>
            <a:graphicFrameLocks noGrp="1"/>
          </p:cNvGraphicFramePr>
          <p:nvPr>
            <p:extLst>
              <p:ext uri="{D42A27DB-BD31-4B8C-83A1-F6EECF244321}">
                <p14:modId xmlns:p14="http://schemas.microsoft.com/office/powerpoint/2010/main" val="3897290984"/>
              </p:ext>
            </p:extLst>
          </p:nvPr>
        </p:nvGraphicFramePr>
        <p:xfrm>
          <a:off x="661065" y="454199"/>
          <a:ext cx="8173558" cy="12192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1404806">
                  <a:extLst>
                    <a:ext uri="{9D8B030D-6E8A-4147-A177-3AD203B41FA5}">
                      <a16:colId xmlns:a16="http://schemas.microsoft.com/office/drawing/2014/main" val="20004"/>
                    </a:ext>
                  </a:extLst>
                </a:gridCol>
              </a:tblGrid>
              <a:tr h="370840">
                <a:tc>
                  <a:txBody>
                    <a:bodyPr/>
                    <a:lstStyle/>
                    <a:p>
                      <a:pPr algn="ctr"/>
                      <a:r>
                        <a:rPr lang="ru-RU" sz="2100" dirty="0">
                          <a:latin typeface="Times New Roman" pitchFamily="18" charset="0"/>
                          <a:cs typeface="Times New Roman" pitchFamily="18" charset="0"/>
                        </a:rPr>
                        <a:t>Объекты</a:t>
                      </a:r>
                    </a:p>
                  </a:txBody>
                  <a:tcPr/>
                </a:tc>
                <a:tc>
                  <a:txBody>
                    <a:bodyPr/>
                    <a:lstStyle/>
                    <a:p>
                      <a:pPr algn="ctr"/>
                      <a:r>
                        <a:rPr lang="ru-RU" sz="2200" dirty="0">
                          <a:latin typeface="Times New Roman" pitchFamily="18" charset="0"/>
                          <a:cs typeface="Times New Roman" pitchFamily="18" charset="0"/>
                        </a:rPr>
                        <a:t>Столовая</a:t>
                      </a:r>
                    </a:p>
                  </a:txBody>
                  <a:tcPr/>
                </a:tc>
                <a:tc>
                  <a:txBody>
                    <a:bodyPr/>
                    <a:lstStyle/>
                    <a:p>
                      <a:pPr algn="ctr"/>
                      <a:r>
                        <a:rPr lang="ru-RU" sz="2200" dirty="0">
                          <a:latin typeface="Times New Roman" pitchFamily="18" charset="0"/>
                          <a:cs typeface="Times New Roman" pitchFamily="18" charset="0"/>
                        </a:rPr>
                        <a:t>Гостиница</a:t>
                      </a:r>
                    </a:p>
                  </a:txBody>
                  <a:tcPr/>
                </a:tc>
                <a:tc>
                  <a:txBody>
                    <a:bodyPr/>
                    <a:lstStyle/>
                    <a:p>
                      <a:pPr algn="ctr"/>
                      <a:r>
                        <a:rPr lang="ru-RU" sz="2200" dirty="0">
                          <a:latin typeface="Times New Roman" pitchFamily="18" charset="0"/>
                          <a:cs typeface="Times New Roman" pitchFamily="18" charset="0"/>
                        </a:rPr>
                        <a:t>Стоянка для автомобилей</a:t>
                      </a:r>
                    </a:p>
                  </a:txBody>
                  <a:tcPr/>
                </a:tc>
                <a:tc>
                  <a:txBody>
                    <a:bodyPr/>
                    <a:lstStyle/>
                    <a:p>
                      <a:pPr algn="ctr"/>
                      <a:r>
                        <a:rPr lang="ru-RU" sz="2200" dirty="0">
                          <a:latin typeface="Times New Roman" pitchFamily="18" charset="0"/>
                          <a:cs typeface="Times New Roman" pitchFamily="18" charset="0"/>
                        </a:rPr>
                        <a:t>Магазин</a:t>
                      </a:r>
                    </a:p>
                  </a:txBody>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Цифры</a:t>
                      </a: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38" name="TextBox 37"/>
          <p:cNvSpPr txBox="1"/>
          <p:nvPr/>
        </p:nvSpPr>
        <p:spPr>
          <a:xfrm>
            <a:off x="2699792" y="1135735"/>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5</a:t>
            </a:r>
          </a:p>
        </p:txBody>
      </p:sp>
      <p:sp>
        <p:nvSpPr>
          <p:cNvPr id="44" name="Прямоугольник 43"/>
          <p:cNvSpPr/>
          <p:nvPr/>
        </p:nvSpPr>
        <p:spPr>
          <a:xfrm>
            <a:off x="2221287" y="440206"/>
            <a:ext cx="1636333"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4259734" y="1142984"/>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8</a:t>
            </a:r>
          </a:p>
        </p:txBody>
      </p:sp>
      <p:sp>
        <p:nvSpPr>
          <p:cNvPr id="47" name="Прямоугольник 46"/>
          <p:cNvSpPr/>
          <p:nvPr/>
        </p:nvSpPr>
        <p:spPr>
          <a:xfrm>
            <a:off x="3707903" y="500042"/>
            <a:ext cx="1505753"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TextBox 47"/>
          <p:cNvSpPr txBox="1"/>
          <p:nvPr/>
        </p:nvSpPr>
        <p:spPr>
          <a:xfrm>
            <a:off x="6201102" y="1142984"/>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4</a:t>
            </a:r>
          </a:p>
        </p:txBody>
      </p:sp>
      <p:sp>
        <p:nvSpPr>
          <p:cNvPr id="49" name="Прямоугольник 48"/>
          <p:cNvSpPr/>
          <p:nvPr/>
        </p:nvSpPr>
        <p:spPr>
          <a:xfrm>
            <a:off x="5267422" y="444879"/>
            <a:ext cx="2129699"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7999870" y="1142414"/>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2</a:t>
            </a:r>
          </a:p>
        </p:txBody>
      </p:sp>
      <p:sp>
        <p:nvSpPr>
          <p:cNvPr id="51" name="Прямоугольник 50"/>
          <p:cNvSpPr/>
          <p:nvPr/>
        </p:nvSpPr>
        <p:spPr>
          <a:xfrm>
            <a:off x="7423250" y="535761"/>
            <a:ext cx="1391592" cy="7143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5842</a:t>
            </a:r>
          </a:p>
        </p:txBody>
      </p:sp>
      <p:sp>
        <p:nvSpPr>
          <p:cNvPr id="53" name="Прямоугольник 52"/>
          <p:cNvSpPr/>
          <p:nvPr/>
        </p:nvSpPr>
        <p:spPr>
          <a:xfrm>
            <a:off x="6572264"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54" name="Прямоугольник 53"/>
          <p:cNvSpPr/>
          <p:nvPr/>
        </p:nvSpPr>
        <p:spPr>
          <a:xfrm>
            <a:off x="6585088" y="5734539"/>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76" name="Прямоугольник 75"/>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1.</a:t>
            </a:r>
            <a:endParaRPr lang="ru-RU" sz="2800" b="1" dirty="0">
              <a:solidFill>
                <a:schemeClr val="bg1"/>
              </a:solidFill>
              <a:latin typeface="Times New Roman" pitchFamily="18" charset="0"/>
              <a:cs typeface="Times New Roman" pitchFamily="18" charset="0"/>
            </a:endParaRPr>
          </a:p>
        </p:txBody>
      </p:sp>
      <p:sp>
        <p:nvSpPr>
          <p:cNvPr id="77" name="Прямоугольник 76"/>
          <p:cNvSpPr/>
          <p:nvPr/>
        </p:nvSpPr>
        <p:spPr>
          <a:xfrm>
            <a:off x="0" y="116632"/>
            <a:ext cx="575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III</a:t>
            </a:r>
            <a:endParaRPr lang="ru-RU" sz="2400" b="1" dirty="0">
              <a:solidFill>
                <a:schemeClr val="bg1"/>
              </a:solidFill>
              <a:latin typeface="Times New Roman" pitchFamily="18" charset="0"/>
              <a:cs typeface="Times New Roman" pitchFamily="18" charset="0"/>
            </a:endParaRPr>
          </a:p>
        </p:txBody>
      </p:sp>
      <p:sp>
        <p:nvSpPr>
          <p:cNvPr id="35" name="Управляющая кнопка: настраиваемая 34">
            <a:hlinkClick r:id="" action="ppaction://noaction" highlightClick="1"/>
          </p:cNvPr>
          <p:cNvSpPr/>
          <p:nvPr/>
        </p:nvSpPr>
        <p:spPr>
          <a:xfrm>
            <a:off x="6821338" y="180881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Подсказка</a:t>
            </a:r>
          </a:p>
        </p:txBody>
      </p:sp>
      <p:sp>
        <p:nvSpPr>
          <p:cNvPr id="39" name="TextBox 38"/>
          <p:cNvSpPr txBox="1"/>
          <p:nvPr/>
        </p:nvSpPr>
        <p:spPr>
          <a:xfrm>
            <a:off x="6148093" y="2597592"/>
            <a:ext cx="1371979" cy="461665"/>
          </a:xfrm>
          <a:prstGeom prst="rect">
            <a:avLst/>
          </a:prstGeom>
          <a:noFill/>
        </p:spPr>
        <p:txBody>
          <a:bodyPr wrap="none" rtlCol="0">
            <a:spAutoFit/>
          </a:bodyPr>
          <a:lstStyle/>
          <a:p>
            <a:r>
              <a:rPr lang="ru-RU" sz="2400" dirty="0">
                <a:latin typeface="Times New Roman" pitchFamily="18" charset="0"/>
                <a:cs typeface="Times New Roman" pitchFamily="18" charset="0"/>
              </a:rPr>
              <a:t>7 – навес</a:t>
            </a:r>
          </a:p>
        </p:txBody>
      </p:sp>
      <p:sp>
        <p:nvSpPr>
          <p:cNvPr id="40" name="TextBox 39"/>
          <p:cNvSpPr txBox="1"/>
          <p:nvPr/>
        </p:nvSpPr>
        <p:spPr>
          <a:xfrm>
            <a:off x="6148093" y="2240858"/>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41" name="TextBox 40"/>
          <p:cNvSpPr txBox="1"/>
          <p:nvPr/>
        </p:nvSpPr>
        <p:spPr>
          <a:xfrm>
            <a:off x="6148093" y="2975165"/>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42" name="TextBox 41"/>
          <p:cNvSpPr txBox="1"/>
          <p:nvPr/>
        </p:nvSpPr>
        <p:spPr>
          <a:xfrm>
            <a:off x="6160622" y="3320977"/>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43" name="TextBox 42"/>
          <p:cNvSpPr txBox="1"/>
          <p:nvPr/>
        </p:nvSpPr>
        <p:spPr>
          <a:xfrm>
            <a:off x="6172756" y="3706351"/>
            <a:ext cx="1648080" cy="461665"/>
          </a:xfrm>
          <a:prstGeom prst="rect">
            <a:avLst/>
          </a:prstGeom>
          <a:noFill/>
        </p:spPr>
        <p:txBody>
          <a:bodyPr wrap="none" rtlCol="0">
            <a:spAutoFit/>
          </a:bodyPr>
          <a:lstStyle/>
          <a:p>
            <a:r>
              <a:rPr lang="ru-RU" sz="2400" dirty="0">
                <a:latin typeface="Times New Roman" pitchFamily="18" charset="0"/>
                <a:cs typeface="Times New Roman" pitchFamily="18" charset="0"/>
              </a:rPr>
              <a:t>4 – стоянка</a:t>
            </a:r>
          </a:p>
        </p:txBody>
      </p:sp>
      <p:sp>
        <p:nvSpPr>
          <p:cNvPr id="46" name="TextBox 45"/>
          <p:cNvSpPr txBox="1"/>
          <p:nvPr/>
        </p:nvSpPr>
        <p:spPr>
          <a:xfrm>
            <a:off x="6160622" y="4113066"/>
            <a:ext cx="2580258" cy="830997"/>
          </a:xfrm>
          <a:prstGeom prst="rect">
            <a:avLst/>
          </a:prstGeom>
          <a:noFill/>
        </p:spPr>
        <p:txBody>
          <a:bodyPr wrap="none" rtlCol="0">
            <a:spAutoFit/>
          </a:bodyPr>
          <a:lstStyle/>
          <a:p>
            <a:r>
              <a:rPr lang="ru-RU" sz="2400" dirty="0">
                <a:latin typeface="Times New Roman" pitchFamily="18" charset="0"/>
                <a:cs typeface="Times New Roman" pitchFamily="18" charset="0"/>
              </a:rPr>
              <a:t>6 – площадка для </a:t>
            </a:r>
          </a:p>
          <a:p>
            <a:r>
              <a:rPr lang="ru-RU" sz="2400" dirty="0">
                <a:latin typeface="Times New Roman" pitchFamily="18" charset="0"/>
                <a:cs typeface="Times New Roman" pitchFamily="18" charset="0"/>
              </a:rPr>
              <a:t>      слива топлива</a:t>
            </a:r>
          </a:p>
        </p:txBody>
      </p:sp>
      <p:sp>
        <p:nvSpPr>
          <p:cNvPr id="55" name="TextBox 54"/>
          <p:cNvSpPr txBox="1"/>
          <p:nvPr/>
        </p:nvSpPr>
        <p:spPr>
          <a:xfrm>
            <a:off x="6186541" y="4865630"/>
            <a:ext cx="1789977" cy="461665"/>
          </a:xfrm>
          <a:prstGeom prst="rect">
            <a:avLst/>
          </a:prstGeom>
          <a:noFill/>
        </p:spPr>
        <p:txBody>
          <a:bodyPr wrap="none" rtlCol="0">
            <a:spAutoFit/>
          </a:bodyPr>
          <a:lstStyle/>
          <a:p>
            <a:r>
              <a:rPr lang="ru-RU" sz="2400" dirty="0">
                <a:latin typeface="Times New Roman" pitchFamily="18" charset="0"/>
                <a:cs typeface="Times New Roman" pitchFamily="18" charset="0"/>
              </a:rPr>
              <a:t>5 – столовая</a:t>
            </a:r>
          </a:p>
        </p:txBody>
      </p:sp>
      <p:sp>
        <p:nvSpPr>
          <p:cNvPr id="56" name="TextBox 55"/>
          <p:cNvSpPr txBox="1"/>
          <p:nvPr/>
        </p:nvSpPr>
        <p:spPr>
          <a:xfrm>
            <a:off x="6195439" y="5253351"/>
            <a:ext cx="1994457" cy="461665"/>
          </a:xfrm>
          <a:prstGeom prst="rect">
            <a:avLst/>
          </a:prstGeom>
          <a:noFill/>
        </p:spPr>
        <p:txBody>
          <a:bodyPr wrap="none" rtlCol="0">
            <a:spAutoFit/>
          </a:bodyPr>
          <a:lstStyle/>
          <a:p>
            <a:r>
              <a:rPr lang="ru-RU" sz="2400" dirty="0">
                <a:latin typeface="Times New Roman" pitchFamily="18" charset="0"/>
                <a:cs typeface="Times New Roman" pitchFamily="18" charset="0"/>
              </a:rPr>
              <a:t>8 – гостиница</a:t>
            </a:r>
          </a:p>
        </p:txBody>
      </p:sp>
      <p:sp>
        <p:nvSpPr>
          <p:cNvPr id="30" name="Управляющая кнопка: далее 29">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Управляющая кнопка: возврат 33">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Управляющая кнопка: домой 56">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5">
                                            <p:txEl>
                                              <p:pRg st="0" end="0"/>
                                            </p:txEl>
                                          </p:spTgt>
                                        </p:tgtEl>
                                        <p:attrNameLst>
                                          <p:attrName>style.visibility</p:attrName>
                                        </p:attrNameLst>
                                      </p:cBhvr>
                                      <p:to>
                                        <p:strVal val="visible"/>
                                      </p:to>
                                    </p:set>
                                    <p:anim calcmode="discrete" valueType="clr">
                                      <p:cBhvr override="childStyle">
                                        <p:cTn id="7" dur="80"/>
                                        <p:tgtEl>
                                          <p:spTgt spid="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ppt_x</p:attrName>
                                        </p:attrNameLst>
                                      </p:cBhvr>
                                      <p:tavLst>
                                        <p:tav tm="0">
                                          <p:val>
                                            <p:strVal val="#ppt_x-.2"/>
                                          </p:val>
                                        </p:tav>
                                        <p:tav tm="100000">
                                          <p:val>
                                            <p:strVal val="#ppt_x"/>
                                          </p:val>
                                        </p:tav>
                                      </p:tavLst>
                                    </p:anim>
                                    <p:anim calcmode="lin" valueType="num">
                                      <p:cBhvr>
                                        <p:cTn id="15"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
                                        </p:tgtEl>
                                      </p:cBhvr>
                                    </p:animEffect>
                                  </p:childTnLst>
                                </p:cTn>
                              </p:par>
                              <p:par>
                                <p:cTn id="17" presetID="2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ppt_x</p:attrName>
                                        </p:attrNameLst>
                                      </p:cBhvr>
                                      <p:tavLst>
                                        <p:tav tm="0">
                                          <p:val>
                                            <p:strVal val="#ppt_x-.2"/>
                                          </p:val>
                                        </p:tav>
                                        <p:tav tm="100000">
                                          <p:val>
                                            <p:strVal val="#ppt_x"/>
                                          </p:val>
                                        </p:tav>
                                      </p:tavLst>
                                    </p:anim>
                                    <p:anim calcmode="lin" valueType="num">
                                      <p:cBhvr>
                                        <p:cTn id="2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4"/>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ppt_x</p:attrName>
                                        </p:attrNameLst>
                                      </p:cBhvr>
                                      <p:tavLst>
                                        <p:tav tm="0">
                                          <p:val>
                                            <p:strVal val="#ppt_x-.2"/>
                                          </p:val>
                                        </p:tav>
                                        <p:tav tm="100000">
                                          <p:val>
                                            <p:strVal val="#ppt_x"/>
                                          </p:val>
                                        </p:tav>
                                      </p:tavLst>
                                    </p:anim>
                                    <p:anim calcmode="lin" valueType="num">
                                      <p:cBhvr>
                                        <p:cTn id="30"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ppt_x</p:attrName>
                                        </p:attrNameLst>
                                      </p:cBhvr>
                                      <p:tavLst>
                                        <p:tav tm="0">
                                          <p:val>
                                            <p:strVal val="#ppt_x-.2"/>
                                          </p:val>
                                        </p:tav>
                                        <p:tav tm="100000">
                                          <p:val>
                                            <p:strVal val="#ppt_x"/>
                                          </p:val>
                                        </p:tav>
                                      </p:tavLst>
                                    </p:anim>
                                    <p:anim calcmode="lin" valueType="num">
                                      <p:cBhvr>
                                        <p:cTn id="35"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1000" fill="hold"/>
                                        <p:tgtEl>
                                          <p:spTgt spid="51"/>
                                        </p:tgtEl>
                                        <p:attrNameLst>
                                          <p:attrName>ppt_x</p:attrName>
                                        </p:attrNameLst>
                                      </p:cBhvr>
                                      <p:tavLst>
                                        <p:tav tm="0">
                                          <p:val>
                                            <p:strVal val="#ppt_x-.2"/>
                                          </p:val>
                                        </p:tav>
                                        <p:tav tm="100000">
                                          <p:val>
                                            <p:strVal val="#ppt_x"/>
                                          </p:val>
                                        </p:tav>
                                      </p:tavLst>
                                    </p:anim>
                                    <p:anim calcmode="lin" valueType="num">
                                      <p:cBhvr>
                                        <p:cTn id="40"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
                                        </p:tgtEl>
                                      </p:cBhvr>
                                    </p:animEffect>
                                  </p:childTnLst>
                                </p:cTn>
                              </p:par>
                            </p:childTnLst>
                          </p:cTn>
                        </p:par>
                        <p:par>
                          <p:cTn id="42" fill="hold">
                            <p:stCondLst>
                              <p:cond delay="1000"/>
                            </p:stCondLst>
                            <p:childTnLst>
                              <p:par>
                                <p:cTn id="43" presetID="53" presetClass="entr" presetSubtype="0" fill="hold" grpId="2" nodeType="after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0" fill="hold" grpId="2" nodeType="with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fltVal val="0"/>
                                          </p:val>
                                        </p:tav>
                                        <p:tav tm="100000">
                                          <p:val>
                                            <p:strVal val="#ppt_w"/>
                                          </p:val>
                                        </p:tav>
                                      </p:tavLst>
                                    </p:anim>
                                    <p:anim calcmode="lin" valueType="num">
                                      <p:cBhvr>
                                        <p:cTn id="64" dur="1000" fill="hold"/>
                                        <p:tgtEl>
                                          <p:spTgt spid="38"/>
                                        </p:tgtEl>
                                        <p:attrNameLst>
                                          <p:attrName>ppt_h</p:attrName>
                                        </p:attrNameLst>
                                      </p:cBhvr>
                                      <p:tavLst>
                                        <p:tav tm="0">
                                          <p:val>
                                            <p:fltVal val="0"/>
                                          </p:val>
                                        </p:tav>
                                        <p:tav tm="100000">
                                          <p:val>
                                            <p:strVal val="#ppt_h"/>
                                          </p:val>
                                        </p:tav>
                                      </p:tavLst>
                                    </p:anim>
                                    <p:animEffect transition="in" filter="fade">
                                      <p:cBhvr>
                                        <p:cTn id="65" dur="1000"/>
                                        <p:tgtEl>
                                          <p:spTgt spid="38"/>
                                        </p:tgtEl>
                                      </p:cBhvr>
                                    </p:animEffect>
                                  </p:childTnLst>
                                </p:cTn>
                              </p:par>
                            </p:childTnLst>
                          </p:cTn>
                        </p:par>
                      </p:childTnLst>
                    </p:cTn>
                  </p:par>
                </p:childTnLst>
              </p:cTn>
              <p:nextCondLst>
                <p:cond evt="onClick" delay="0">
                  <p:tgtEl>
                    <p:spTgt spid="44"/>
                  </p:tgtEl>
                </p:cond>
              </p:nextCondLst>
            </p:seq>
            <p:seq concurrent="1" nextAc="seek">
              <p:cTn id="66" restart="whenNotActive" fill="hold" evtFilter="cancelBubble" nodeType="interactiveSeq">
                <p:stCondLst>
                  <p:cond evt="onClick" delay="0">
                    <p:tgtEl>
                      <p:spTgt spid="47"/>
                    </p:tgtEl>
                  </p:cond>
                </p:stCondLst>
                <p:endSync evt="end" delay="0">
                  <p:rtn val="all"/>
                </p:endSync>
                <p:childTnLst>
                  <p:par>
                    <p:cTn id="67" fill="hold">
                      <p:stCondLst>
                        <p:cond delay="0"/>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1000" fill="hold"/>
                                        <p:tgtEl>
                                          <p:spTgt spid="45"/>
                                        </p:tgtEl>
                                        <p:attrNameLst>
                                          <p:attrName>ppt_w</p:attrName>
                                        </p:attrNameLst>
                                      </p:cBhvr>
                                      <p:tavLst>
                                        <p:tav tm="0">
                                          <p:val>
                                            <p:fltVal val="0"/>
                                          </p:val>
                                        </p:tav>
                                        <p:tav tm="100000">
                                          <p:val>
                                            <p:strVal val="#ppt_w"/>
                                          </p:val>
                                        </p:tav>
                                      </p:tavLst>
                                    </p:anim>
                                    <p:anim calcmode="lin" valueType="num">
                                      <p:cBhvr>
                                        <p:cTn id="72" dur="1000" fill="hold"/>
                                        <p:tgtEl>
                                          <p:spTgt spid="45"/>
                                        </p:tgtEl>
                                        <p:attrNameLst>
                                          <p:attrName>ppt_h</p:attrName>
                                        </p:attrNameLst>
                                      </p:cBhvr>
                                      <p:tavLst>
                                        <p:tav tm="0">
                                          <p:val>
                                            <p:fltVal val="0"/>
                                          </p:val>
                                        </p:tav>
                                        <p:tav tm="100000">
                                          <p:val>
                                            <p:strVal val="#ppt_h"/>
                                          </p:val>
                                        </p:tav>
                                      </p:tavLst>
                                    </p:anim>
                                    <p:animEffect transition="in" filter="fade">
                                      <p:cBhvr>
                                        <p:cTn id="73" dur="1000"/>
                                        <p:tgtEl>
                                          <p:spTgt spid="45"/>
                                        </p:tgtEl>
                                      </p:cBhvr>
                                    </p:animEffect>
                                  </p:childTnLst>
                                </p:cTn>
                              </p:par>
                            </p:childTnLst>
                          </p:cTn>
                        </p:par>
                      </p:childTnLst>
                    </p:cTn>
                  </p:par>
                </p:childTnLst>
              </p:cTn>
              <p:nextCondLst>
                <p:cond evt="onClick" delay="0">
                  <p:tgtEl>
                    <p:spTgt spid="47"/>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Effect transition="in" filter="fade">
                                      <p:cBhvr>
                                        <p:cTn id="81" dur="1000"/>
                                        <p:tgtEl>
                                          <p:spTgt spid="48"/>
                                        </p:tgtEl>
                                      </p:cBhvr>
                                    </p:animEffect>
                                  </p:childTnLst>
                                </p:cTn>
                              </p:par>
                            </p:childTnLst>
                          </p:cTn>
                        </p:par>
                      </p:childTnLst>
                    </p:cTn>
                  </p:par>
                </p:childTnLst>
              </p:cTn>
              <p:nextCondLst>
                <p:cond evt="onClick" delay="0">
                  <p:tgtEl>
                    <p:spTgt spid="49"/>
                  </p:tgtEl>
                </p:cond>
              </p:nextCondLst>
            </p:seq>
            <p:seq concurrent="1" nextAc="seek">
              <p:cTn id="82" restart="whenNotActive" fill="hold" evtFilter="cancelBubble" nodeType="interactiveSeq">
                <p:stCondLst>
                  <p:cond evt="onClick" delay="0">
                    <p:tgtEl>
                      <p:spTgt spid="51"/>
                    </p:tgtEl>
                  </p:cond>
                </p:stCondLst>
                <p:endSync evt="end" delay="0">
                  <p:rtn val="all"/>
                </p:endSync>
                <p:childTnLst>
                  <p:par>
                    <p:cTn id="83" fill="hold">
                      <p:stCondLst>
                        <p:cond delay="0"/>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1000" fill="hold"/>
                                        <p:tgtEl>
                                          <p:spTgt spid="50"/>
                                        </p:tgtEl>
                                        <p:attrNameLst>
                                          <p:attrName>ppt_w</p:attrName>
                                        </p:attrNameLst>
                                      </p:cBhvr>
                                      <p:tavLst>
                                        <p:tav tm="0">
                                          <p:val>
                                            <p:fltVal val="0"/>
                                          </p:val>
                                        </p:tav>
                                        <p:tav tm="100000">
                                          <p:val>
                                            <p:strVal val="#ppt_w"/>
                                          </p:val>
                                        </p:tav>
                                      </p:tavLst>
                                    </p:anim>
                                    <p:anim calcmode="lin" valueType="num">
                                      <p:cBhvr>
                                        <p:cTn id="88" dur="1000" fill="hold"/>
                                        <p:tgtEl>
                                          <p:spTgt spid="50"/>
                                        </p:tgtEl>
                                        <p:attrNameLst>
                                          <p:attrName>ppt_h</p:attrName>
                                        </p:attrNameLst>
                                      </p:cBhvr>
                                      <p:tavLst>
                                        <p:tav tm="0">
                                          <p:val>
                                            <p:fltVal val="0"/>
                                          </p:val>
                                        </p:tav>
                                        <p:tav tm="100000">
                                          <p:val>
                                            <p:strVal val="#ppt_h"/>
                                          </p:val>
                                        </p:tav>
                                      </p:tavLst>
                                    </p:anim>
                                    <p:animEffect transition="in" filter="fade">
                                      <p:cBhvr>
                                        <p:cTn id="89" dur="1000"/>
                                        <p:tgtEl>
                                          <p:spTgt spid="50"/>
                                        </p:tgtEl>
                                      </p:cBhvr>
                                    </p:animEffec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4"/>
                    </p:tgtEl>
                  </p:cond>
                </p:stCondLst>
                <p:endSync evt="end" delay="0">
                  <p:rtn val="all"/>
                </p:endSync>
                <p:childTnLst>
                  <p:par>
                    <p:cTn id="91" fill="hold">
                      <p:stCondLst>
                        <p:cond delay="0"/>
                      </p:stCondLst>
                      <p:childTnLst>
                        <p:par>
                          <p:cTn id="92" fill="hold">
                            <p:stCondLst>
                              <p:cond delay="0"/>
                            </p:stCondLst>
                            <p:childTnLst>
                              <p:par>
                                <p:cTn id="93" presetID="19" presetClass="entr" presetSubtype="5"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strVal val="#ppt_w"/>
                                          </p:val>
                                        </p:tav>
                                        <p:tav tm="100000">
                                          <p:val>
                                            <p:strVal val="#ppt_w"/>
                                          </p:val>
                                        </p:tav>
                                      </p:tavLst>
                                    </p:anim>
                                    <p:anim calcmode="lin" valueType="num">
                                      <p:cBhvr>
                                        <p:cTn id="96" dur="500" fill="hold"/>
                                        <p:tgtEl>
                                          <p:spTgt spid="52"/>
                                        </p:tgtEl>
                                        <p:attrNameLst>
                                          <p:attrName>ppt_h</p:attrName>
                                        </p:attrNameLst>
                                      </p:cBhvr>
                                      <p:tavLst>
                                        <p:tav tm="0" fmla="#ppt_h*sin(2.5*pi*$)">
                                          <p:val>
                                            <p:fltVal val="0"/>
                                          </p:val>
                                        </p:tav>
                                        <p:tav tm="100000">
                                          <p:val>
                                            <p:fltVal val="1"/>
                                          </p:val>
                                        </p:tav>
                                      </p:tavLst>
                                    </p:anim>
                                  </p:childTnLst>
                                </p:cTn>
                              </p:par>
                              <p:par>
                                <p:cTn id="97" presetID="19" presetClass="exit" presetSubtype="5" fill="hold" grpId="1" nodeType="withEffect">
                                  <p:stCondLst>
                                    <p:cond delay="0"/>
                                  </p:stCondLst>
                                  <p:childTnLst>
                                    <p:anim calcmode="lin" valueType="num">
                                      <p:cBhvr>
                                        <p:cTn id="98" dur="500"/>
                                        <p:tgtEl>
                                          <p:spTgt spid="53"/>
                                        </p:tgtEl>
                                        <p:attrNameLst>
                                          <p:attrName>ppt_w</p:attrName>
                                        </p:attrNameLst>
                                      </p:cBhvr>
                                      <p:tavLst>
                                        <p:tav tm="0">
                                          <p:val>
                                            <p:strVal val="ppt_w"/>
                                          </p:val>
                                        </p:tav>
                                        <p:tav tm="100000">
                                          <p:val>
                                            <p:strVal val="ppt_w"/>
                                          </p:val>
                                        </p:tav>
                                      </p:tavLst>
                                    </p:anim>
                                    <p:anim calcmode="lin" valueType="num">
                                      <p:cBhvr>
                                        <p:cTn id="99" dur="500"/>
                                        <p:tgtEl>
                                          <p:spTgt spid="5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00" dur="1" fill="hold">
                                          <p:stCondLst>
                                            <p:cond delay="499"/>
                                          </p:stCondLst>
                                        </p:cTn>
                                        <p:tgtEl>
                                          <p:spTgt spid="5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9" presetClass="entr" presetSubtype="5"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strVal val="#ppt_w"/>
                                          </p:val>
                                        </p:tav>
                                        <p:tav tm="100000">
                                          <p:val>
                                            <p:strVal val="#ppt_w"/>
                                          </p:val>
                                        </p:tav>
                                      </p:tavLst>
                                    </p:anim>
                                    <p:anim calcmode="lin" valueType="num">
                                      <p:cBhvr>
                                        <p:cTn id="106" dur="500" fill="hold"/>
                                        <p:tgtEl>
                                          <p:spTgt spid="53"/>
                                        </p:tgtEl>
                                        <p:attrNameLst>
                                          <p:attrName>ppt_h</p:attrName>
                                        </p:attrNameLst>
                                      </p:cBhvr>
                                      <p:tavLst>
                                        <p:tav tm="0" fmla="#ppt_h*sin(2.5*pi*$)">
                                          <p:val>
                                            <p:fltVal val="0"/>
                                          </p:val>
                                        </p:tav>
                                        <p:tav tm="100000">
                                          <p:val>
                                            <p:fltVal val="1"/>
                                          </p:val>
                                        </p:tav>
                                      </p:tavLst>
                                    </p:anim>
                                  </p:childTnLst>
                                </p:cTn>
                              </p:par>
                              <p:par>
                                <p:cTn id="107" presetID="19" presetClass="exit" presetSubtype="5" fill="hold" grpId="1" nodeType="withEffect">
                                  <p:stCondLst>
                                    <p:cond delay="0"/>
                                  </p:stCondLst>
                                  <p:childTnLst>
                                    <p:anim calcmode="lin" valueType="num">
                                      <p:cBhvr>
                                        <p:cTn id="108" dur="500"/>
                                        <p:tgtEl>
                                          <p:spTgt spid="52"/>
                                        </p:tgtEl>
                                        <p:attrNameLst>
                                          <p:attrName>ppt_w</p:attrName>
                                        </p:attrNameLst>
                                      </p:cBhvr>
                                      <p:tavLst>
                                        <p:tav tm="0">
                                          <p:val>
                                            <p:strVal val="ppt_w"/>
                                          </p:val>
                                        </p:tav>
                                        <p:tav tm="100000">
                                          <p:val>
                                            <p:strVal val="ppt_w"/>
                                          </p:val>
                                        </p:tav>
                                      </p:tavLst>
                                    </p:anim>
                                    <p:anim calcmode="lin" valueType="num">
                                      <p:cBhvr>
                                        <p:cTn id="109" dur="500"/>
                                        <p:tgtEl>
                                          <p:spTgt spid="5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1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1" restart="whenNotActive" fill="hold" evtFilter="cancelBubble" nodeType="interactiveSeq">
                <p:stCondLst>
                  <p:cond evt="onClick" delay="0">
                    <p:tgtEl>
                      <p:spTgt spid="35"/>
                    </p:tgtEl>
                  </p:cond>
                </p:stCondLst>
                <p:endSync evt="end" delay="0">
                  <p:rtn val="all"/>
                </p:endSync>
                <p:childTnLst>
                  <p:par>
                    <p:cTn id="112" fill="hold">
                      <p:stCondLst>
                        <p:cond delay="0"/>
                      </p:stCondLst>
                      <p:childTnLst>
                        <p:par>
                          <p:cTn id="113" fill="hold">
                            <p:stCondLst>
                              <p:cond delay="0"/>
                            </p:stCondLst>
                            <p:childTnLst>
                              <p:par>
                                <p:cTn id="114" presetID="55" presetClass="entr" presetSubtype="0" fill="hold" grpId="0" nodeType="click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strVal val="#ppt_w*0.70"/>
                                          </p:val>
                                        </p:tav>
                                        <p:tav tm="100000">
                                          <p:val>
                                            <p:strVal val="#ppt_w"/>
                                          </p:val>
                                        </p:tav>
                                      </p:tavLst>
                                    </p:anim>
                                    <p:anim calcmode="lin" valueType="num">
                                      <p:cBhvr>
                                        <p:cTn id="117" dur="1000" fill="hold"/>
                                        <p:tgtEl>
                                          <p:spTgt spid="39"/>
                                        </p:tgtEl>
                                        <p:attrNameLst>
                                          <p:attrName>ppt_h</p:attrName>
                                        </p:attrNameLst>
                                      </p:cBhvr>
                                      <p:tavLst>
                                        <p:tav tm="0">
                                          <p:val>
                                            <p:strVal val="#ppt_h"/>
                                          </p:val>
                                        </p:tav>
                                        <p:tav tm="100000">
                                          <p:val>
                                            <p:strVal val="#ppt_h"/>
                                          </p:val>
                                        </p:tav>
                                      </p:tavLst>
                                    </p:anim>
                                    <p:animEffect transition="in" filter="fade">
                                      <p:cBhvr>
                                        <p:cTn id="118" dur="1000"/>
                                        <p:tgtEl>
                                          <p:spTgt spid="39"/>
                                        </p:tgtEl>
                                      </p:cBhvr>
                                    </p:animEffect>
                                  </p:childTnLst>
                                </p:cTn>
                              </p:par>
                              <p:par>
                                <p:cTn id="119" presetID="55" presetClass="entr" presetSubtype="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p:cTn id="121" dur="1000" fill="hold"/>
                                        <p:tgtEl>
                                          <p:spTgt spid="40"/>
                                        </p:tgtEl>
                                        <p:attrNameLst>
                                          <p:attrName>ppt_w</p:attrName>
                                        </p:attrNameLst>
                                      </p:cBhvr>
                                      <p:tavLst>
                                        <p:tav tm="0">
                                          <p:val>
                                            <p:strVal val="#ppt_w*0.70"/>
                                          </p:val>
                                        </p:tav>
                                        <p:tav tm="100000">
                                          <p:val>
                                            <p:strVal val="#ppt_w"/>
                                          </p:val>
                                        </p:tav>
                                      </p:tavLst>
                                    </p:anim>
                                    <p:anim calcmode="lin" valueType="num">
                                      <p:cBhvr>
                                        <p:cTn id="122" dur="1000" fill="hold"/>
                                        <p:tgtEl>
                                          <p:spTgt spid="40"/>
                                        </p:tgtEl>
                                        <p:attrNameLst>
                                          <p:attrName>ppt_h</p:attrName>
                                        </p:attrNameLst>
                                      </p:cBhvr>
                                      <p:tavLst>
                                        <p:tav tm="0">
                                          <p:val>
                                            <p:strVal val="#ppt_h"/>
                                          </p:val>
                                        </p:tav>
                                        <p:tav tm="100000">
                                          <p:val>
                                            <p:strVal val="#ppt_h"/>
                                          </p:val>
                                        </p:tav>
                                      </p:tavLst>
                                    </p:anim>
                                    <p:animEffect transition="in" filter="fade">
                                      <p:cBhvr>
                                        <p:cTn id="123" dur="1000"/>
                                        <p:tgtEl>
                                          <p:spTgt spid="40"/>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 calcmode="lin" valueType="num">
                                      <p:cBhvr>
                                        <p:cTn id="126" dur="1000" fill="hold"/>
                                        <p:tgtEl>
                                          <p:spTgt spid="41"/>
                                        </p:tgtEl>
                                        <p:attrNameLst>
                                          <p:attrName>ppt_w</p:attrName>
                                        </p:attrNameLst>
                                      </p:cBhvr>
                                      <p:tavLst>
                                        <p:tav tm="0">
                                          <p:val>
                                            <p:strVal val="#ppt_w*0.70"/>
                                          </p:val>
                                        </p:tav>
                                        <p:tav tm="100000">
                                          <p:val>
                                            <p:strVal val="#ppt_w"/>
                                          </p:val>
                                        </p:tav>
                                      </p:tavLst>
                                    </p:anim>
                                    <p:anim calcmode="lin" valueType="num">
                                      <p:cBhvr>
                                        <p:cTn id="127" dur="1000" fill="hold"/>
                                        <p:tgtEl>
                                          <p:spTgt spid="41"/>
                                        </p:tgtEl>
                                        <p:attrNameLst>
                                          <p:attrName>ppt_h</p:attrName>
                                        </p:attrNameLst>
                                      </p:cBhvr>
                                      <p:tavLst>
                                        <p:tav tm="0">
                                          <p:val>
                                            <p:strVal val="#ppt_h"/>
                                          </p:val>
                                        </p:tav>
                                        <p:tav tm="100000">
                                          <p:val>
                                            <p:strVal val="#ppt_h"/>
                                          </p:val>
                                        </p:tav>
                                      </p:tavLst>
                                    </p:anim>
                                    <p:animEffect transition="in" filter="fade">
                                      <p:cBhvr>
                                        <p:cTn id="128" dur="1000"/>
                                        <p:tgtEl>
                                          <p:spTgt spid="41"/>
                                        </p:tgtEl>
                                      </p:cBhvr>
                                    </p:animEffect>
                                  </p:childTnLst>
                                </p:cTn>
                              </p:par>
                              <p:par>
                                <p:cTn id="129" presetID="55"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p:cTn id="131" dur="1000" fill="hold"/>
                                        <p:tgtEl>
                                          <p:spTgt spid="42"/>
                                        </p:tgtEl>
                                        <p:attrNameLst>
                                          <p:attrName>ppt_w</p:attrName>
                                        </p:attrNameLst>
                                      </p:cBhvr>
                                      <p:tavLst>
                                        <p:tav tm="0">
                                          <p:val>
                                            <p:strVal val="#ppt_w*0.70"/>
                                          </p:val>
                                        </p:tav>
                                        <p:tav tm="100000">
                                          <p:val>
                                            <p:strVal val="#ppt_w"/>
                                          </p:val>
                                        </p:tav>
                                      </p:tavLst>
                                    </p:anim>
                                    <p:anim calcmode="lin" valueType="num">
                                      <p:cBhvr>
                                        <p:cTn id="132" dur="1000" fill="hold"/>
                                        <p:tgtEl>
                                          <p:spTgt spid="42"/>
                                        </p:tgtEl>
                                        <p:attrNameLst>
                                          <p:attrName>ppt_h</p:attrName>
                                        </p:attrNameLst>
                                      </p:cBhvr>
                                      <p:tavLst>
                                        <p:tav tm="0">
                                          <p:val>
                                            <p:strVal val="#ppt_h"/>
                                          </p:val>
                                        </p:tav>
                                        <p:tav tm="100000">
                                          <p:val>
                                            <p:strVal val="#ppt_h"/>
                                          </p:val>
                                        </p:tav>
                                      </p:tavLst>
                                    </p:anim>
                                    <p:animEffect transition="in" filter="fade">
                                      <p:cBhvr>
                                        <p:cTn id="133" dur="1000"/>
                                        <p:tgtEl>
                                          <p:spTgt spid="42"/>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 calcmode="lin" valueType="num">
                                      <p:cBhvr>
                                        <p:cTn id="136" dur="1000" fill="hold"/>
                                        <p:tgtEl>
                                          <p:spTgt spid="43"/>
                                        </p:tgtEl>
                                        <p:attrNameLst>
                                          <p:attrName>ppt_w</p:attrName>
                                        </p:attrNameLst>
                                      </p:cBhvr>
                                      <p:tavLst>
                                        <p:tav tm="0">
                                          <p:val>
                                            <p:strVal val="#ppt_w*0.70"/>
                                          </p:val>
                                        </p:tav>
                                        <p:tav tm="100000">
                                          <p:val>
                                            <p:strVal val="#ppt_w"/>
                                          </p:val>
                                        </p:tav>
                                      </p:tavLst>
                                    </p:anim>
                                    <p:anim calcmode="lin" valueType="num">
                                      <p:cBhvr>
                                        <p:cTn id="137" dur="1000" fill="hold"/>
                                        <p:tgtEl>
                                          <p:spTgt spid="43"/>
                                        </p:tgtEl>
                                        <p:attrNameLst>
                                          <p:attrName>ppt_h</p:attrName>
                                        </p:attrNameLst>
                                      </p:cBhvr>
                                      <p:tavLst>
                                        <p:tav tm="0">
                                          <p:val>
                                            <p:strVal val="#ppt_h"/>
                                          </p:val>
                                        </p:tav>
                                        <p:tav tm="100000">
                                          <p:val>
                                            <p:strVal val="#ppt_h"/>
                                          </p:val>
                                        </p:tav>
                                      </p:tavLst>
                                    </p:anim>
                                    <p:animEffect transition="in" filter="fade">
                                      <p:cBhvr>
                                        <p:cTn id="138" dur="1000"/>
                                        <p:tgtEl>
                                          <p:spTgt spid="43"/>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p:cTn id="141" dur="1000" fill="hold"/>
                                        <p:tgtEl>
                                          <p:spTgt spid="46"/>
                                        </p:tgtEl>
                                        <p:attrNameLst>
                                          <p:attrName>ppt_w</p:attrName>
                                        </p:attrNameLst>
                                      </p:cBhvr>
                                      <p:tavLst>
                                        <p:tav tm="0">
                                          <p:val>
                                            <p:strVal val="#ppt_w*0.70"/>
                                          </p:val>
                                        </p:tav>
                                        <p:tav tm="100000">
                                          <p:val>
                                            <p:strVal val="#ppt_w"/>
                                          </p:val>
                                        </p:tav>
                                      </p:tavLst>
                                    </p:anim>
                                    <p:anim calcmode="lin" valueType="num">
                                      <p:cBhvr>
                                        <p:cTn id="142" dur="1000" fill="hold"/>
                                        <p:tgtEl>
                                          <p:spTgt spid="46"/>
                                        </p:tgtEl>
                                        <p:attrNameLst>
                                          <p:attrName>ppt_h</p:attrName>
                                        </p:attrNameLst>
                                      </p:cBhvr>
                                      <p:tavLst>
                                        <p:tav tm="0">
                                          <p:val>
                                            <p:strVal val="#ppt_h"/>
                                          </p:val>
                                        </p:tav>
                                        <p:tav tm="100000">
                                          <p:val>
                                            <p:strVal val="#ppt_h"/>
                                          </p:val>
                                        </p:tav>
                                      </p:tavLst>
                                    </p:anim>
                                    <p:animEffect transition="in" filter="fade">
                                      <p:cBhvr>
                                        <p:cTn id="143" dur="1000"/>
                                        <p:tgtEl>
                                          <p:spTgt spid="46"/>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1000" fill="hold"/>
                                        <p:tgtEl>
                                          <p:spTgt spid="55"/>
                                        </p:tgtEl>
                                        <p:attrNameLst>
                                          <p:attrName>ppt_w</p:attrName>
                                        </p:attrNameLst>
                                      </p:cBhvr>
                                      <p:tavLst>
                                        <p:tav tm="0">
                                          <p:val>
                                            <p:strVal val="#ppt_w*0.70"/>
                                          </p:val>
                                        </p:tav>
                                        <p:tav tm="100000">
                                          <p:val>
                                            <p:strVal val="#ppt_w"/>
                                          </p:val>
                                        </p:tav>
                                      </p:tavLst>
                                    </p:anim>
                                    <p:anim calcmode="lin" valueType="num">
                                      <p:cBhvr>
                                        <p:cTn id="147" dur="1000" fill="hold"/>
                                        <p:tgtEl>
                                          <p:spTgt spid="55"/>
                                        </p:tgtEl>
                                        <p:attrNameLst>
                                          <p:attrName>ppt_h</p:attrName>
                                        </p:attrNameLst>
                                      </p:cBhvr>
                                      <p:tavLst>
                                        <p:tav tm="0">
                                          <p:val>
                                            <p:strVal val="#ppt_h"/>
                                          </p:val>
                                        </p:tav>
                                        <p:tav tm="100000">
                                          <p:val>
                                            <p:strVal val="#ppt_h"/>
                                          </p:val>
                                        </p:tav>
                                      </p:tavLst>
                                    </p:anim>
                                    <p:animEffect transition="in" filter="fade">
                                      <p:cBhvr>
                                        <p:cTn id="148" dur="1000"/>
                                        <p:tgtEl>
                                          <p:spTgt spid="55"/>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strVal val="#ppt_w*0.70"/>
                                          </p:val>
                                        </p:tav>
                                        <p:tav tm="100000">
                                          <p:val>
                                            <p:strVal val="#ppt_w"/>
                                          </p:val>
                                        </p:tav>
                                      </p:tavLst>
                                    </p:anim>
                                    <p:anim calcmode="lin" valueType="num">
                                      <p:cBhvr>
                                        <p:cTn id="152" dur="1000" fill="hold"/>
                                        <p:tgtEl>
                                          <p:spTgt spid="56"/>
                                        </p:tgtEl>
                                        <p:attrNameLst>
                                          <p:attrName>ppt_h</p:attrName>
                                        </p:attrNameLst>
                                      </p:cBhvr>
                                      <p:tavLst>
                                        <p:tav tm="0">
                                          <p:val>
                                            <p:strVal val="#ppt_h"/>
                                          </p:val>
                                        </p:tav>
                                        <p:tav tm="100000">
                                          <p:val>
                                            <p:strVal val="#ppt_h"/>
                                          </p:val>
                                        </p:tav>
                                      </p:tavLst>
                                    </p:anim>
                                    <p:animEffect transition="in" filter="fade">
                                      <p:cBhvr>
                                        <p:cTn id="153" dur="1000"/>
                                        <p:tgtEl>
                                          <p:spTgt spid="56"/>
                                        </p:tgtEl>
                                      </p:cBhvr>
                                    </p:animEffect>
                                  </p:childTnLst>
                                </p:cTn>
                              </p:par>
                            </p:childTnLst>
                          </p:cTn>
                        </p:par>
                      </p:childTnLst>
                    </p:cTn>
                  </p:par>
                </p:childTnLst>
              </p:cTn>
              <p:nextCondLst>
                <p:cond evt="onClick" delay="0">
                  <p:tgtEl>
                    <p:spTgt spid="35"/>
                  </p:tgtEl>
                </p:cond>
              </p:nextCondLst>
            </p:seq>
          </p:childTnLst>
        </p:cTn>
      </p:par>
    </p:tnLst>
    <p:bldLst>
      <p:bldP spid="36" grpId="0" animBg="1"/>
      <p:bldP spid="38" grpId="0"/>
      <p:bldP spid="44" grpId="0" animBg="1"/>
      <p:bldP spid="45" grpId="0"/>
      <p:bldP spid="47" grpId="0" animBg="1"/>
      <p:bldP spid="48" grpId="0"/>
      <p:bldP spid="49" grpId="0" animBg="1"/>
      <p:bldP spid="50" grpId="0"/>
      <p:bldP spid="51" grpId="0" animBg="1"/>
      <p:bldP spid="52" grpId="0" animBg="1"/>
      <p:bldP spid="52" grpId="1" animBg="1"/>
      <p:bldP spid="52" grpId="2" animBg="1"/>
      <p:bldP spid="53" grpId="0" animBg="1"/>
      <p:bldP spid="53" grpId="1" animBg="1"/>
      <p:bldP spid="53" grpId="2" animBg="1"/>
      <p:bldP spid="54" grpId="0" animBg="1"/>
      <p:bldP spid="39" grpId="0"/>
      <p:bldP spid="40" grpId="0"/>
      <p:bldP spid="41" grpId="0"/>
      <p:bldP spid="42" grpId="0"/>
      <p:bldP spid="43" grpId="0"/>
      <p:bldP spid="46" grpId="0"/>
      <p:bldP spid="55"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2</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0" y="116632"/>
            <a:ext cx="575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III</a:t>
            </a:r>
            <a:endParaRPr lang="ru-RU" sz="2400" b="1" dirty="0">
              <a:solidFill>
                <a:schemeClr val="bg1"/>
              </a:solidFill>
              <a:latin typeface="Times New Roman" pitchFamily="18" charset="0"/>
              <a:cs typeface="Times New Roman" pitchFamily="18" charset="0"/>
            </a:endParaRPr>
          </a:p>
        </p:txBody>
      </p:sp>
      <p:sp>
        <p:nvSpPr>
          <p:cNvPr id="6" name="TextBox 5"/>
          <p:cNvSpPr txBox="1"/>
          <p:nvPr/>
        </p:nvSpPr>
        <p:spPr>
          <a:xfrm>
            <a:off x="575048" y="214290"/>
            <a:ext cx="8568952" cy="2677656"/>
          </a:xfrm>
          <a:prstGeom prst="rect">
            <a:avLst/>
          </a:prstGeom>
          <a:noFill/>
        </p:spPr>
        <p:txBody>
          <a:bodyPr wrap="square" rtlCol="0">
            <a:spAutoFit/>
          </a:bodyPr>
          <a:lstStyle/>
          <a:p>
            <a:r>
              <a:rPr lang="ru-RU" sz="2400" dirty="0">
                <a:latin typeface="Times New Roman" pitchFamily="18" charset="0"/>
                <a:cs typeface="Times New Roman" pitchFamily="18" charset="0"/>
              </a:rPr>
              <a:t>В таблице представлены рекомендации местного транспортного управления владельцам АЗС относительно минимальной площади в зависимости от числа резервуаров. При этом количество топливораздаточных колонок должно равняться числу резервуаров, а среднее время заправки транспортного средства и объём средней разовой заправки приведены в таблице, согласно статистическим данным.</a:t>
            </a:r>
          </a:p>
        </p:txBody>
      </p:sp>
      <p:graphicFrame>
        <p:nvGraphicFramePr>
          <p:cNvPr id="7" name="Таблица 6"/>
          <p:cNvGraphicFramePr>
            <a:graphicFrameLocks noGrp="1"/>
          </p:cNvGraphicFramePr>
          <p:nvPr>
            <p:extLst>
              <p:ext uri="{D42A27DB-BD31-4B8C-83A1-F6EECF244321}">
                <p14:modId xmlns:p14="http://schemas.microsoft.com/office/powerpoint/2010/main" val="2127637663"/>
              </p:ext>
            </p:extLst>
          </p:nvPr>
        </p:nvGraphicFramePr>
        <p:xfrm>
          <a:off x="306178" y="2831372"/>
          <a:ext cx="8604955" cy="2926080"/>
        </p:xfrm>
        <a:graphic>
          <a:graphicData uri="http://schemas.openxmlformats.org/drawingml/2006/table">
            <a:tbl>
              <a:tblPr firstRow="1" bandRow="1">
                <a:tableStyleId>{5C22544A-7EE6-4342-B048-85BDC9FD1C3A}</a:tableStyleId>
              </a:tblPr>
              <a:tblGrid>
                <a:gridCol w="1720991">
                  <a:extLst>
                    <a:ext uri="{9D8B030D-6E8A-4147-A177-3AD203B41FA5}">
                      <a16:colId xmlns:a16="http://schemas.microsoft.com/office/drawing/2014/main" val="20000"/>
                    </a:ext>
                  </a:extLst>
                </a:gridCol>
                <a:gridCol w="283286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386805">
                  <a:extLst>
                    <a:ext uri="{9D8B030D-6E8A-4147-A177-3AD203B41FA5}">
                      <a16:colId xmlns:a16="http://schemas.microsoft.com/office/drawing/2014/main" val="20004"/>
                    </a:ext>
                  </a:extLst>
                </a:gridCol>
              </a:tblGrid>
              <a:tr h="370840">
                <a:tc>
                  <a:txBody>
                    <a:bodyPr/>
                    <a:lstStyle/>
                    <a:p>
                      <a:pPr algn="ctr"/>
                      <a:r>
                        <a:rPr lang="ru-RU" sz="2200" dirty="0">
                          <a:solidFill>
                            <a:schemeClr val="bg1"/>
                          </a:solidFill>
                          <a:latin typeface="Times New Roman" pitchFamily="18" charset="0"/>
                          <a:cs typeface="Times New Roman" pitchFamily="18" charset="0"/>
                        </a:rPr>
                        <a:t>Число резервуаров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Среднее время заправки </a:t>
                      </a:r>
                      <a:r>
                        <a:rPr lang="ru-RU" sz="2200" dirty="0" err="1">
                          <a:solidFill>
                            <a:schemeClr val="bg1"/>
                          </a:solidFill>
                          <a:latin typeface="Times New Roman" pitchFamily="18" charset="0"/>
                          <a:cs typeface="Times New Roman" pitchFamily="18" charset="0"/>
                        </a:rPr>
                        <a:t>трансп</a:t>
                      </a:r>
                      <a:r>
                        <a:rPr lang="ru-RU" sz="2200" dirty="0">
                          <a:solidFill>
                            <a:schemeClr val="bg1"/>
                          </a:solidFill>
                          <a:latin typeface="Times New Roman" pitchFamily="18" charset="0"/>
                          <a:cs typeface="Times New Roman" pitchFamily="18" charset="0"/>
                        </a:rPr>
                        <a:t>-ого средства, мин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Число</a:t>
                      </a:r>
                    </a:p>
                    <a:p>
                      <a:pPr algn="ctr"/>
                      <a:r>
                        <a:rPr lang="ru-RU" sz="2200" dirty="0">
                          <a:solidFill>
                            <a:schemeClr val="bg1"/>
                          </a:solidFill>
                          <a:latin typeface="Times New Roman" pitchFamily="18" charset="0"/>
                          <a:cs typeface="Times New Roman" pitchFamily="18" charset="0"/>
                        </a:rPr>
                        <a:t>ТРК,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Средняя разовая заправка, 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Площадь АЗС, 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Прямоугольник 7"/>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2,5</a:t>
            </a:r>
          </a:p>
        </p:txBody>
      </p:sp>
      <p:sp>
        <p:nvSpPr>
          <p:cNvPr id="9" name="Прямоугольник 8"/>
          <p:cNvSpPr/>
          <p:nvPr/>
        </p:nvSpPr>
        <p:spPr>
          <a:xfrm>
            <a:off x="6591990"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0" name="Прямоугольник 9"/>
          <p:cNvSpPr/>
          <p:nvPr/>
        </p:nvSpPr>
        <p:spPr>
          <a:xfrm>
            <a:off x="6593458" y="571501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4" name="Управляющая кнопка: настраиваемая 13">
            <a:hlinkClick r:id="" action="ppaction://hlinkshowjump?jump=nextslide" highlightClick="1"/>
          </p:cNvPr>
          <p:cNvSpPr/>
          <p:nvPr/>
        </p:nvSpPr>
        <p:spPr>
          <a:xfrm>
            <a:off x="2483768" y="587804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Схема </a:t>
            </a:r>
          </a:p>
        </p:txBody>
      </p:sp>
      <p:sp>
        <p:nvSpPr>
          <p:cNvPr id="15" name="Управляющая кнопка: настраиваемая 14">
            <a:hlinkClick r:id="" action="ppaction://noaction" highlightClick="1"/>
          </p:cNvPr>
          <p:cNvSpPr/>
          <p:nvPr/>
        </p:nvSpPr>
        <p:spPr>
          <a:xfrm>
            <a:off x="287524" y="5905552"/>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sp>
        <p:nvSpPr>
          <p:cNvPr id="16" name="Овал 15"/>
          <p:cNvSpPr/>
          <p:nvPr/>
        </p:nvSpPr>
        <p:spPr>
          <a:xfrm>
            <a:off x="4859524" y="2694768"/>
            <a:ext cx="957573" cy="13102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901946" y="4807333"/>
            <a:ext cx="957573" cy="4938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30292" y="1340768"/>
            <a:ext cx="784887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Times New Roman" pitchFamily="18" charset="0"/>
                <a:cs typeface="Times New Roman" pitchFamily="18" charset="0"/>
              </a:rPr>
              <a:t>Сколько в среднем минут требуется для заправки автомобиля на этой АЗС в соответствии с рекомендациями?</a:t>
            </a:r>
          </a:p>
        </p:txBody>
      </p:sp>
      <p:sp>
        <p:nvSpPr>
          <p:cNvPr id="19" name="Управляющая кнопка: далее 18">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возврат 19">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домой 20">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804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par>
                          <p:cTn id="10" fill="hold">
                            <p:stCondLst>
                              <p:cond delay="13160"/>
                            </p:stCondLst>
                            <p:childTnLst>
                              <p:par>
                                <p:cTn id="11" presetID="53" presetClass="entr" presetSubtype="0" fill="hold" grpId="2"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9" presetClass="entr" presetSubtype="5"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
                                          </p:val>
                                        </p:tav>
                                        <p:tav tm="100000">
                                          <p:val>
                                            <p:strVal val="#ppt_w"/>
                                          </p:val>
                                        </p:tav>
                                      </p:tavLst>
                                    </p:anim>
                                    <p:anim calcmode="lin" valueType="num">
                                      <p:cBhvr>
                                        <p:cTn id="39" dur="500" fill="hold"/>
                                        <p:tgtEl>
                                          <p:spTgt spid="8"/>
                                        </p:tgtEl>
                                        <p:attrNameLst>
                                          <p:attrName>ppt_h</p:attrName>
                                        </p:attrNameLst>
                                      </p:cBhvr>
                                      <p:tavLst>
                                        <p:tav tm="0" fmla="#ppt_h*sin(2.5*pi*$)">
                                          <p:val>
                                            <p:fltVal val="0"/>
                                          </p:val>
                                        </p:tav>
                                        <p:tav tm="100000">
                                          <p:val>
                                            <p:fltVal val="1"/>
                                          </p:val>
                                        </p:tav>
                                      </p:tavLst>
                                    </p:anim>
                                  </p:childTnLst>
                                </p:cTn>
                              </p:par>
                              <p:par>
                                <p:cTn id="40" presetID="19" presetClass="exit" presetSubtype="5" fill="hold" grpId="1" nodeType="withEffect">
                                  <p:stCondLst>
                                    <p:cond delay="0"/>
                                  </p:stCondLst>
                                  <p:childTnLst>
                                    <p:anim calcmode="lin" valueType="num">
                                      <p:cBhvr>
                                        <p:cTn id="41" dur="500"/>
                                        <p:tgtEl>
                                          <p:spTgt spid="9"/>
                                        </p:tgtEl>
                                        <p:attrNameLst>
                                          <p:attrName>ppt_w</p:attrName>
                                        </p:attrNameLst>
                                      </p:cBhvr>
                                      <p:tavLst>
                                        <p:tav tm="0">
                                          <p:val>
                                            <p:strVal val="ppt_w"/>
                                          </p:val>
                                        </p:tav>
                                        <p:tav tm="100000">
                                          <p:val>
                                            <p:strVal val="ppt_w"/>
                                          </p:val>
                                        </p:tav>
                                      </p:tavLst>
                                    </p:anim>
                                    <p:anim calcmode="lin" valueType="num">
                                      <p:cBhvr>
                                        <p:cTn id="42"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9" presetClass="entr" presetSubtype="5"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
                                          </p:val>
                                        </p:tav>
                                        <p:tav tm="100000">
                                          <p:val>
                                            <p:strVal val="#ppt_w"/>
                                          </p:val>
                                        </p:tav>
                                      </p:tavLst>
                                    </p:anim>
                                    <p:anim calcmode="lin" valueType="num">
                                      <p:cBhvr>
                                        <p:cTn id="49" dur="500" fill="hold"/>
                                        <p:tgtEl>
                                          <p:spTgt spid="9"/>
                                        </p:tgtEl>
                                        <p:attrNameLst>
                                          <p:attrName>ppt_h</p:attrName>
                                        </p:attrNameLst>
                                      </p:cBhvr>
                                      <p:tavLst>
                                        <p:tav tm="0" fmla="#ppt_h*sin(2.5*pi*$)">
                                          <p:val>
                                            <p:fltVal val="0"/>
                                          </p:val>
                                        </p:tav>
                                        <p:tav tm="100000">
                                          <p:val>
                                            <p:fltVal val="1"/>
                                          </p:val>
                                        </p:tav>
                                      </p:tavLst>
                                    </p:anim>
                                  </p:childTnLst>
                                </p:cTn>
                              </p:par>
                              <p:par>
                                <p:cTn id="50" presetID="19" presetClass="exit" presetSubtype="5"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strVal val="ppt_w"/>
                                          </p:val>
                                        </p:tav>
                                      </p:tavLst>
                                    </p:anim>
                                    <p:anim calcmode="lin" valueType="num">
                                      <p:cBhvr>
                                        <p:cTn id="52" dur="500"/>
                                        <p:tgtEl>
                                          <p:spTgt spid="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grpId="1" nodeType="clickEffect">
                                  <p:stCondLst>
                                    <p:cond delay="0"/>
                                  </p:stCondLst>
                                  <p:childTnLst>
                                    <p:animMotion origin="layout" path="M 1.94444E-6 -4.24011E-6 L -0.21441 0.00463 " pathEditMode="relative" rAng="0" ptsTypes="AA">
                                      <p:cBhvr>
                                        <p:cTn id="68" dur="2000" fill="hold"/>
                                        <p:tgtEl>
                                          <p:spTgt spid="17"/>
                                        </p:tgtEl>
                                        <p:attrNameLst>
                                          <p:attrName>ppt_x</p:attrName>
                                          <p:attrName>ppt_y</p:attrName>
                                        </p:attrNameLst>
                                      </p:cBhvr>
                                      <p:rCtr x="-10729" y="231"/>
                                    </p:animMotion>
                                  </p:childTnLst>
                                </p:cTn>
                              </p:par>
                            </p:childTnLst>
                          </p:cTn>
                        </p:par>
                      </p:childTnLst>
                    </p:cTn>
                  </p:par>
                </p:childTnLst>
              </p:cTn>
              <p:nextCondLst>
                <p:cond evt="onClick" delay="0">
                  <p:tgtEl>
                    <p:spTgt spid="15"/>
                  </p:tgtEl>
                </p:cond>
              </p:nextCondLst>
            </p:seq>
          </p:childTnLst>
        </p:cTn>
      </p:par>
    </p:tnLst>
    <p:bldLst>
      <p:bldP spid="8" grpId="0" animBg="1"/>
      <p:bldP spid="8" grpId="1" animBg="1"/>
      <p:bldP spid="8" grpId="2" animBg="1"/>
      <p:bldP spid="9" grpId="0" animBg="1"/>
      <p:bldP spid="9" grpId="1" animBg="1"/>
      <p:bldP spid="9" grpId="2" animBg="1"/>
      <p:bldP spid="10" grpId="0" animBg="1"/>
      <p:bldP spid="16" grpId="0" animBg="1"/>
      <p:bldP spid="17" grpId="0" animBg="1"/>
      <p:bldP spid="17" grpId="1"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90121" y="620688"/>
            <a:ext cx="1382815"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АЗС</a:t>
            </a:r>
          </a:p>
        </p:txBody>
      </p:sp>
      <p:sp>
        <p:nvSpPr>
          <p:cNvPr id="5" name="Управляющая кнопка: настраиваемая 4">
            <a:hlinkClick r:id="" action="ppaction://noaction" highlightClick="1"/>
          </p:cNvPr>
          <p:cNvSpPr/>
          <p:nvPr/>
        </p:nvSpPr>
        <p:spPr>
          <a:xfrm>
            <a:off x="6821338" y="180881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Подсказка</a:t>
            </a:r>
          </a:p>
        </p:txBody>
      </p:sp>
      <p:sp>
        <p:nvSpPr>
          <p:cNvPr id="6" name="TextBox 5"/>
          <p:cNvSpPr txBox="1"/>
          <p:nvPr/>
        </p:nvSpPr>
        <p:spPr>
          <a:xfrm>
            <a:off x="6148093" y="2597592"/>
            <a:ext cx="1371979" cy="461665"/>
          </a:xfrm>
          <a:prstGeom prst="rect">
            <a:avLst/>
          </a:prstGeom>
          <a:noFill/>
        </p:spPr>
        <p:txBody>
          <a:bodyPr wrap="none" rtlCol="0">
            <a:spAutoFit/>
          </a:bodyPr>
          <a:lstStyle/>
          <a:p>
            <a:r>
              <a:rPr lang="ru-RU" sz="2400" dirty="0">
                <a:latin typeface="Times New Roman" pitchFamily="18" charset="0"/>
                <a:cs typeface="Times New Roman" pitchFamily="18" charset="0"/>
              </a:rPr>
              <a:t>7 – навес</a:t>
            </a:r>
          </a:p>
        </p:txBody>
      </p:sp>
      <p:sp>
        <p:nvSpPr>
          <p:cNvPr id="7" name="TextBox 6"/>
          <p:cNvSpPr txBox="1"/>
          <p:nvPr/>
        </p:nvSpPr>
        <p:spPr>
          <a:xfrm>
            <a:off x="6148093" y="2240858"/>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8" name="TextBox 7"/>
          <p:cNvSpPr txBox="1"/>
          <p:nvPr/>
        </p:nvSpPr>
        <p:spPr>
          <a:xfrm>
            <a:off x="6148093" y="2975165"/>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9" name="TextBox 8"/>
          <p:cNvSpPr txBox="1"/>
          <p:nvPr/>
        </p:nvSpPr>
        <p:spPr>
          <a:xfrm>
            <a:off x="6160622" y="3320977"/>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0" name="TextBox 9"/>
          <p:cNvSpPr txBox="1"/>
          <p:nvPr/>
        </p:nvSpPr>
        <p:spPr>
          <a:xfrm>
            <a:off x="6172756" y="3706351"/>
            <a:ext cx="1648080" cy="461665"/>
          </a:xfrm>
          <a:prstGeom prst="rect">
            <a:avLst/>
          </a:prstGeom>
          <a:noFill/>
        </p:spPr>
        <p:txBody>
          <a:bodyPr wrap="none" rtlCol="0">
            <a:spAutoFit/>
          </a:bodyPr>
          <a:lstStyle/>
          <a:p>
            <a:r>
              <a:rPr lang="ru-RU" sz="2400" dirty="0">
                <a:latin typeface="Times New Roman" pitchFamily="18" charset="0"/>
                <a:cs typeface="Times New Roman" pitchFamily="18" charset="0"/>
              </a:rPr>
              <a:t>4 – стоянка</a:t>
            </a:r>
          </a:p>
        </p:txBody>
      </p:sp>
      <p:sp>
        <p:nvSpPr>
          <p:cNvPr id="11" name="TextBox 10"/>
          <p:cNvSpPr txBox="1"/>
          <p:nvPr/>
        </p:nvSpPr>
        <p:spPr>
          <a:xfrm>
            <a:off x="6160622" y="4113066"/>
            <a:ext cx="2580258" cy="830997"/>
          </a:xfrm>
          <a:prstGeom prst="rect">
            <a:avLst/>
          </a:prstGeom>
          <a:noFill/>
        </p:spPr>
        <p:txBody>
          <a:bodyPr wrap="none" rtlCol="0">
            <a:spAutoFit/>
          </a:bodyPr>
          <a:lstStyle/>
          <a:p>
            <a:r>
              <a:rPr lang="ru-RU" sz="2400" dirty="0">
                <a:latin typeface="Times New Roman" pitchFamily="18" charset="0"/>
                <a:cs typeface="Times New Roman" pitchFamily="18" charset="0"/>
              </a:rPr>
              <a:t>6 – площадка для </a:t>
            </a:r>
          </a:p>
          <a:p>
            <a:r>
              <a:rPr lang="ru-RU" sz="2400" dirty="0">
                <a:latin typeface="Times New Roman" pitchFamily="18" charset="0"/>
                <a:cs typeface="Times New Roman" pitchFamily="18" charset="0"/>
              </a:rPr>
              <a:t>      слива топлива</a:t>
            </a:r>
          </a:p>
        </p:txBody>
      </p:sp>
      <p:sp>
        <p:nvSpPr>
          <p:cNvPr id="12" name="TextBox 11"/>
          <p:cNvSpPr txBox="1"/>
          <p:nvPr/>
        </p:nvSpPr>
        <p:spPr>
          <a:xfrm>
            <a:off x="6186541" y="4865630"/>
            <a:ext cx="1789977" cy="461665"/>
          </a:xfrm>
          <a:prstGeom prst="rect">
            <a:avLst/>
          </a:prstGeom>
          <a:noFill/>
        </p:spPr>
        <p:txBody>
          <a:bodyPr wrap="none" rtlCol="0">
            <a:spAutoFit/>
          </a:bodyPr>
          <a:lstStyle/>
          <a:p>
            <a:r>
              <a:rPr lang="ru-RU" sz="2400" dirty="0">
                <a:latin typeface="Times New Roman" pitchFamily="18" charset="0"/>
                <a:cs typeface="Times New Roman" pitchFamily="18" charset="0"/>
              </a:rPr>
              <a:t>5 – столовая</a:t>
            </a:r>
          </a:p>
        </p:txBody>
      </p:sp>
      <p:sp>
        <p:nvSpPr>
          <p:cNvPr id="13" name="TextBox 12"/>
          <p:cNvSpPr txBox="1"/>
          <p:nvPr/>
        </p:nvSpPr>
        <p:spPr>
          <a:xfrm>
            <a:off x="6195439" y="5253351"/>
            <a:ext cx="1994457" cy="461665"/>
          </a:xfrm>
          <a:prstGeom prst="rect">
            <a:avLst/>
          </a:prstGeom>
          <a:noFill/>
        </p:spPr>
        <p:txBody>
          <a:bodyPr wrap="none" rtlCol="0">
            <a:spAutoFit/>
          </a:bodyPr>
          <a:lstStyle/>
          <a:p>
            <a:r>
              <a:rPr lang="ru-RU" sz="2400" dirty="0">
                <a:latin typeface="Times New Roman" pitchFamily="18" charset="0"/>
                <a:cs typeface="Times New Roman" pitchFamily="18" charset="0"/>
              </a:rPr>
              <a:t>8 – гостиница</a:t>
            </a:r>
          </a:p>
        </p:txBody>
      </p:sp>
      <p:sp>
        <p:nvSpPr>
          <p:cNvPr id="14" name="Управляющая кнопка: возврат 13">
            <a:hlinkClick r:id="" action="ppaction://hlinkshowjump?jump=lastslideviewed" highlightClick="1"/>
          </p:cNvPr>
          <p:cNvSpPr/>
          <p:nvPr/>
        </p:nvSpPr>
        <p:spPr>
          <a:xfrm>
            <a:off x="8150233"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907704" y="4168016"/>
            <a:ext cx="1944216" cy="69761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608799" y="2628479"/>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p:txBody>
      </p:sp>
      <p:pic>
        <p:nvPicPr>
          <p:cNvPr id="289794" name="Picture 2" descr="https://avatars.mds.yandex.net/get-pdb/38069/b4578fc9-f2c4-4a46-a753-d6749acf33ac/s120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3965" r="-1110" b="23025"/>
          <a:stretch/>
        </p:blipFill>
        <p:spPr bwMode="auto">
          <a:xfrm>
            <a:off x="827584" y="280937"/>
            <a:ext cx="3929710" cy="206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80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childTnLst>
                    </p:cTn>
                  </p:par>
                </p:childTnLst>
              </p:cTn>
              <p:nextCondLst>
                <p:cond evt="onClick" delay="0">
                  <p:tgtEl>
                    <p:spTgt spid="5"/>
                  </p:tgtEl>
                </p:cond>
              </p:nextCondLst>
            </p:seq>
          </p:childTnLst>
        </p:cTn>
      </p:par>
    </p:tnLst>
    <p:bldLst>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557603"/>
            <a:ext cx="5472608" cy="57966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601782" y="705470"/>
            <a:ext cx="408445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a:ln w="0"/>
                <a:solidFill>
                  <a:schemeClr val="tx2">
                    <a:lumMod val="50000"/>
                  </a:schemeClr>
                </a:solidFill>
                <a:effectLst>
                  <a:reflection blurRad="12700" stA="50000" endPos="50000" dist="5000" dir="5400000" sy="-100000" rotWithShape="0"/>
                </a:effectLst>
                <a:latin typeface="Times New Roman" pitchFamily="18" charset="0"/>
                <a:cs typeface="Times New Roman" pitchFamily="18" charset="0"/>
              </a:rPr>
              <a:t>1 вариант</a:t>
            </a:r>
            <a:endParaRPr lang="ru-RU" sz="5400" b="1" cap="all" spc="0" dirty="0">
              <a:ln w="0"/>
              <a:solidFill>
                <a:schemeClr val="tx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Управляющая кнопка: настраиваемая 6">
            <a:hlinkClick r:id="rId2" action="ppaction://hlinksldjump" highlightClick="1"/>
          </p:cNvPr>
          <p:cNvSpPr/>
          <p:nvPr/>
        </p:nvSpPr>
        <p:spPr>
          <a:xfrm>
            <a:off x="2555776" y="2420888"/>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1</a:t>
            </a:r>
          </a:p>
        </p:txBody>
      </p:sp>
      <p:sp>
        <p:nvSpPr>
          <p:cNvPr id="8" name="Управляющая кнопка: настраиваемая 7">
            <a:hlinkClick r:id="rId3" action="ppaction://hlinksldjump" highlightClick="1"/>
          </p:cNvPr>
          <p:cNvSpPr/>
          <p:nvPr/>
        </p:nvSpPr>
        <p:spPr>
          <a:xfrm>
            <a:off x="2555776" y="3212976"/>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2</a:t>
            </a:r>
          </a:p>
        </p:txBody>
      </p:sp>
      <p:sp>
        <p:nvSpPr>
          <p:cNvPr id="9" name="Управляющая кнопка: настраиваемая 8">
            <a:hlinkClick r:id="rId4" action="ppaction://hlinksldjump" highlightClick="1"/>
          </p:cNvPr>
          <p:cNvSpPr/>
          <p:nvPr/>
        </p:nvSpPr>
        <p:spPr>
          <a:xfrm>
            <a:off x="2555776" y="4005064"/>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3</a:t>
            </a:r>
          </a:p>
        </p:txBody>
      </p:sp>
      <p:sp>
        <p:nvSpPr>
          <p:cNvPr id="10" name="Управляющая кнопка: настраиваемая 9">
            <a:hlinkClick r:id="rId5" action="ppaction://hlinksldjump" highlightClick="1"/>
          </p:cNvPr>
          <p:cNvSpPr/>
          <p:nvPr/>
        </p:nvSpPr>
        <p:spPr>
          <a:xfrm>
            <a:off x="2555776" y="4797152"/>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4</a:t>
            </a:r>
          </a:p>
        </p:txBody>
      </p:sp>
      <p:sp>
        <p:nvSpPr>
          <p:cNvPr id="11" name="Управляющая кнопка: настраиваемая 10">
            <a:hlinkClick r:id="rId6" action="ppaction://hlinksldjump" highlightClick="1"/>
          </p:cNvPr>
          <p:cNvSpPr/>
          <p:nvPr/>
        </p:nvSpPr>
        <p:spPr>
          <a:xfrm>
            <a:off x="2555776" y="5589240"/>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5</a:t>
            </a:r>
          </a:p>
        </p:txBody>
      </p:sp>
      <p:sp>
        <p:nvSpPr>
          <p:cNvPr id="12" name="Управляющая кнопка: домой 11">
            <a:hlinkClick r:id="rId7" action="ppaction://hlinksldjump" highlightClick="1"/>
          </p:cNvPr>
          <p:cNvSpPr/>
          <p:nvPr/>
        </p:nvSpPr>
        <p:spPr>
          <a:xfrm>
            <a:off x="8172400" y="6165304"/>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страиваемая 12">
            <a:hlinkClick r:id="rId8" action="ppaction://hlinksldjump" highlightClick="1"/>
          </p:cNvPr>
          <p:cNvSpPr/>
          <p:nvPr/>
        </p:nvSpPr>
        <p:spPr>
          <a:xfrm>
            <a:off x="2555776" y="1628800"/>
            <a:ext cx="4176464" cy="720080"/>
          </a:xfrm>
          <a:prstGeom prst="actionButtonBlank">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lumMod val="95000"/>
                  </a:schemeClr>
                </a:solidFill>
                <a:latin typeface="Times New Roman" pitchFamily="18" charset="0"/>
                <a:cs typeface="Times New Roman" pitchFamily="18" charset="0"/>
              </a:rPr>
              <a:t>Описание</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3</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8" name="Прямоугольник 7"/>
          <p:cNvSpPr/>
          <p:nvPr/>
        </p:nvSpPr>
        <p:spPr>
          <a:xfrm>
            <a:off x="0" y="116632"/>
            <a:ext cx="575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III</a:t>
            </a:r>
            <a:endParaRPr lang="ru-RU" sz="2400" b="1" dirty="0">
              <a:solidFill>
                <a:schemeClr val="bg1"/>
              </a:solidFill>
              <a:latin typeface="Times New Roman" pitchFamily="18" charset="0"/>
              <a:cs typeface="Times New Roman" pitchFamily="18" charset="0"/>
            </a:endParaRPr>
          </a:p>
        </p:txBody>
      </p:sp>
      <p:sp>
        <p:nvSpPr>
          <p:cNvPr id="4" name="TextBox 3"/>
          <p:cNvSpPr txBox="1"/>
          <p:nvPr/>
        </p:nvSpPr>
        <p:spPr>
          <a:xfrm>
            <a:off x="575048" y="214290"/>
            <a:ext cx="8461448" cy="1200329"/>
          </a:xfrm>
          <a:prstGeom prst="rect">
            <a:avLst/>
          </a:prstGeom>
          <a:noFill/>
        </p:spPr>
        <p:txBody>
          <a:bodyPr wrap="square" rtlCol="0">
            <a:spAutoFit/>
          </a:bodyPr>
          <a:lstStyle/>
          <a:p>
            <a:r>
              <a:rPr lang="ru-RU" sz="2400" dirty="0">
                <a:latin typeface="Times New Roman" pitchFamily="18" charset="0"/>
                <a:cs typeface="Times New Roman" pitchFamily="18" charset="0"/>
              </a:rPr>
              <a:t>Какова пропускная способность  этой АЗС, т.е. максимальное число транспортных средств, которое можно обслужить за один час при среднем времени заправки?</a:t>
            </a:r>
          </a:p>
        </p:txBody>
      </p:sp>
      <p:graphicFrame>
        <p:nvGraphicFramePr>
          <p:cNvPr id="5" name="Таблица 4"/>
          <p:cNvGraphicFramePr>
            <a:graphicFrameLocks noGrp="1"/>
          </p:cNvGraphicFramePr>
          <p:nvPr>
            <p:extLst>
              <p:ext uri="{D42A27DB-BD31-4B8C-83A1-F6EECF244321}">
                <p14:modId xmlns:p14="http://schemas.microsoft.com/office/powerpoint/2010/main" val="3115556412"/>
              </p:ext>
            </p:extLst>
          </p:nvPr>
        </p:nvGraphicFramePr>
        <p:xfrm>
          <a:off x="287524" y="1484784"/>
          <a:ext cx="8604955" cy="2926080"/>
        </p:xfrm>
        <a:graphic>
          <a:graphicData uri="http://schemas.openxmlformats.org/drawingml/2006/table">
            <a:tbl>
              <a:tblPr firstRow="1" bandRow="1">
                <a:tableStyleId>{5C22544A-7EE6-4342-B048-85BDC9FD1C3A}</a:tableStyleId>
              </a:tblPr>
              <a:tblGrid>
                <a:gridCol w="1720991">
                  <a:extLst>
                    <a:ext uri="{9D8B030D-6E8A-4147-A177-3AD203B41FA5}">
                      <a16:colId xmlns:a16="http://schemas.microsoft.com/office/drawing/2014/main" val="20000"/>
                    </a:ext>
                  </a:extLst>
                </a:gridCol>
                <a:gridCol w="283286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386805">
                  <a:extLst>
                    <a:ext uri="{9D8B030D-6E8A-4147-A177-3AD203B41FA5}">
                      <a16:colId xmlns:a16="http://schemas.microsoft.com/office/drawing/2014/main" val="20004"/>
                    </a:ext>
                  </a:extLst>
                </a:gridCol>
              </a:tblGrid>
              <a:tr h="370840">
                <a:tc>
                  <a:txBody>
                    <a:bodyPr/>
                    <a:lstStyle/>
                    <a:p>
                      <a:pPr algn="ctr"/>
                      <a:r>
                        <a:rPr lang="ru-RU" sz="2200" dirty="0">
                          <a:solidFill>
                            <a:schemeClr val="bg1"/>
                          </a:solidFill>
                          <a:latin typeface="Times New Roman" pitchFamily="18" charset="0"/>
                          <a:cs typeface="Times New Roman" pitchFamily="18" charset="0"/>
                        </a:rPr>
                        <a:t>Число резервуаров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Среднее время заправки </a:t>
                      </a:r>
                      <a:r>
                        <a:rPr lang="ru-RU" sz="2200" dirty="0" err="1">
                          <a:solidFill>
                            <a:schemeClr val="bg1"/>
                          </a:solidFill>
                          <a:latin typeface="Times New Roman" pitchFamily="18" charset="0"/>
                          <a:cs typeface="Times New Roman" pitchFamily="18" charset="0"/>
                        </a:rPr>
                        <a:t>трансп</a:t>
                      </a:r>
                      <a:r>
                        <a:rPr lang="ru-RU" sz="2200" dirty="0">
                          <a:solidFill>
                            <a:schemeClr val="bg1"/>
                          </a:solidFill>
                          <a:latin typeface="Times New Roman" pitchFamily="18" charset="0"/>
                          <a:cs typeface="Times New Roman" pitchFamily="18" charset="0"/>
                        </a:rPr>
                        <a:t>-ого средства, мин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Число</a:t>
                      </a:r>
                    </a:p>
                    <a:p>
                      <a:pPr algn="ctr"/>
                      <a:r>
                        <a:rPr lang="ru-RU" sz="2200" dirty="0">
                          <a:solidFill>
                            <a:schemeClr val="bg1"/>
                          </a:solidFill>
                          <a:latin typeface="Times New Roman" pitchFamily="18" charset="0"/>
                          <a:cs typeface="Times New Roman" pitchFamily="18" charset="0"/>
                        </a:rPr>
                        <a:t>ТРК,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Средняя разовая заправка, 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Площадь АЗС, 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144</a:t>
            </a:r>
          </a:p>
        </p:txBody>
      </p:sp>
      <p:sp>
        <p:nvSpPr>
          <p:cNvPr id="12" name="Прямоугольник 11"/>
          <p:cNvSpPr/>
          <p:nvPr/>
        </p:nvSpPr>
        <p:spPr>
          <a:xfrm>
            <a:off x="6572264" y="5734831"/>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3" name="Прямоугольник 12"/>
          <p:cNvSpPr/>
          <p:nvPr/>
        </p:nvSpPr>
        <p:spPr>
          <a:xfrm>
            <a:off x="6593458" y="5734831"/>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5" name="Управляющая кнопка: настраиваемая 14">
            <a:hlinkClick r:id="" action="ppaction://noaction" highlightClick="1"/>
          </p:cNvPr>
          <p:cNvSpPr/>
          <p:nvPr/>
        </p:nvSpPr>
        <p:spPr>
          <a:xfrm>
            <a:off x="305835" y="6169446"/>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pic>
        <p:nvPicPr>
          <p:cNvPr id="290818" name="Picture 2" descr="https://im0-tub-ru.yandex.net/i?id=cf2ca22be82a98048acd7106adb3d80d&amp;n=13&amp;exp=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722" y="3212976"/>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17" name="Овал 16"/>
          <p:cNvSpPr/>
          <p:nvPr/>
        </p:nvSpPr>
        <p:spPr>
          <a:xfrm>
            <a:off x="4901945" y="3439180"/>
            <a:ext cx="957573" cy="4938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настраиваемая 17">
            <a:hlinkClick r:id="rId5" action="ppaction://hlinksldjump" highlightClick="1"/>
          </p:cNvPr>
          <p:cNvSpPr/>
          <p:nvPr/>
        </p:nvSpPr>
        <p:spPr>
          <a:xfrm>
            <a:off x="2493191" y="6141934"/>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Схема </a:t>
            </a:r>
          </a:p>
        </p:txBody>
      </p:sp>
      <p:graphicFrame>
        <p:nvGraphicFramePr>
          <p:cNvPr id="2" name="Объект 1"/>
          <p:cNvGraphicFramePr>
            <a:graphicFrameLocks noChangeAspect="1"/>
          </p:cNvGraphicFramePr>
          <p:nvPr>
            <p:extLst>
              <p:ext uri="{D42A27DB-BD31-4B8C-83A1-F6EECF244321}">
                <p14:modId xmlns:p14="http://schemas.microsoft.com/office/powerpoint/2010/main" val="1911503453"/>
              </p:ext>
            </p:extLst>
          </p:nvPr>
        </p:nvGraphicFramePr>
        <p:xfrm>
          <a:off x="706482" y="4581128"/>
          <a:ext cx="2979738" cy="496887"/>
        </p:xfrm>
        <a:graphic>
          <a:graphicData uri="http://schemas.openxmlformats.org/presentationml/2006/ole">
            <mc:AlternateContent xmlns:mc="http://schemas.openxmlformats.org/markup-compatibility/2006">
              <mc:Choice xmlns:v="urn:schemas-microsoft-com:vml" Requires="v">
                <p:oleObj spid="_x0000_s290921" name="Формула" r:id="rId6" imgW="1155600" imgH="203040" progId="Equation.3">
                  <p:embed/>
                </p:oleObj>
              </mc:Choice>
              <mc:Fallback>
                <p:oleObj name="Формула" r:id="rId6" imgW="1155600" imgH="203040" progId="Equation.3">
                  <p:embed/>
                  <p:pic>
                    <p:nvPicPr>
                      <p:cNvPr id="0" name="Object 2"/>
                      <p:cNvPicPr>
                        <a:picLocks noChangeAspect="1" noChangeArrowheads="1"/>
                      </p:cNvPicPr>
                      <p:nvPr/>
                    </p:nvPicPr>
                    <p:blipFill>
                      <a:blip r:embed="rId7"/>
                      <a:srcRect/>
                      <a:stretch>
                        <a:fillRect/>
                      </a:stretch>
                    </p:blipFill>
                    <p:spPr bwMode="auto">
                      <a:xfrm>
                        <a:off x="706482" y="4581128"/>
                        <a:ext cx="2979738" cy="496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562213768"/>
              </p:ext>
            </p:extLst>
          </p:nvPr>
        </p:nvGraphicFramePr>
        <p:xfrm>
          <a:off x="756466" y="5013176"/>
          <a:ext cx="1736725" cy="434975"/>
        </p:xfrm>
        <a:graphic>
          <a:graphicData uri="http://schemas.openxmlformats.org/presentationml/2006/ole">
            <mc:AlternateContent xmlns:mc="http://schemas.openxmlformats.org/markup-compatibility/2006">
              <mc:Choice xmlns:v="urn:schemas-microsoft-com:vml" Requires="v">
                <p:oleObj spid="_x0000_s290922" name="Формула" r:id="rId8" imgW="672840" imgH="177480" progId="Equation.3">
                  <p:embed/>
                </p:oleObj>
              </mc:Choice>
              <mc:Fallback>
                <p:oleObj name="Формула" r:id="rId8" imgW="672840" imgH="177480" progId="Equation.3">
                  <p:embed/>
                  <p:pic>
                    <p:nvPicPr>
                      <p:cNvPr id="0" name="Объект 1"/>
                      <p:cNvPicPr>
                        <a:picLocks noChangeAspect="1" noChangeArrowheads="1"/>
                      </p:cNvPicPr>
                      <p:nvPr/>
                    </p:nvPicPr>
                    <p:blipFill>
                      <a:blip r:embed="rId9"/>
                      <a:srcRect/>
                      <a:stretch>
                        <a:fillRect/>
                      </a:stretch>
                    </p:blipFill>
                    <p:spPr bwMode="auto">
                      <a:xfrm>
                        <a:off x="756466" y="5013176"/>
                        <a:ext cx="1736725"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Прямая соединительная линия 19"/>
          <p:cNvCxnSpPr/>
          <p:nvPr/>
        </p:nvCxnSpPr>
        <p:spPr>
          <a:xfrm>
            <a:off x="3658259" y="4581128"/>
            <a:ext cx="0" cy="936104"/>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Объект 20"/>
          <p:cNvGraphicFramePr>
            <a:graphicFrameLocks noChangeAspect="1"/>
          </p:cNvGraphicFramePr>
          <p:nvPr>
            <p:extLst>
              <p:ext uri="{D42A27DB-BD31-4B8C-83A1-F6EECF244321}">
                <p14:modId xmlns:p14="http://schemas.microsoft.com/office/powerpoint/2010/main" val="139137978"/>
              </p:ext>
            </p:extLst>
          </p:nvPr>
        </p:nvGraphicFramePr>
        <p:xfrm>
          <a:off x="4725988" y="4568825"/>
          <a:ext cx="1309687" cy="962025"/>
        </p:xfrm>
        <a:graphic>
          <a:graphicData uri="http://schemas.openxmlformats.org/presentationml/2006/ole">
            <mc:AlternateContent xmlns:mc="http://schemas.openxmlformats.org/markup-compatibility/2006">
              <mc:Choice xmlns:v="urn:schemas-microsoft-com:vml" Requires="v">
                <p:oleObj spid="_x0000_s290923" name="Формула" r:id="rId10" imgW="507960" imgH="393480" progId="Equation.3">
                  <p:embed/>
                </p:oleObj>
              </mc:Choice>
              <mc:Fallback>
                <p:oleObj name="Формула" r:id="rId10" imgW="507960" imgH="393480" progId="Equation.3">
                  <p:embed/>
                  <p:pic>
                    <p:nvPicPr>
                      <p:cNvPr id="0" name="Объект 1"/>
                      <p:cNvPicPr>
                        <a:picLocks noChangeAspect="1" noChangeArrowheads="1"/>
                      </p:cNvPicPr>
                      <p:nvPr/>
                    </p:nvPicPr>
                    <p:blipFill>
                      <a:blip r:embed="rId11"/>
                      <a:srcRect/>
                      <a:stretch>
                        <a:fillRect/>
                      </a:stretch>
                    </p:blipFill>
                    <p:spPr bwMode="auto">
                      <a:xfrm>
                        <a:off x="4725988" y="4568825"/>
                        <a:ext cx="1309687" cy="96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2734198494"/>
              </p:ext>
            </p:extLst>
          </p:nvPr>
        </p:nvGraphicFramePr>
        <p:xfrm>
          <a:off x="5652120" y="5806100"/>
          <a:ext cx="622300" cy="341312"/>
        </p:xfrm>
        <a:graphic>
          <a:graphicData uri="http://schemas.openxmlformats.org/presentationml/2006/ole">
            <mc:AlternateContent xmlns:mc="http://schemas.openxmlformats.org/markup-compatibility/2006">
              <mc:Choice xmlns:v="urn:schemas-microsoft-com:vml" Requires="v">
                <p:oleObj spid="_x0000_s290924" name="Формула" r:id="rId12" imgW="241200" imgH="139680" progId="Equation.3">
                  <p:embed/>
                </p:oleObj>
              </mc:Choice>
              <mc:Fallback>
                <p:oleObj name="Формула" r:id="rId12" imgW="241200" imgH="139680" progId="Equation.3">
                  <p:embed/>
                  <p:pic>
                    <p:nvPicPr>
                      <p:cNvPr id="0" name="Объект 20"/>
                      <p:cNvPicPr>
                        <a:picLocks noChangeAspect="1" noChangeArrowheads="1"/>
                      </p:cNvPicPr>
                      <p:nvPr/>
                    </p:nvPicPr>
                    <p:blipFill>
                      <a:blip r:embed="rId13"/>
                      <a:srcRect/>
                      <a:stretch>
                        <a:fillRect/>
                      </a:stretch>
                    </p:blipFill>
                    <p:spPr bwMode="auto">
                      <a:xfrm>
                        <a:off x="5652120" y="5806100"/>
                        <a:ext cx="622300"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Управляющая кнопка: далее 22">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возврат 23">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Управляющая кнопка: домой 24">
            <a:hlinkClick r:id="rId14"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77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5320"/>
                            </p:stCondLst>
                            <p:childTnLst>
                              <p:par>
                                <p:cTn id="11" presetID="53" presetClass="entr" presetSubtype="0" fill="hold" grpId="2"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9" presetClass="entr" presetSubtype="5"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
                                          </p:val>
                                        </p:tav>
                                        <p:tav tm="100000">
                                          <p:val>
                                            <p:strVal val="#ppt_w"/>
                                          </p:val>
                                        </p:tav>
                                      </p:tavLst>
                                    </p:anim>
                                    <p:anim calcmode="lin" valueType="num">
                                      <p:cBhvr>
                                        <p:cTn id="32" dur="500" fill="hold"/>
                                        <p:tgtEl>
                                          <p:spTgt spid="11"/>
                                        </p:tgtEl>
                                        <p:attrNameLst>
                                          <p:attrName>ppt_h</p:attrName>
                                        </p:attrNameLst>
                                      </p:cBhvr>
                                      <p:tavLst>
                                        <p:tav tm="0" fmla="#ppt_h*sin(2.5*pi*$)">
                                          <p:val>
                                            <p:fltVal val="0"/>
                                          </p:val>
                                        </p:tav>
                                        <p:tav tm="100000">
                                          <p:val>
                                            <p:fltVal val="1"/>
                                          </p:val>
                                        </p:tav>
                                      </p:tavLst>
                                    </p:anim>
                                  </p:childTnLst>
                                </p:cTn>
                              </p:par>
                              <p:par>
                                <p:cTn id="33" presetID="19" presetClass="exit" presetSubtype="5" fill="hold" grpId="1" nodeType="withEffect">
                                  <p:stCondLst>
                                    <p:cond delay="0"/>
                                  </p:stCondLst>
                                  <p:childTnLst>
                                    <p:anim calcmode="lin" valueType="num">
                                      <p:cBhvr>
                                        <p:cTn id="34" dur="500"/>
                                        <p:tgtEl>
                                          <p:spTgt spid="12"/>
                                        </p:tgtEl>
                                        <p:attrNameLst>
                                          <p:attrName>ppt_w</p:attrName>
                                        </p:attrNameLst>
                                      </p:cBhvr>
                                      <p:tavLst>
                                        <p:tav tm="0">
                                          <p:val>
                                            <p:strVal val="ppt_w"/>
                                          </p:val>
                                        </p:tav>
                                        <p:tav tm="100000">
                                          <p:val>
                                            <p:strVal val="ppt_w"/>
                                          </p:val>
                                        </p:tav>
                                      </p:tavLst>
                                    </p:anim>
                                    <p:anim calcmode="lin" valueType="num">
                                      <p:cBhvr>
                                        <p:cTn id="35"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9" presetClass="entr" presetSubtype="5"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fmla="#ppt_h*sin(2.5*pi*$)">
                                          <p:val>
                                            <p:fltVal val="0"/>
                                          </p:val>
                                        </p:tav>
                                        <p:tav tm="100000">
                                          <p:val>
                                            <p:fltVal val="1"/>
                                          </p:val>
                                        </p:tav>
                                      </p:tavLst>
                                    </p:anim>
                                  </p:childTnLst>
                                </p:cTn>
                              </p:par>
                              <p:par>
                                <p:cTn id="43" presetID="19" presetClass="exit" presetSubtype="5" fill="hold" grpId="1" nodeType="withEffect">
                                  <p:stCondLst>
                                    <p:cond delay="0"/>
                                  </p:stCondLst>
                                  <p:childTnLst>
                                    <p:anim calcmode="lin" valueType="num">
                                      <p:cBhvr>
                                        <p:cTn id="44" dur="500"/>
                                        <p:tgtEl>
                                          <p:spTgt spid="11"/>
                                        </p:tgtEl>
                                        <p:attrNameLst>
                                          <p:attrName>ppt_w</p:attrName>
                                        </p:attrNameLst>
                                      </p:cBhvr>
                                      <p:tavLst>
                                        <p:tav tm="0">
                                          <p:val>
                                            <p:strVal val="ppt_w"/>
                                          </p:val>
                                        </p:tav>
                                        <p:tav tm="100000">
                                          <p:val>
                                            <p:strVal val="ppt_w"/>
                                          </p:val>
                                        </p:tav>
                                      </p:tavLst>
                                    </p:anim>
                                    <p:anim calcmode="lin" valueType="num">
                                      <p:cBhvr>
                                        <p:cTn id="45"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0818"/>
                                        </p:tgtEl>
                                        <p:attrNameLst>
                                          <p:attrName>style.visibility</p:attrName>
                                        </p:attrNameLst>
                                      </p:cBhvr>
                                      <p:to>
                                        <p:strVal val="visible"/>
                                      </p:to>
                                    </p:set>
                                    <p:animEffect transition="in" filter="wipe(left)">
                                      <p:cBhvr>
                                        <p:cTn id="52" dur="1000"/>
                                        <p:tgtEl>
                                          <p:spTgt spid="29081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1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grpId="1" nodeType="clickEffect">
                                  <p:stCondLst>
                                    <p:cond delay="0"/>
                                  </p:stCondLst>
                                  <p:childTnLst>
                                    <p:animMotion origin="layout" path="M 1.94444E-6 -4.24011E-6 L -0.21441 0.00463 " pathEditMode="relative" rAng="0" ptsTypes="AA">
                                      <p:cBhvr>
                                        <p:cTn id="61" dur="2000" fill="hold"/>
                                        <p:tgtEl>
                                          <p:spTgt spid="17"/>
                                        </p:tgtEl>
                                        <p:attrNameLst>
                                          <p:attrName>ppt_x</p:attrName>
                                          <p:attrName>ppt_y</p:attrName>
                                        </p:attrNameLst>
                                      </p:cBhvr>
                                      <p:rCtr x="-10729" y="231"/>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2000"/>
                                        <p:tgtEl>
                                          <p:spTgt spid="3"/>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75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20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2000"/>
                                        <p:tgtEl>
                                          <p:spTgt spid="22"/>
                                        </p:tgtEl>
                                      </p:cBhvr>
                                    </p:animEffect>
                                  </p:childTnLst>
                                </p:cTn>
                              </p:par>
                            </p:childTnLst>
                          </p:cTn>
                        </p:par>
                      </p:childTnLst>
                    </p:cTn>
                  </p:par>
                </p:childTnLst>
              </p:cTn>
              <p:nextCondLst>
                <p:cond evt="onClick" delay="0">
                  <p:tgtEl>
                    <p:spTgt spid="15"/>
                  </p:tgtEl>
                </p:cond>
              </p:nextCondLst>
            </p:seq>
          </p:childTnLst>
        </p:cTn>
      </p:par>
    </p:tnLst>
    <p:bldLst>
      <p:bldP spid="11" grpId="0" animBg="1"/>
      <p:bldP spid="11" grpId="1" animBg="1"/>
      <p:bldP spid="11" grpId="2" animBg="1"/>
      <p:bldP spid="12" grpId="0" animBg="1"/>
      <p:bldP spid="12" grpId="1" animBg="1"/>
      <p:bldP spid="12" grpId="2" animBg="1"/>
      <p:bldP spid="13" grpId="0" animBg="1"/>
      <p:bldP spid="17" grpId="0" animBg="1"/>
      <p:bldP spid="1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https://nfmash.ru/upload/iblock/5c4/%D0%B311.jpg"/>
          <p:cNvPicPr>
            <a:picLocks noChangeAspect="1" noChangeArrowheads="1"/>
          </p:cNvPicPr>
          <p:nvPr/>
        </p:nvPicPr>
        <p:blipFill rotWithShape="1">
          <a:blip r:embed="rId4" cstate="print">
            <a:clrChange>
              <a:clrFrom>
                <a:srgbClr val="D2D5DE"/>
              </a:clrFrom>
              <a:clrTo>
                <a:srgbClr val="D2D5DE">
                  <a:alpha val="0"/>
                </a:srgbClr>
              </a:clrTo>
            </a:clrChange>
            <a:extLst>
              <a:ext uri="{28A0092B-C50C-407E-A947-70E740481C1C}">
                <a14:useLocalDpi xmlns:a14="http://schemas.microsoft.com/office/drawing/2010/main" val="0"/>
              </a:ext>
            </a:extLst>
          </a:blip>
          <a:srcRect l="7445" t="10008" r="12438" b="4637"/>
          <a:stretch/>
        </p:blipFill>
        <p:spPr bwMode="auto">
          <a:xfrm>
            <a:off x="287524" y="4144578"/>
            <a:ext cx="4549966" cy="2423712"/>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ая выноска 17"/>
          <p:cNvSpPr/>
          <p:nvPr/>
        </p:nvSpPr>
        <p:spPr>
          <a:xfrm>
            <a:off x="361508" y="4815169"/>
            <a:ext cx="5107812" cy="1171690"/>
          </a:xfrm>
          <a:prstGeom prst="wedgeRectCallout">
            <a:avLst>
              <a:gd name="adj1" fmla="val -22702"/>
              <a:gd name="adj2" fmla="val -1882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3. Определить количество бензовозов необходимых для полного заполнения резервуара</a:t>
            </a:r>
          </a:p>
        </p:txBody>
      </p:sp>
      <p:sp>
        <p:nvSpPr>
          <p:cNvPr id="3" name="Прямоугольник 2"/>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4</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0" y="116632"/>
            <a:ext cx="575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III</a:t>
            </a:r>
            <a:endParaRPr lang="ru-RU" sz="2400" b="1" dirty="0">
              <a:solidFill>
                <a:schemeClr val="bg1"/>
              </a:solidFill>
              <a:latin typeface="Times New Roman" pitchFamily="18" charset="0"/>
              <a:cs typeface="Times New Roman" pitchFamily="18" charset="0"/>
            </a:endParaRPr>
          </a:p>
        </p:txBody>
      </p:sp>
      <p:sp>
        <p:nvSpPr>
          <p:cNvPr id="9" name="Прямоугольник 8"/>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4</a:t>
            </a:r>
          </a:p>
        </p:txBody>
      </p:sp>
      <p:sp>
        <p:nvSpPr>
          <p:cNvPr id="10" name="Прямоугольник 9"/>
          <p:cNvSpPr/>
          <p:nvPr/>
        </p:nvSpPr>
        <p:spPr>
          <a:xfrm>
            <a:off x="6572264" y="5739208"/>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1" name="Прямоугольник 10"/>
          <p:cNvSpPr/>
          <p:nvPr/>
        </p:nvSpPr>
        <p:spPr>
          <a:xfrm>
            <a:off x="6572264" y="5734831"/>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2" name="TextBox 11"/>
          <p:cNvSpPr txBox="1"/>
          <p:nvPr/>
        </p:nvSpPr>
        <p:spPr>
          <a:xfrm>
            <a:off x="575048" y="214290"/>
            <a:ext cx="8461448" cy="1569660"/>
          </a:xfrm>
          <a:prstGeom prst="rect">
            <a:avLst/>
          </a:prstGeom>
          <a:noFill/>
        </p:spPr>
        <p:txBody>
          <a:bodyPr wrap="square" rtlCol="0">
            <a:spAutoFit/>
          </a:bodyPr>
          <a:lstStyle/>
          <a:p>
            <a:r>
              <a:rPr lang="ru-RU" sz="2400" dirty="0">
                <a:latin typeface="Times New Roman" pitchFamily="18" charset="0"/>
                <a:cs typeface="Times New Roman" pitchFamily="18" charset="0"/>
              </a:rPr>
              <a:t>Сколько бензовозов понадобится, чтобы заполнить один резервуар вместимостью 24 кубометра бензином марки Аи-92, если он уже заполнен на шестую часть, 1 кубометр бензина имеет массу760 кг? Один бензовоз перевозит 5т такого топлива</a:t>
            </a:r>
          </a:p>
        </p:txBody>
      </p:sp>
      <p:sp>
        <p:nvSpPr>
          <p:cNvPr id="13" name="Управляющая кнопка: настраиваемая 12">
            <a:hlinkClick r:id="" action="ppaction://noaction" highlightClick="1"/>
          </p:cNvPr>
          <p:cNvSpPr/>
          <p:nvPr/>
        </p:nvSpPr>
        <p:spPr>
          <a:xfrm>
            <a:off x="361508" y="1820064"/>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Подсказки (3)</a:t>
            </a:r>
          </a:p>
        </p:txBody>
      </p:sp>
      <p:sp>
        <p:nvSpPr>
          <p:cNvPr id="14" name="Прямоугольная выноска 13"/>
          <p:cNvSpPr/>
          <p:nvPr/>
        </p:nvSpPr>
        <p:spPr>
          <a:xfrm>
            <a:off x="343585" y="3611947"/>
            <a:ext cx="5107812" cy="1065261"/>
          </a:xfrm>
          <a:prstGeom prst="wedgeRectCallout">
            <a:avLst>
              <a:gd name="adj1" fmla="val -22702"/>
              <a:gd name="adj2" fmla="val -1882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2. Определить массу необходимых к заливу кубометров бензина</a:t>
            </a:r>
          </a:p>
        </p:txBody>
      </p:sp>
      <p:sp>
        <p:nvSpPr>
          <p:cNvPr id="15" name="Прямоугольная выноска 14"/>
          <p:cNvSpPr/>
          <p:nvPr/>
        </p:nvSpPr>
        <p:spPr>
          <a:xfrm>
            <a:off x="341276" y="2369265"/>
            <a:ext cx="5107812" cy="1119006"/>
          </a:xfrm>
          <a:prstGeom prst="wedgeRectCallout">
            <a:avLst>
              <a:gd name="adj1" fmla="val -22323"/>
              <a:gd name="adj2" fmla="val -672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1. Определить количество кубометров бензина необходимых залить в резервуар.</a:t>
            </a:r>
          </a:p>
        </p:txBody>
      </p:sp>
      <p:graphicFrame>
        <p:nvGraphicFramePr>
          <p:cNvPr id="5" name="Объект 4"/>
          <p:cNvGraphicFramePr>
            <a:graphicFrameLocks noChangeAspect="1"/>
          </p:cNvGraphicFramePr>
          <p:nvPr>
            <p:extLst>
              <p:ext uri="{D42A27DB-BD31-4B8C-83A1-F6EECF244321}">
                <p14:modId xmlns:p14="http://schemas.microsoft.com/office/powerpoint/2010/main" val="510344504"/>
              </p:ext>
            </p:extLst>
          </p:nvPr>
        </p:nvGraphicFramePr>
        <p:xfrm>
          <a:off x="6079271" y="1853753"/>
          <a:ext cx="2454275" cy="962025"/>
        </p:xfrm>
        <a:graphic>
          <a:graphicData uri="http://schemas.openxmlformats.org/presentationml/2006/ole">
            <mc:AlternateContent xmlns:mc="http://schemas.openxmlformats.org/markup-compatibility/2006">
              <mc:Choice xmlns:v="urn:schemas-microsoft-com:vml" Requires="v">
                <p:oleObj spid="_x0000_s292978" name="Формула" r:id="rId5" imgW="952200" imgH="393480" progId="Equation.3">
                  <p:embed/>
                </p:oleObj>
              </mc:Choice>
              <mc:Fallback>
                <p:oleObj name="Формула" r:id="rId5" imgW="952200" imgH="393480" progId="Equation.3">
                  <p:embed/>
                  <p:pic>
                    <p:nvPicPr>
                      <p:cNvPr id="0" name="Объект 20"/>
                      <p:cNvPicPr>
                        <a:picLocks noChangeAspect="1" noChangeArrowheads="1"/>
                      </p:cNvPicPr>
                      <p:nvPr/>
                    </p:nvPicPr>
                    <p:blipFill>
                      <a:blip r:embed="rId6"/>
                      <a:srcRect/>
                      <a:stretch>
                        <a:fillRect/>
                      </a:stretch>
                    </p:blipFill>
                    <p:spPr bwMode="auto">
                      <a:xfrm>
                        <a:off x="6079271" y="1853753"/>
                        <a:ext cx="2454275" cy="96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825710574"/>
              </p:ext>
            </p:extLst>
          </p:nvPr>
        </p:nvGraphicFramePr>
        <p:xfrm>
          <a:off x="5634646" y="3034444"/>
          <a:ext cx="3240088" cy="496888"/>
        </p:xfrm>
        <a:graphic>
          <a:graphicData uri="http://schemas.openxmlformats.org/presentationml/2006/ole">
            <mc:AlternateContent xmlns:mc="http://schemas.openxmlformats.org/markup-compatibility/2006">
              <mc:Choice xmlns:v="urn:schemas-microsoft-com:vml" Requires="v">
                <p:oleObj spid="_x0000_s292979" name="Формула" r:id="rId7" imgW="1257120" imgH="203040" progId="Equation.3">
                  <p:embed/>
                </p:oleObj>
              </mc:Choice>
              <mc:Fallback>
                <p:oleObj name="Формула" r:id="rId7" imgW="1257120" imgH="203040" progId="Equation.3">
                  <p:embed/>
                  <p:pic>
                    <p:nvPicPr>
                      <p:cNvPr id="0" name="Объект 4"/>
                      <p:cNvPicPr>
                        <a:picLocks noChangeAspect="1" noChangeArrowheads="1"/>
                      </p:cNvPicPr>
                      <p:nvPr/>
                    </p:nvPicPr>
                    <p:blipFill>
                      <a:blip r:embed="rId8"/>
                      <a:srcRect/>
                      <a:stretch>
                        <a:fillRect/>
                      </a:stretch>
                    </p:blipFill>
                    <p:spPr bwMode="auto">
                      <a:xfrm>
                        <a:off x="5634646" y="3034444"/>
                        <a:ext cx="3240088" cy="496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988220217"/>
              </p:ext>
            </p:extLst>
          </p:nvPr>
        </p:nvGraphicFramePr>
        <p:xfrm>
          <a:off x="5701148" y="3815278"/>
          <a:ext cx="2127250" cy="434975"/>
        </p:xfrm>
        <a:graphic>
          <a:graphicData uri="http://schemas.openxmlformats.org/presentationml/2006/ole">
            <mc:AlternateContent xmlns:mc="http://schemas.openxmlformats.org/markup-compatibility/2006">
              <mc:Choice xmlns:v="urn:schemas-microsoft-com:vml" Requires="v">
                <p:oleObj spid="_x0000_s292980" name="Формула" r:id="rId9" imgW="825480" imgH="177480" progId="Equation.3">
                  <p:embed/>
                </p:oleObj>
              </mc:Choice>
              <mc:Fallback>
                <p:oleObj name="Формула" r:id="rId9" imgW="825480" imgH="177480" progId="Equation.3">
                  <p:embed/>
                  <p:pic>
                    <p:nvPicPr>
                      <p:cNvPr id="0" name="Объект 15"/>
                      <p:cNvPicPr>
                        <a:picLocks noChangeAspect="1" noChangeArrowheads="1"/>
                      </p:cNvPicPr>
                      <p:nvPr/>
                    </p:nvPicPr>
                    <p:blipFill>
                      <a:blip r:embed="rId10"/>
                      <a:srcRect/>
                      <a:stretch>
                        <a:fillRect/>
                      </a:stretch>
                    </p:blipFill>
                    <p:spPr bwMode="auto">
                      <a:xfrm>
                        <a:off x="5701148" y="3815278"/>
                        <a:ext cx="2127250"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1565624402"/>
              </p:ext>
            </p:extLst>
          </p:nvPr>
        </p:nvGraphicFramePr>
        <p:xfrm>
          <a:off x="5669206" y="4285996"/>
          <a:ext cx="2814637" cy="496888"/>
        </p:xfrm>
        <a:graphic>
          <a:graphicData uri="http://schemas.openxmlformats.org/presentationml/2006/ole">
            <mc:AlternateContent xmlns:mc="http://schemas.openxmlformats.org/markup-compatibility/2006">
              <mc:Choice xmlns:v="urn:schemas-microsoft-com:vml" Requires="v">
                <p:oleObj spid="_x0000_s292981" name="Формула" r:id="rId11" imgW="1091880" imgH="203040" progId="Equation.3">
                  <p:embed/>
                </p:oleObj>
              </mc:Choice>
              <mc:Fallback>
                <p:oleObj name="Формула" r:id="rId11" imgW="1091880" imgH="203040" progId="Equation.3">
                  <p:embed/>
                  <p:pic>
                    <p:nvPicPr>
                      <p:cNvPr id="0" name="Объект 16"/>
                      <p:cNvPicPr>
                        <a:picLocks noChangeAspect="1" noChangeArrowheads="1"/>
                      </p:cNvPicPr>
                      <p:nvPr/>
                    </p:nvPicPr>
                    <p:blipFill>
                      <a:blip r:embed="rId12"/>
                      <a:srcRect/>
                      <a:stretch>
                        <a:fillRect/>
                      </a:stretch>
                    </p:blipFill>
                    <p:spPr bwMode="auto">
                      <a:xfrm>
                        <a:off x="5669206" y="4285996"/>
                        <a:ext cx="2814637" cy="496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Прямая соединительная линия 21"/>
          <p:cNvCxnSpPr/>
          <p:nvPr/>
        </p:nvCxnSpPr>
        <p:spPr>
          <a:xfrm>
            <a:off x="3275856" y="1744696"/>
            <a:ext cx="5621858" cy="0"/>
          </a:xfrm>
          <a:prstGeom prst="line">
            <a:avLst/>
          </a:prstGeom>
          <a:ln w="76200" cmpd="sng"/>
        </p:spPr>
        <p:style>
          <a:lnRef idx="1">
            <a:schemeClr val="accent1"/>
          </a:lnRef>
          <a:fillRef idx="0">
            <a:schemeClr val="accent1"/>
          </a:fillRef>
          <a:effectRef idx="0">
            <a:schemeClr val="accent1"/>
          </a:effectRef>
          <a:fontRef idx="minor">
            <a:schemeClr val="tx1"/>
          </a:fontRef>
        </p:style>
      </p:cxnSp>
      <p:graphicFrame>
        <p:nvGraphicFramePr>
          <p:cNvPr id="25" name="Объект 24"/>
          <p:cNvGraphicFramePr>
            <a:graphicFrameLocks noChangeAspect="1"/>
          </p:cNvGraphicFramePr>
          <p:nvPr>
            <p:extLst>
              <p:ext uri="{D42A27DB-BD31-4B8C-83A1-F6EECF244321}">
                <p14:modId xmlns:p14="http://schemas.microsoft.com/office/powerpoint/2010/main" val="3435972077"/>
              </p:ext>
            </p:extLst>
          </p:nvPr>
        </p:nvGraphicFramePr>
        <p:xfrm>
          <a:off x="6298221" y="5118852"/>
          <a:ext cx="1439863" cy="496887"/>
        </p:xfrm>
        <a:graphic>
          <a:graphicData uri="http://schemas.openxmlformats.org/presentationml/2006/ole">
            <mc:AlternateContent xmlns:mc="http://schemas.openxmlformats.org/markup-compatibility/2006">
              <mc:Choice xmlns:v="urn:schemas-microsoft-com:vml" Requires="v">
                <p:oleObj spid="_x0000_s292982" name="Формула" r:id="rId13" imgW="558720" imgH="203040" progId="Equation.3">
                  <p:embed/>
                </p:oleObj>
              </mc:Choice>
              <mc:Fallback>
                <p:oleObj name="Формула" r:id="rId13" imgW="558720" imgH="203040" progId="Equation.3">
                  <p:embed/>
                  <p:pic>
                    <p:nvPicPr>
                      <p:cNvPr id="0" name="Объект 16"/>
                      <p:cNvPicPr>
                        <a:picLocks noChangeAspect="1" noChangeArrowheads="1"/>
                      </p:cNvPicPr>
                      <p:nvPr/>
                    </p:nvPicPr>
                    <p:blipFill>
                      <a:blip r:embed="rId14"/>
                      <a:srcRect/>
                      <a:stretch>
                        <a:fillRect/>
                      </a:stretch>
                    </p:blipFill>
                    <p:spPr bwMode="auto">
                      <a:xfrm>
                        <a:off x="6298221" y="5118852"/>
                        <a:ext cx="1439863" cy="496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Управляющая кнопка: далее 22">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возврат 23">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домой 25">
            <a:hlinkClick r:id="rId15"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729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
                                            <p:txEl>
                                              <p:pRg st="0" end="0"/>
                                            </p:txEl>
                                          </p:spTgt>
                                        </p:tgtEl>
                                        <p:attrNameLst>
                                          <p:attrName>fill.type</p:attrName>
                                        </p:attrNameLst>
                                      </p:cBhvr>
                                      <p:to>
                                        <p:strVal val="solid"/>
                                      </p:to>
                                    </p:set>
                                  </p:childTnLst>
                                </p:cTn>
                              </p:par>
                            </p:childTnLst>
                          </p:cTn>
                        </p:par>
                        <p:par>
                          <p:cTn id="10" fill="hold">
                            <p:stCondLst>
                              <p:cond delay="7920"/>
                            </p:stCondLst>
                            <p:childTnLst>
                              <p:par>
                                <p:cTn id="11" presetID="53" presetClass="entr" presetSubtype="0" fill="hold" grpId="2"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9" presetClass="entr" presetSubtype="5"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
                                          </p:val>
                                        </p:tav>
                                        <p:tav tm="100000">
                                          <p:val>
                                            <p:strVal val="#ppt_w"/>
                                          </p:val>
                                        </p:tav>
                                      </p:tavLst>
                                    </p:anim>
                                    <p:anim calcmode="lin" valueType="num">
                                      <p:cBhvr>
                                        <p:cTn id="32" dur="500" fill="hold"/>
                                        <p:tgtEl>
                                          <p:spTgt spid="9"/>
                                        </p:tgtEl>
                                        <p:attrNameLst>
                                          <p:attrName>ppt_h</p:attrName>
                                        </p:attrNameLst>
                                      </p:cBhvr>
                                      <p:tavLst>
                                        <p:tav tm="0" fmla="#ppt_h*sin(2.5*pi*$)">
                                          <p:val>
                                            <p:fltVal val="0"/>
                                          </p:val>
                                        </p:tav>
                                        <p:tav tm="100000">
                                          <p:val>
                                            <p:fltVal val="1"/>
                                          </p:val>
                                        </p:tav>
                                      </p:tavLst>
                                    </p:anim>
                                  </p:childTnLst>
                                </p:cTn>
                              </p:par>
                              <p:par>
                                <p:cTn id="33" presetID="19" presetClass="exit" presetSubtype="5" fill="hold" grpId="1" nodeType="withEffect">
                                  <p:stCondLst>
                                    <p:cond delay="0"/>
                                  </p:stCondLst>
                                  <p:childTnLst>
                                    <p:anim calcmode="lin" valueType="num">
                                      <p:cBhvr>
                                        <p:cTn id="34" dur="500"/>
                                        <p:tgtEl>
                                          <p:spTgt spid="10"/>
                                        </p:tgtEl>
                                        <p:attrNameLst>
                                          <p:attrName>ppt_w</p:attrName>
                                        </p:attrNameLst>
                                      </p:cBhvr>
                                      <p:tavLst>
                                        <p:tav tm="0">
                                          <p:val>
                                            <p:strVal val="ppt_w"/>
                                          </p:val>
                                        </p:tav>
                                        <p:tav tm="100000">
                                          <p:val>
                                            <p:strVal val="ppt_w"/>
                                          </p:val>
                                        </p:tav>
                                      </p:tavLst>
                                    </p:anim>
                                    <p:anim calcmode="lin" valueType="num">
                                      <p:cBhvr>
                                        <p:cTn id="35"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9" presetClass="entr" presetSubtype="5"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
                                          </p:val>
                                        </p:tav>
                                        <p:tav tm="100000">
                                          <p:val>
                                            <p:strVal val="#ppt_w"/>
                                          </p:val>
                                        </p:tav>
                                      </p:tavLst>
                                    </p:anim>
                                    <p:anim calcmode="lin" valueType="num">
                                      <p:cBhvr>
                                        <p:cTn id="42" dur="500" fill="hold"/>
                                        <p:tgtEl>
                                          <p:spTgt spid="10"/>
                                        </p:tgtEl>
                                        <p:attrNameLst>
                                          <p:attrName>ppt_h</p:attrName>
                                        </p:attrNameLst>
                                      </p:cBhvr>
                                      <p:tavLst>
                                        <p:tav tm="0" fmla="#ppt_h*sin(2.5*pi*$)">
                                          <p:val>
                                            <p:fltVal val="0"/>
                                          </p:val>
                                        </p:tav>
                                        <p:tav tm="100000">
                                          <p:val>
                                            <p:fltVal val="1"/>
                                          </p:val>
                                        </p:tav>
                                      </p:tavLst>
                                    </p:anim>
                                  </p:childTnLst>
                                </p:cTn>
                              </p:par>
                              <p:par>
                                <p:cTn id="43" presetID="19" presetClass="exit" presetSubtype="5" fill="hold" grpId="1" nodeType="withEffect">
                                  <p:stCondLst>
                                    <p:cond delay="0"/>
                                  </p:stCondLst>
                                  <p:childTnLst>
                                    <p:anim calcmode="lin" valueType="num">
                                      <p:cBhvr>
                                        <p:cTn id="44" dur="500"/>
                                        <p:tgtEl>
                                          <p:spTgt spid="9"/>
                                        </p:tgtEl>
                                        <p:attrNameLst>
                                          <p:attrName>ppt_w</p:attrName>
                                        </p:attrNameLst>
                                      </p:cBhvr>
                                      <p:tavLst>
                                        <p:tav tm="0">
                                          <p:val>
                                            <p:strVal val="ppt_w"/>
                                          </p:val>
                                        </p:tav>
                                        <p:tav tm="100000">
                                          <p:val>
                                            <p:strVal val="ppt_w"/>
                                          </p:val>
                                        </p:tav>
                                      </p:tavLst>
                                    </p:anim>
                                    <p:anim calcmode="lin" valueType="num">
                                      <p:cBhvr>
                                        <p:cTn id="45"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1000"/>
                                        <p:tgtEl>
                                          <p:spTgt spid="18"/>
                                        </p:tgtEl>
                                      </p:cBhvr>
                                    </p:animEffec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2000"/>
                                        <p:tgtEl>
                                          <p:spTgt spid="5"/>
                                        </p:tgtEl>
                                      </p:cBhvr>
                                    </p:animEffect>
                                  </p:childTnLst>
                                </p:cTn>
                              </p:par>
                            </p:childTnLst>
                          </p:cTn>
                        </p:par>
                      </p:childTnLst>
                    </p:cTn>
                  </p:par>
                </p:childTnLst>
              </p:cTn>
              <p:nextCondLst>
                <p:cond evt="onClick" delay="0">
                  <p:tgtEl>
                    <p:spTgt spid="15"/>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2000"/>
                                        <p:tgtEl>
                                          <p:spTgt spid="16"/>
                                        </p:tgtEl>
                                      </p:cBhvr>
                                    </p:animEffect>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2000"/>
                                        <p:tgtEl>
                                          <p:spTgt spid="17"/>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1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2000"/>
                                        <p:tgtEl>
                                          <p:spTgt spid="25"/>
                                        </p:tgtEl>
                                      </p:cBhvr>
                                    </p:animEffect>
                                  </p:childTnLst>
                                </p:cTn>
                              </p:par>
                            </p:childTnLst>
                          </p:cTn>
                        </p:par>
                      </p:childTnLst>
                    </p:cTn>
                  </p:par>
                </p:childTnLst>
              </p:cTn>
              <p:nextCondLst>
                <p:cond evt="onClick" delay="0">
                  <p:tgtEl>
                    <p:spTgt spid="18"/>
                  </p:tgtEl>
                </p:cond>
              </p:nextCondLst>
            </p:seq>
          </p:childTnLst>
        </p:cTn>
      </p:par>
    </p:tnLst>
    <p:bldLst>
      <p:bldP spid="18" grpId="0" animBg="1"/>
      <p:bldP spid="9" grpId="0" animBg="1"/>
      <p:bldP spid="9" grpId="1" animBg="1"/>
      <p:bldP spid="9" grpId="2" animBg="1"/>
      <p:bldP spid="10" grpId="0" animBg="1"/>
      <p:bldP spid="10" grpId="1" animBg="1"/>
      <p:bldP spid="10" grpId="2" animBg="1"/>
      <p:bldP spid="11"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191789" y="2805964"/>
            <a:ext cx="8897205" cy="3749080"/>
            <a:chOff x="252509" y="2492896"/>
            <a:chExt cx="8897205" cy="3749080"/>
          </a:xfrm>
        </p:grpSpPr>
        <p:pic>
          <p:nvPicPr>
            <p:cNvPr id="31" name="Picture 6" descr="http://biysk-info.ru/s_images/1431612955758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509" y="2492896"/>
              <a:ext cx="3834773" cy="37490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im0-tub-ru.yandex.net/i?id=4870fe55abe32500452313cdf34cb269&amp;n=13&amp;exp=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3148236"/>
              <a:ext cx="457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provse.today/wp-content/uploads/2018/11/pre-pre-izvestno-skolko-deneg-rossiya-potratila-na-vybory-na-okkupirovannyh-territoriyah-kanal-24.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3290" y="3127033"/>
              <a:ext cx="3816424" cy="254428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Прямоугольник 2"/>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5</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0" y="116632"/>
            <a:ext cx="575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III</a:t>
            </a:r>
            <a:endParaRPr lang="ru-RU" sz="2400" b="1" dirty="0">
              <a:solidFill>
                <a:schemeClr val="bg1"/>
              </a:solidFill>
              <a:latin typeface="Times New Roman" pitchFamily="18" charset="0"/>
              <a:cs typeface="Times New Roman" pitchFamily="18" charset="0"/>
            </a:endParaRPr>
          </a:p>
        </p:txBody>
      </p:sp>
      <p:sp>
        <p:nvSpPr>
          <p:cNvPr id="5" name="TextBox 4"/>
          <p:cNvSpPr txBox="1"/>
          <p:nvPr/>
        </p:nvSpPr>
        <p:spPr>
          <a:xfrm>
            <a:off x="575048" y="214290"/>
            <a:ext cx="8461448" cy="3577903"/>
          </a:xfrm>
          <a:prstGeom prst="rect">
            <a:avLst/>
          </a:prstGeom>
          <a:noFill/>
        </p:spPr>
        <p:txBody>
          <a:bodyPr wrap="square" rtlCol="0">
            <a:spAutoFit/>
          </a:bodyPr>
          <a:lstStyle/>
          <a:p>
            <a:r>
              <a:rPr lang="ru-RU" sz="2400" dirty="0">
                <a:latin typeface="Times New Roman" pitchFamily="18" charset="0"/>
                <a:cs typeface="Times New Roman" pitchFamily="18" charset="0"/>
              </a:rPr>
              <a:t>Хозяин АЗС вложил в её строительство 4,5 млн рублей. Ежемесячный доход составляет 1 млн 700 тысяч рублей. Ежемесячные расходы на обеспечение работы станции включают в себя (в рублях):</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a:p>
            <a:r>
              <a:rPr lang="ru-RU" sz="2400" dirty="0">
                <a:latin typeface="Times New Roman" pitchFamily="18" charset="0"/>
                <a:cs typeface="Times New Roman" pitchFamily="18" charset="0"/>
              </a:rPr>
              <a:t>Через сколько полных месяцев расходы на строительство АЗС окупятся?</a:t>
            </a:r>
          </a:p>
        </p:txBody>
      </p:sp>
      <p:graphicFrame>
        <p:nvGraphicFramePr>
          <p:cNvPr id="6" name="Таблица 5"/>
          <p:cNvGraphicFramePr>
            <a:graphicFrameLocks noGrp="1"/>
          </p:cNvGraphicFramePr>
          <p:nvPr>
            <p:extLst>
              <p:ext uri="{D42A27DB-BD31-4B8C-83A1-F6EECF244321}">
                <p14:modId xmlns:p14="http://schemas.microsoft.com/office/powerpoint/2010/main" val="2837041008"/>
              </p:ext>
            </p:extLst>
          </p:nvPr>
        </p:nvGraphicFramePr>
        <p:xfrm>
          <a:off x="281754" y="1757500"/>
          <a:ext cx="8610725" cy="1219200"/>
        </p:xfrm>
        <a:graphic>
          <a:graphicData uri="http://schemas.openxmlformats.org/drawingml/2006/table">
            <a:tbl>
              <a:tblPr firstRow="1" bandRow="1">
                <a:tableStyleId>{5C22544A-7EE6-4342-B048-85BDC9FD1C3A}</a:tableStyleId>
              </a:tblPr>
              <a:tblGrid>
                <a:gridCol w="155394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736303">
                  <a:extLst>
                    <a:ext uri="{9D8B030D-6E8A-4147-A177-3AD203B41FA5}">
                      <a16:colId xmlns:a16="http://schemas.microsoft.com/office/drawing/2014/main" val="20004"/>
                    </a:ext>
                  </a:extLst>
                </a:gridCol>
              </a:tblGrid>
              <a:tr h="370840">
                <a:tc>
                  <a:txBody>
                    <a:bodyPr/>
                    <a:lstStyle/>
                    <a:p>
                      <a:pPr algn="ctr"/>
                      <a:r>
                        <a:rPr lang="ru-RU" sz="2200" b="1" dirty="0">
                          <a:solidFill>
                            <a:schemeClr val="bg1"/>
                          </a:solidFill>
                          <a:latin typeface="Times New Roman" pitchFamily="18" charset="0"/>
                          <a:cs typeface="Times New Roman" pitchFamily="18" charset="0"/>
                        </a:rPr>
                        <a:t>З/п персонала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Аренда </a:t>
                      </a:r>
                    </a:p>
                    <a:p>
                      <a:pPr algn="ctr"/>
                      <a:r>
                        <a:rPr lang="ru-RU" sz="2200" b="1" dirty="0">
                          <a:solidFill>
                            <a:schemeClr val="bg1"/>
                          </a:solidFill>
                          <a:latin typeface="Times New Roman" pitchFamily="18" charset="0"/>
                          <a:cs typeface="Times New Roman" pitchFamily="18" charset="0"/>
                        </a:rPr>
                        <a:t>тер-и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Коммун-е</a:t>
                      </a:r>
                      <a:r>
                        <a:rPr lang="ru-RU" sz="2200" b="1" baseline="0" dirty="0">
                          <a:solidFill>
                            <a:schemeClr val="bg1"/>
                          </a:solidFill>
                          <a:latin typeface="Times New Roman" pitchFamily="18" charset="0"/>
                          <a:cs typeface="Times New Roman" pitchFamily="18" charset="0"/>
                        </a:rPr>
                        <a:t> </a:t>
                      </a:r>
                      <a:r>
                        <a:rPr lang="ru-RU" sz="2200" b="1" dirty="0">
                          <a:solidFill>
                            <a:schemeClr val="bg1"/>
                          </a:solidFill>
                          <a:latin typeface="Times New Roman" pitchFamily="18" charset="0"/>
                          <a:cs typeface="Times New Roman" pitchFamily="18" charset="0"/>
                        </a:rPr>
                        <a:t>услуги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Реклама и др. траты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Покупка и доставка топлива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ru-RU" sz="2400" b="1" dirty="0">
                          <a:solidFill>
                            <a:schemeClr val="tx1"/>
                          </a:solidFill>
                          <a:latin typeface="Times New Roman" pitchFamily="18" charset="0"/>
                          <a:cs typeface="Times New Roman" pitchFamily="18" charset="0"/>
                        </a:rPr>
                        <a:t>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Прямоугольник 9"/>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16</a:t>
            </a:r>
          </a:p>
        </p:txBody>
      </p:sp>
      <p:sp>
        <p:nvSpPr>
          <p:cNvPr id="11" name="Прямоугольник 10"/>
          <p:cNvSpPr/>
          <p:nvPr/>
        </p:nvSpPr>
        <p:spPr>
          <a:xfrm>
            <a:off x="6587166"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2" name="Прямоугольник 11"/>
          <p:cNvSpPr/>
          <p:nvPr/>
        </p:nvSpPr>
        <p:spPr>
          <a:xfrm>
            <a:off x="6587166" y="5732718"/>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0" name="Управляющая кнопка: настраиваемая 19">
            <a:hlinkClick r:id="" action="ppaction://noaction" highlightClick="1"/>
          </p:cNvPr>
          <p:cNvSpPr/>
          <p:nvPr/>
        </p:nvSpPr>
        <p:spPr>
          <a:xfrm>
            <a:off x="305835" y="6169446"/>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sp>
        <p:nvSpPr>
          <p:cNvPr id="21" name="Прямоугольник 20"/>
          <p:cNvSpPr/>
          <p:nvPr/>
        </p:nvSpPr>
        <p:spPr>
          <a:xfrm>
            <a:off x="353314" y="3816919"/>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0,25 + 0,075 + 0,04 + 0,15 + 0,9 = 1,415</a:t>
            </a:r>
          </a:p>
        </p:txBody>
      </p:sp>
      <p:sp>
        <p:nvSpPr>
          <p:cNvPr id="22" name="Прямоугольник 21"/>
          <p:cNvSpPr/>
          <p:nvPr/>
        </p:nvSpPr>
        <p:spPr>
          <a:xfrm>
            <a:off x="374688" y="3787749"/>
            <a:ext cx="7327068"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1) Ежемесячный расход (млн. </a:t>
            </a:r>
            <a:r>
              <a:rPr lang="ru-RU" sz="2800" b="1" dirty="0" err="1">
                <a:solidFill>
                  <a:schemeClr val="bg1"/>
                </a:solidFill>
                <a:latin typeface="Times New Roman" pitchFamily="18" charset="0"/>
                <a:cs typeface="Times New Roman" pitchFamily="18" charset="0"/>
              </a:rPr>
              <a:t>руб</a:t>
            </a:r>
            <a:r>
              <a:rPr lang="ru-RU" sz="2800" b="1" dirty="0">
                <a:solidFill>
                  <a:schemeClr val="bg1"/>
                </a:solidFill>
                <a:latin typeface="Times New Roman" pitchFamily="18" charset="0"/>
                <a:cs typeface="Times New Roman" pitchFamily="18" charset="0"/>
              </a:rPr>
              <a:t>)</a:t>
            </a:r>
          </a:p>
        </p:txBody>
      </p:sp>
      <p:sp>
        <p:nvSpPr>
          <p:cNvPr id="23" name="Прямоугольник 22"/>
          <p:cNvSpPr/>
          <p:nvPr/>
        </p:nvSpPr>
        <p:spPr>
          <a:xfrm>
            <a:off x="374688" y="3823190"/>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4" name="Прямоугольник 23"/>
          <p:cNvSpPr/>
          <p:nvPr/>
        </p:nvSpPr>
        <p:spPr>
          <a:xfrm>
            <a:off x="370704" y="4473375"/>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1,7 – 1,415 = 0,285</a:t>
            </a:r>
          </a:p>
        </p:txBody>
      </p:sp>
      <p:sp>
        <p:nvSpPr>
          <p:cNvPr id="25" name="Прямоугольник 24"/>
          <p:cNvSpPr/>
          <p:nvPr/>
        </p:nvSpPr>
        <p:spPr>
          <a:xfrm>
            <a:off x="370704" y="4473375"/>
            <a:ext cx="7327068"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2) Ежемесячный чистый доход (млн. </a:t>
            </a:r>
            <a:r>
              <a:rPr lang="ru-RU" sz="2800" b="1" dirty="0" err="1">
                <a:solidFill>
                  <a:schemeClr val="bg1"/>
                </a:solidFill>
                <a:latin typeface="Times New Roman" pitchFamily="18" charset="0"/>
                <a:cs typeface="Times New Roman" pitchFamily="18" charset="0"/>
              </a:rPr>
              <a:t>руб</a:t>
            </a:r>
            <a:r>
              <a:rPr lang="ru-RU" sz="2800" b="1" dirty="0">
                <a:solidFill>
                  <a:schemeClr val="bg1"/>
                </a:solidFill>
                <a:latin typeface="Times New Roman" pitchFamily="18" charset="0"/>
                <a:cs typeface="Times New Roman" pitchFamily="18" charset="0"/>
              </a:rPr>
              <a:t>)</a:t>
            </a:r>
          </a:p>
        </p:txBody>
      </p:sp>
      <p:sp>
        <p:nvSpPr>
          <p:cNvPr id="26" name="Прямоугольник 25"/>
          <p:cNvSpPr/>
          <p:nvPr/>
        </p:nvSpPr>
        <p:spPr>
          <a:xfrm>
            <a:off x="374688" y="4496940"/>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7" name="Прямоугольник 26"/>
          <p:cNvSpPr/>
          <p:nvPr/>
        </p:nvSpPr>
        <p:spPr>
          <a:xfrm>
            <a:off x="370704" y="5133627"/>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4,5 : 0,285 = 15,789…</a:t>
            </a:r>
          </a:p>
        </p:txBody>
      </p:sp>
      <p:sp>
        <p:nvSpPr>
          <p:cNvPr id="28" name="Прямоугольник 27"/>
          <p:cNvSpPr/>
          <p:nvPr/>
        </p:nvSpPr>
        <p:spPr>
          <a:xfrm>
            <a:off x="342900" y="5133627"/>
            <a:ext cx="7337481"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3) Срок, за который окупятся расходы (</a:t>
            </a:r>
            <a:r>
              <a:rPr lang="ru-RU" sz="2800" b="1" dirty="0" err="1">
                <a:solidFill>
                  <a:schemeClr val="bg1"/>
                </a:solidFill>
                <a:latin typeface="Times New Roman" pitchFamily="18" charset="0"/>
                <a:cs typeface="Times New Roman" pitchFamily="18" charset="0"/>
              </a:rPr>
              <a:t>мес</a:t>
            </a:r>
            <a:r>
              <a:rPr lang="ru-RU" sz="2800" b="1" dirty="0">
                <a:solidFill>
                  <a:schemeClr val="bg1"/>
                </a:solidFill>
                <a:latin typeface="Times New Roman" pitchFamily="18" charset="0"/>
                <a:cs typeface="Times New Roman" pitchFamily="18" charset="0"/>
              </a:rPr>
              <a:t>)</a:t>
            </a:r>
          </a:p>
        </p:txBody>
      </p:sp>
      <p:sp>
        <p:nvSpPr>
          <p:cNvPr id="29" name="Прямоугольник 28"/>
          <p:cNvSpPr/>
          <p:nvPr/>
        </p:nvSpPr>
        <p:spPr>
          <a:xfrm>
            <a:off x="397791" y="5133627"/>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34" name="Управляющая кнопка: далее 3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возврат 3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правляющая кнопка: домой 35">
            <a:hlinkClick r:id="rId6"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157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6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13"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5" end="5"/>
                                            </p:txEl>
                                          </p:spTgt>
                                        </p:tgtEl>
                                        <p:attrNameLst>
                                          <p:attrName>fill.type</p:attrName>
                                        </p:attrNameLst>
                                      </p:cBhvr>
                                      <p:to>
                                        <p:strVal val="solid"/>
                                      </p:to>
                                    </p:set>
                                  </p:childTnLst>
                                </p:cTn>
                              </p:par>
                            </p:childTnLst>
                          </p:cTn>
                        </p:par>
                        <p:par>
                          <p:cTn id="16" fill="hold">
                            <p:stCondLst>
                              <p:cond delay="8680"/>
                            </p:stCondLst>
                            <p:childTnLst>
                              <p:par>
                                <p:cTn id="17" presetID="53" presetClass="entr" presetSubtype="0" fill="hold" grpId="2"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2"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9" presetClass="entr" presetSubtype="5"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
                                          </p:val>
                                        </p:tav>
                                        <p:tav tm="100000">
                                          <p:val>
                                            <p:strVal val="#ppt_w"/>
                                          </p:val>
                                        </p:tav>
                                      </p:tavLst>
                                    </p:anim>
                                    <p:anim calcmode="lin" valueType="num">
                                      <p:cBhvr>
                                        <p:cTn id="38" dur="500" fill="hold"/>
                                        <p:tgtEl>
                                          <p:spTgt spid="10"/>
                                        </p:tgtEl>
                                        <p:attrNameLst>
                                          <p:attrName>ppt_h</p:attrName>
                                        </p:attrNameLst>
                                      </p:cBhvr>
                                      <p:tavLst>
                                        <p:tav tm="0" fmla="#ppt_h*sin(2.5*pi*$)">
                                          <p:val>
                                            <p:fltVal val="0"/>
                                          </p:val>
                                        </p:tav>
                                        <p:tav tm="100000">
                                          <p:val>
                                            <p:fltVal val="1"/>
                                          </p:val>
                                        </p:tav>
                                      </p:tavLst>
                                    </p:anim>
                                  </p:childTnLst>
                                </p:cTn>
                              </p:par>
                              <p:par>
                                <p:cTn id="39" presetID="19" presetClass="exit" presetSubtype="5"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strVal val="ppt_w"/>
                                          </p:val>
                                        </p:tav>
                                      </p:tavLst>
                                    </p:anim>
                                    <p:anim calcmode="lin" valueType="num">
                                      <p:cBhvr>
                                        <p:cTn id="41"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9" presetClass="entr" presetSubtype="5"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strVal val="#ppt_w"/>
                                          </p:val>
                                        </p:tav>
                                        <p:tav tm="100000">
                                          <p:val>
                                            <p:strVal val="#ppt_w"/>
                                          </p:val>
                                        </p:tav>
                                      </p:tavLst>
                                    </p:anim>
                                    <p:anim calcmode="lin" valueType="num">
                                      <p:cBhvr>
                                        <p:cTn id="48" dur="500" fill="hold"/>
                                        <p:tgtEl>
                                          <p:spTgt spid="11"/>
                                        </p:tgtEl>
                                        <p:attrNameLst>
                                          <p:attrName>ppt_h</p:attrName>
                                        </p:attrNameLst>
                                      </p:cBhvr>
                                      <p:tavLst>
                                        <p:tav tm="0" fmla="#ppt_h*sin(2.5*pi*$)">
                                          <p:val>
                                            <p:fltVal val="0"/>
                                          </p:val>
                                        </p:tav>
                                        <p:tav tm="100000">
                                          <p:val>
                                            <p:fltVal val="1"/>
                                          </p:val>
                                        </p:tav>
                                      </p:tavLst>
                                    </p:anim>
                                  </p:childTnLst>
                                </p:cTn>
                              </p:par>
                              <p:par>
                                <p:cTn id="49" presetID="19" presetClass="exit" presetSubtype="5" fill="hold" grpId="1" nodeType="withEffect">
                                  <p:stCondLst>
                                    <p:cond delay="0"/>
                                  </p:stCondLst>
                                  <p:childTnLst>
                                    <p:anim calcmode="lin" valueType="num">
                                      <p:cBhvr>
                                        <p:cTn id="50" dur="500"/>
                                        <p:tgtEl>
                                          <p:spTgt spid="10"/>
                                        </p:tgtEl>
                                        <p:attrNameLst>
                                          <p:attrName>ppt_w</p:attrName>
                                        </p:attrNameLst>
                                      </p:cBhvr>
                                      <p:tavLst>
                                        <p:tav tm="0">
                                          <p:val>
                                            <p:strVal val="ppt_w"/>
                                          </p:val>
                                        </p:tav>
                                        <p:tav tm="100000">
                                          <p:val>
                                            <p:strVal val="ppt_w"/>
                                          </p:val>
                                        </p:tav>
                                      </p:tavLst>
                                    </p:anim>
                                    <p:anim calcmode="lin" valueType="num">
                                      <p:cBhvr>
                                        <p:cTn id="51"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53" presetClass="entr" presetSubtype="0" fill="hold" grpId="2"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0" fill="hold" grpId="2"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2"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0" fill="hold" grpId="2"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2"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par>
                                <p:cTn id="100" presetID="53" presetClass="entr" presetSubtype="0" fill="hold" grpId="2"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childTnLst>
                    </p:cTn>
                  </p:par>
                </p:childTnLst>
              </p:cTn>
              <p:nextCondLst>
                <p:cond evt="onClick" delay="0">
                  <p:tgtEl>
                    <p:spTgt spid="20"/>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19" presetClass="entr" presetSubtype="5"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strVal val="#ppt_w"/>
                                          </p:val>
                                        </p:tav>
                                        <p:tav tm="100000">
                                          <p:val>
                                            <p:strVal val="#ppt_w"/>
                                          </p:val>
                                        </p:tav>
                                      </p:tavLst>
                                    </p:anim>
                                    <p:anim calcmode="lin" valueType="num">
                                      <p:cBhvr>
                                        <p:cTn id="111" dur="500" fill="hold"/>
                                        <p:tgtEl>
                                          <p:spTgt spid="21"/>
                                        </p:tgtEl>
                                        <p:attrNameLst>
                                          <p:attrName>ppt_h</p:attrName>
                                        </p:attrNameLst>
                                      </p:cBhvr>
                                      <p:tavLst>
                                        <p:tav tm="0" fmla="#ppt_h*sin(2.5*pi*$)">
                                          <p:val>
                                            <p:fltVal val="0"/>
                                          </p:val>
                                        </p:tav>
                                        <p:tav tm="100000">
                                          <p:val>
                                            <p:fltVal val="1"/>
                                          </p:val>
                                        </p:tav>
                                      </p:tavLst>
                                    </p:anim>
                                  </p:childTnLst>
                                </p:cTn>
                              </p:par>
                              <p:par>
                                <p:cTn id="112" presetID="19" presetClass="exit" presetSubtype="5" fill="hold" grpId="1" nodeType="withEffect">
                                  <p:stCondLst>
                                    <p:cond delay="0"/>
                                  </p:stCondLst>
                                  <p:childTnLst>
                                    <p:anim calcmode="lin" valueType="num">
                                      <p:cBhvr>
                                        <p:cTn id="113" dur="500"/>
                                        <p:tgtEl>
                                          <p:spTgt spid="22"/>
                                        </p:tgtEl>
                                        <p:attrNameLst>
                                          <p:attrName>ppt_w</p:attrName>
                                        </p:attrNameLst>
                                      </p:cBhvr>
                                      <p:tavLst>
                                        <p:tav tm="0">
                                          <p:val>
                                            <p:strVal val="ppt_w"/>
                                          </p:val>
                                        </p:tav>
                                        <p:tav tm="100000">
                                          <p:val>
                                            <p:strVal val="ppt_w"/>
                                          </p:val>
                                        </p:tav>
                                      </p:tavLst>
                                    </p:anim>
                                    <p:anim calcmode="lin" valueType="num">
                                      <p:cBhvr>
                                        <p:cTn id="114" dur="500"/>
                                        <p:tgtEl>
                                          <p:spTgt spid="2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15" dur="1" fill="hold">
                                          <p:stCondLst>
                                            <p:cond delay="499"/>
                                          </p:stCondLst>
                                        </p:cTn>
                                        <p:tgtEl>
                                          <p:spTgt spid="2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9" presetClass="entr" presetSubtype="5"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strVal val="#ppt_w"/>
                                          </p:val>
                                        </p:tav>
                                        <p:tav tm="100000">
                                          <p:val>
                                            <p:strVal val="#ppt_w"/>
                                          </p:val>
                                        </p:tav>
                                      </p:tavLst>
                                    </p:anim>
                                    <p:anim calcmode="lin" valueType="num">
                                      <p:cBhvr>
                                        <p:cTn id="121" dur="500" fill="hold"/>
                                        <p:tgtEl>
                                          <p:spTgt spid="22"/>
                                        </p:tgtEl>
                                        <p:attrNameLst>
                                          <p:attrName>ppt_h</p:attrName>
                                        </p:attrNameLst>
                                      </p:cBhvr>
                                      <p:tavLst>
                                        <p:tav tm="0" fmla="#ppt_h*sin(2.5*pi*$)">
                                          <p:val>
                                            <p:fltVal val="0"/>
                                          </p:val>
                                        </p:tav>
                                        <p:tav tm="100000">
                                          <p:val>
                                            <p:fltVal val="1"/>
                                          </p:val>
                                        </p:tav>
                                      </p:tavLst>
                                    </p:anim>
                                  </p:childTnLst>
                                </p:cTn>
                              </p:par>
                              <p:par>
                                <p:cTn id="122" presetID="19" presetClass="exit" presetSubtype="5" fill="hold" grpId="1" nodeType="withEffect">
                                  <p:stCondLst>
                                    <p:cond delay="0"/>
                                  </p:stCondLst>
                                  <p:childTnLst>
                                    <p:anim calcmode="lin" valueType="num">
                                      <p:cBhvr>
                                        <p:cTn id="123" dur="500"/>
                                        <p:tgtEl>
                                          <p:spTgt spid="21"/>
                                        </p:tgtEl>
                                        <p:attrNameLst>
                                          <p:attrName>ppt_w</p:attrName>
                                        </p:attrNameLst>
                                      </p:cBhvr>
                                      <p:tavLst>
                                        <p:tav tm="0">
                                          <p:val>
                                            <p:strVal val="ppt_w"/>
                                          </p:val>
                                        </p:tav>
                                        <p:tav tm="100000">
                                          <p:val>
                                            <p:strVal val="ppt_w"/>
                                          </p:val>
                                        </p:tav>
                                      </p:tavLst>
                                    </p:anim>
                                    <p:anim calcmode="lin" valueType="num">
                                      <p:cBhvr>
                                        <p:cTn id="124" dur="500"/>
                                        <p:tgtEl>
                                          <p:spTgt spid="2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6" restart="whenNotActive" fill="hold" evtFilter="cancelBubble" nodeType="interactiveSeq">
                <p:stCondLst>
                  <p:cond evt="onClick" delay="0">
                    <p:tgtEl>
                      <p:spTgt spid="26"/>
                    </p:tgtEl>
                  </p:cond>
                </p:stCondLst>
                <p:endSync evt="end" delay="0">
                  <p:rtn val="all"/>
                </p:endSync>
                <p:childTnLst>
                  <p:par>
                    <p:cTn id="127" fill="hold">
                      <p:stCondLst>
                        <p:cond delay="0"/>
                      </p:stCondLst>
                      <p:childTnLst>
                        <p:par>
                          <p:cTn id="128" fill="hold">
                            <p:stCondLst>
                              <p:cond delay="0"/>
                            </p:stCondLst>
                            <p:childTnLst>
                              <p:par>
                                <p:cTn id="129" presetID="19" presetClass="entr" presetSubtype="5"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strVal val="#ppt_w"/>
                                          </p:val>
                                        </p:tav>
                                        <p:tav tm="100000">
                                          <p:val>
                                            <p:strVal val="#ppt_w"/>
                                          </p:val>
                                        </p:tav>
                                      </p:tavLst>
                                    </p:anim>
                                    <p:anim calcmode="lin" valueType="num">
                                      <p:cBhvr>
                                        <p:cTn id="132" dur="500" fill="hold"/>
                                        <p:tgtEl>
                                          <p:spTgt spid="24"/>
                                        </p:tgtEl>
                                        <p:attrNameLst>
                                          <p:attrName>ppt_h</p:attrName>
                                        </p:attrNameLst>
                                      </p:cBhvr>
                                      <p:tavLst>
                                        <p:tav tm="0" fmla="#ppt_h*sin(2.5*pi*$)">
                                          <p:val>
                                            <p:fltVal val="0"/>
                                          </p:val>
                                        </p:tav>
                                        <p:tav tm="100000">
                                          <p:val>
                                            <p:fltVal val="1"/>
                                          </p:val>
                                        </p:tav>
                                      </p:tavLst>
                                    </p:anim>
                                  </p:childTnLst>
                                </p:cTn>
                              </p:par>
                              <p:par>
                                <p:cTn id="133" presetID="19" presetClass="exit" presetSubtype="5" fill="hold" grpId="1" nodeType="withEffect">
                                  <p:stCondLst>
                                    <p:cond delay="0"/>
                                  </p:stCondLst>
                                  <p:childTnLst>
                                    <p:anim calcmode="lin" valueType="num">
                                      <p:cBhvr>
                                        <p:cTn id="134" dur="500"/>
                                        <p:tgtEl>
                                          <p:spTgt spid="25"/>
                                        </p:tgtEl>
                                        <p:attrNameLst>
                                          <p:attrName>ppt_w</p:attrName>
                                        </p:attrNameLst>
                                      </p:cBhvr>
                                      <p:tavLst>
                                        <p:tav tm="0">
                                          <p:val>
                                            <p:strVal val="ppt_w"/>
                                          </p:val>
                                        </p:tav>
                                        <p:tav tm="100000">
                                          <p:val>
                                            <p:strVal val="ppt_w"/>
                                          </p:val>
                                        </p:tav>
                                      </p:tavLst>
                                    </p:anim>
                                    <p:anim calcmode="lin" valueType="num">
                                      <p:cBhvr>
                                        <p:cTn id="135" dur="500"/>
                                        <p:tgtEl>
                                          <p:spTgt spid="2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36" dur="1" fill="hold">
                                          <p:stCondLst>
                                            <p:cond delay="499"/>
                                          </p:stCondLst>
                                        </p:cTn>
                                        <p:tgtEl>
                                          <p:spTgt spid="2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9" presetClass="entr" presetSubtype="5"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500" fill="hold"/>
                                        <p:tgtEl>
                                          <p:spTgt spid="25"/>
                                        </p:tgtEl>
                                        <p:attrNameLst>
                                          <p:attrName>ppt_w</p:attrName>
                                        </p:attrNameLst>
                                      </p:cBhvr>
                                      <p:tavLst>
                                        <p:tav tm="0">
                                          <p:val>
                                            <p:strVal val="#ppt_w"/>
                                          </p:val>
                                        </p:tav>
                                        <p:tav tm="100000">
                                          <p:val>
                                            <p:strVal val="#ppt_w"/>
                                          </p:val>
                                        </p:tav>
                                      </p:tavLst>
                                    </p:anim>
                                    <p:anim calcmode="lin" valueType="num">
                                      <p:cBhvr>
                                        <p:cTn id="142" dur="500" fill="hold"/>
                                        <p:tgtEl>
                                          <p:spTgt spid="25"/>
                                        </p:tgtEl>
                                        <p:attrNameLst>
                                          <p:attrName>ppt_h</p:attrName>
                                        </p:attrNameLst>
                                      </p:cBhvr>
                                      <p:tavLst>
                                        <p:tav tm="0" fmla="#ppt_h*sin(2.5*pi*$)">
                                          <p:val>
                                            <p:fltVal val="0"/>
                                          </p:val>
                                        </p:tav>
                                        <p:tav tm="100000">
                                          <p:val>
                                            <p:fltVal val="1"/>
                                          </p:val>
                                        </p:tav>
                                      </p:tavLst>
                                    </p:anim>
                                  </p:childTnLst>
                                </p:cTn>
                              </p:par>
                              <p:par>
                                <p:cTn id="143" presetID="19" presetClass="exit" presetSubtype="5" fill="hold" grpId="1" nodeType="withEffect">
                                  <p:stCondLst>
                                    <p:cond delay="0"/>
                                  </p:stCondLst>
                                  <p:childTnLst>
                                    <p:anim calcmode="lin" valueType="num">
                                      <p:cBhvr>
                                        <p:cTn id="144" dur="500"/>
                                        <p:tgtEl>
                                          <p:spTgt spid="24"/>
                                        </p:tgtEl>
                                        <p:attrNameLst>
                                          <p:attrName>ppt_w</p:attrName>
                                        </p:attrNameLst>
                                      </p:cBhvr>
                                      <p:tavLst>
                                        <p:tav tm="0">
                                          <p:val>
                                            <p:strVal val="ppt_w"/>
                                          </p:val>
                                        </p:tav>
                                        <p:tav tm="100000">
                                          <p:val>
                                            <p:strVal val="ppt_w"/>
                                          </p:val>
                                        </p:tav>
                                      </p:tavLst>
                                    </p:anim>
                                    <p:anim calcmode="lin" valueType="num">
                                      <p:cBhvr>
                                        <p:cTn id="145" dur="500"/>
                                        <p:tgtEl>
                                          <p:spTgt spid="2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4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29"/>
                    </p:tgtEl>
                  </p:cond>
                </p:stCondLst>
                <p:endSync evt="end" delay="0">
                  <p:rtn val="all"/>
                </p:endSync>
                <p:childTnLst>
                  <p:par>
                    <p:cTn id="148" fill="hold">
                      <p:stCondLst>
                        <p:cond delay="0"/>
                      </p:stCondLst>
                      <p:childTnLst>
                        <p:par>
                          <p:cTn id="149" fill="hold">
                            <p:stCondLst>
                              <p:cond delay="0"/>
                            </p:stCondLst>
                            <p:childTnLst>
                              <p:par>
                                <p:cTn id="150" presetID="19" presetClass="entr" presetSubtype="5"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 calcmode="lin" valueType="num">
                                      <p:cBhvr>
                                        <p:cTn id="152" dur="500" fill="hold"/>
                                        <p:tgtEl>
                                          <p:spTgt spid="27"/>
                                        </p:tgtEl>
                                        <p:attrNameLst>
                                          <p:attrName>ppt_w</p:attrName>
                                        </p:attrNameLst>
                                      </p:cBhvr>
                                      <p:tavLst>
                                        <p:tav tm="0">
                                          <p:val>
                                            <p:strVal val="#ppt_w"/>
                                          </p:val>
                                        </p:tav>
                                        <p:tav tm="100000">
                                          <p:val>
                                            <p:strVal val="#ppt_w"/>
                                          </p:val>
                                        </p:tav>
                                      </p:tavLst>
                                    </p:anim>
                                    <p:anim calcmode="lin" valueType="num">
                                      <p:cBhvr>
                                        <p:cTn id="153" dur="500" fill="hold"/>
                                        <p:tgtEl>
                                          <p:spTgt spid="27"/>
                                        </p:tgtEl>
                                        <p:attrNameLst>
                                          <p:attrName>ppt_h</p:attrName>
                                        </p:attrNameLst>
                                      </p:cBhvr>
                                      <p:tavLst>
                                        <p:tav tm="0" fmla="#ppt_h*sin(2.5*pi*$)">
                                          <p:val>
                                            <p:fltVal val="0"/>
                                          </p:val>
                                        </p:tav>
                                        <p:tav tm="100000">
                                          <p:val>
                                            <p:fltVal val="1"/>
                                          </p:val>
                                        </p:tav>
                                      </p:tavLst>
                                    </p:anim>
                                  </p:childTnLst>
                                </p:cTn>
                              </p:par>
                              <p:par>
                                <p:cTn id="154" presetID="19" presetClass="exit" presetSubtype="5" fill="hold" grpId="1" nodeType="withEffect">
                                  <p:stCondLst>
                                    <p:cond delay="0"/>
                                  </p:stCondLst>
                                  <p:childTnLst>
                                    <p:anim calcmode="lin" valueType="num">
                                      <p:cBhvr>
                                        <p:cTn id="155" dur="500"/>
                                        <p:tgtEl>
                                          <p:spTgt spid="28"/>
                                        </p:tgtEl>
                                        <p:attrNameLst>
                                          <p:attrName>ppt_w</p:attrName>
                                        </p:attrNameLst>
                                      </p:cBhvr>
                                      <p:tavLst>
                                        <p:tav tm="0">
                                          <p:val>
                                            <p:strVal val="ppt_w"/>
                                          </p:val>
                                        </p:tav>
                                        <p:tav tm="100000">
                                          <p:val>
                                            <p:strVal val="ppt_w"/>
                                          </p:val>
                                        </p:tav>
                                      </p:tavLst>
                                    </p:anim>
                                    <p:anim calcmode="lin" valueType="num">
                                      <p:cBhvr>
                                        <p:cTn id="156" dur="500"/>
                                        <p:tgtEl>
                                          <p:spTgt spid="2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57" dur="1" fill="hold">
                                          <p:stCondLst>
                                            <p:cond delay="499"/>
                                          </p:stCondLst>
                                        </p:cTn>
                                        <p:tgtEl>
                                          <p:spTgt spid="2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9" presetClass="entr" presetSubtype="5" fill="hold" grpId="0" nodeType="click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ppt_w</p:attrName>
                                        </p:attrNameLst>
                                      </p:cBhvr>
                                      <p:tavLst>
                                        <p:tav tm="0">
                                          <p:val>
                                            <p:strVal val="#ppt_w"/>
                                          </p:val>
                                        </p:tav>
                                        <p:tav tm="100000">
                                          <p:val>
                                            <p:strVal val="#ppt_w"/>
                                          </p:val>
                                        </p:tav>
                                      </p:tavLst>
                                    </p:anim>
                                    <p:anim calcmode="lin" valueType="num">
                                      <p:cBhvr>
                                        <p:cTn id="163" dur="500" fill="hold"/>
                                        <p:tgtEl>
                                          <p:spTgt spid="28"/>
                                        </p:tgtEl>
                                        <p:attrNameLst>
                                          <p:attrName>ppt_h</p:attrName>
                                        </p:attrNameLst>
                                      </p:cBhvr>
                                      <p:tavLst>
                                        <p:tav tm="0" fmla="#ppt_h*sin(2.5*pi*$)">
                                          <p:val>
                                            <p:fltVal val="0"/>
                                          </p:val>
                                        </p:tav>
                                        <p:tav tm="100000">
                                          <p:val>
                                            <p:fltVal val="1"/>
                                          </p:val>
                                        </p:tav>
                                      </p:tavLst>
                                    </p:anim>
                                  </p:childTnLst>
                                </p:cTn>
                              </p:par>
                              <p:par>
                                <p:cTn id="164" presetID="19" presetClass="exit" presetSubtype="5" fill="hold" grpId="1" nodeType="withEffect">
                                  <p:stCondLst>
                                    <p:cond delay="0"/>
                                  </p:stCondLst>
                                  <p:childTnLst>
                                    <p:anim calcmode="lin" valueType="num">
                                      <p:cBhvr>
                                        <p:cTn id="165" dur="500"/>
                                        <p:tgtEl>
                                          <p:spTgt spid="27"/>
                                        </p:tgtEl>
                                        <p:attrNameLst>
                                          <p:attrName>ppt_w</p:attrName>
                                        </p:attrNameLst>
                                      </p:cBhvr>
                                      <p:tavLst>
                                        <p:tav tm="0">
                                          <p:val>
                                            <p:strVal val="ppt_w"/>
                                          </p:val>
                                        </p:tav>
                                        <p:tav tm="100000">
                                          <p:val>
                                            <p:strVal val="ppt_w"/>
                                          </p:val>
                                        </p:tav>
                                      </p:tavLst>
                                    </p:anim>
                                    <p:anim calcmode="lin" valueType="num">
                                      <p:cBhvr>
                                        <p:cTn id="166" dur="500"/>
                                        <p:tgtEl>
                                          <p:spTgt spid="2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animBg="1"/>
      <p:bldP spid="10" grpId="1" animBg="1"/>
      <p:bldP spid="10" grpId="2" animBg="1"/>
      <p:bldP spid="11" grpId="0" animBg="1"/>
      <p:bldP spid="11" grpId="1" animBg="1"/>
      <p:bldP spid="11" grpId="2" animBg="1"/>
      <p:bldP spid="12" grpId="0" animBg="1"/>
      <p:bldP spid="21" grpId="0" animBg="1"/>
      <p:bldP spid="21" grpId="1" animBg="1"/>
      <p:bldP spid="21" grpId="2" animBg="1"/>
      <p:bldP spid="22" grpId="0" animBg="1"/>
      <p:bldP spid="22" grpId="1" animBg="1"/>
      <p:bldP spid="22" grpId="2" animBg="1"/>
      <p:bldP spid="23" grpId="0" animBg="1"/>
      <p:bldP spid="24" grpId="0" animBg="1"/>
      <p:bldP spid="24" grpId="1" animBg="1"/>
      <p:bldP spid="24" grpId="2" animBg="1"/>
      <p:bldP spid="25" grpId="0" animBg="1"/>
      <p:bldP spid="25" grpId="1" animBg="1"/>
      <p:bldP spid="25" grpId="2" animBg="1"/>
      <p:bldP spid="26" grpId="0" animBg="1"/>
      <p:bldP spid="27" grpId="0" animBg="1"/>
      <p:bldP spid="27" grpId="1" animBg="1"/>
      <p:bldP spid="27" grpId="2" animBg="1"/>
      <p:bldP spid="28" grpId="0" animBg="1"/>
      <p:bldP spid="28" grpId="1" animBg="1"/>
      <p:bldP spid="28" grpId="2"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80158" y="488479"/>
            <a:ext cx="425757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4 вариант</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Управляющая кнопка: домой 15">
            <a:hlinkClick r:id="rId3" action="ppaction://hlinksldjump" highlightClick="1"/>
          </p:cNvPr>
          <p:cNvSpPr/>
          <p:nvPr/>
        </p:nvSpPr>
        <p:spPr>
          <a:xfrm>
            <a:off x="8172400" y="6165304"/>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настраиваемая 16">
            <a:hlinkClick r:id="rId4" action="ppaction://hlinksldjump" highlightClick="1"/>
          </p:cNvPr>
          <p:cNvSpPr/>
          <p:nvPr/>
        </p:nvSpPr>
        <p:spPr>
          <a:xfrm>
            <a:off x="694711" y="2432695"/>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1</a:t>
            </a:r>
          </a:p>
        </p:txBody>
      </p:sp>
      <p:sp>
        <p:nvSpPr>
          <p:cNvPr id="18" name="Управляющая кнопка: настраиваемая 17">
            <a:hlinkClick r:id="rId5" action="ppaction://hlinksldjump" highlightClick="1"/>
          </p:cNvPr>
          <p:cNvSpPr/>
          <p:nvPr/>
        </p:nvSpPr>
        <p:spPr>
          <a:xfrm>
            <a:off x="694711" y="3224783"/>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2</a:t>
            </a:r>
          </a:p>
        </p:txBody>
      </p:sp>
      <p:sp>
        <p:nvSpPr>
          <p:cNvPr id="19" name="Управляющая кнопка: настраиваемая 18">
            <a:hlinkClick r:id="rId6" action="ppaction://hlinksldjump" highlightClick="1"/>
          </p:cNvPr>
          <p:cNvSpPr/>
          <p:nvPr/>
        </p:nvSpPr>
        <p:spPr>
          <a:xfrm>
            <a:off x="694711" y="4016871"/>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3</a:t>
            </a:r>
          </a:p>
        </p:txBody>
      </p:sp>
      <p:sp>
        <p:nvSpPr>
          <p:cNvPr id="20" name="Управляющая кнопка: настраиваемая 19">
            <a:hlinkClick r:id="rId7" action="ppaction://hlinksldjump" highlightClick="1"/>
          </p:cNvPr>
          <p:cNvSpPr/>
          <p:nvPr/>
        </p:nvSpPr>
        <p:spPr>
          <a:xfrm>
            <a:off x="694711" y="4808959"/>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4</a:t>
            </a:r>
          </a:p>
        </p:txBody>
      </p:sp>
      <p:sp>
        <p:nvSpPr>
          <p:cNvPr id="21" name="Управляющая кнопка: настраиваемая 20">
            <a:hlinkClick r:id="rId8" action="ppaction://hlinksldjump" highlightClick="1"/>
          </p:cNvPr>
          <p:cNvSpPr/>
          <p:nvPr/>
        </p:nvSpPr>
        <p:spPr>
          <a:xfrm>
            <a:off x="694711" y="5601047"/>
            <a:ext cx="4176464" cy="720080"/>
          </a:xfrm>
          <a:prstGeom prst="actionButtonBlan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accent1">
                    <a:lumMod val="50000"/>
                  </a:schemeClr>
                </a:solidFill>
                <a:latin typeface="Times New Roman" pitchFamily="18" charset="0"/>
                <a:cs typeface="Times New Roman" pitchFamily="18" charset="0"/>
              </a:rPr>
              <a:t>№ 5</a:t>
            </a:r>
          </a:p>
        </p:txBody>
      </p:sp>
      <p:sp>
        <p:nvSpPr>
          <p:cNvPr id="22" name="Управляющая кнопка: настраиваемая 21">
            <a:hlinkClick r:id="rId9" action="ppaction://hlinksldjump" highlightClick="1"/>
          </p:cNvPr>
          <p:cNvSpPr/>
          <p:nvPr/>
        </p:nvSpPr>
        <p:spPr>
          <a:xfrm>
            <a:off x="694711" y="1640607"/>
            <a:ext cx="4176464" cy="720080"/>
          </a:xfrm>
          <a:prstGeom prst="actionButtonBlank">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lumMod val="95000"/>
                  </a:schemeClr>
                </a:solidFill>
                <a:latin typeface="Times New Roman" pitchFamily="18" charset="0"/>
                <a:cs typeface="Times New Roman" pitchFamily="18" charset="0"/>
              </a:rPr>
              <a:t>Условие</a:t>
            </a:r>
          </a:p>
        </p:txBody>
      </p:sp>
      <p:pic>
        <p:nvPicPr>
          <p:cNvPr id="23" name="Picture 2" descr="https://thumbs.dreamstime.com/b/%D1%82%D0%B5%D0%BC%D0%B0-%D1%80%D0%B0%D0%B1%D0%BE%D1%82%D0%BD%D0%B8%D0%BA%D0%B0-%D0%B1%D0%B5%D0%BD%D0%B7%D0%BE%D0%BA%D0%BE%D0%BB%D0%BE%D0%BD%D0%BA%D0%B8-11607420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8869" y="1411810"/>
            <a:ext cx="3933612" cy="4376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10043"/>
            <a:ext cx="8749636" cy="1200329"/>
          </a:xfrm>
          <a:prstGeom prst="rect">
            <a:avLst/>
          </a:prstGeom>
          <a:noFill/>
        </p:spPr>
        <p:txBody>
          <a:bodyPr wrap="square" rtlCol="0">
            <a:spAutoFit/>
          </a:bodyPr>
          <a:lstStyle/>
          <a:p>
            <a:r>
              <a:rPr lang="ru-RU" sz="2400" dirty="0">
                <a:latin typeface="Times New Roman" pitchFamily="18" charset="0"/>
                <a:cs typeface="Times New Roman" pitchFamily="18" charset="0"/>
              </a:rPr>
              <a:t>На схеме изображена автозаправочная станция (АЗС) расположенная на трассе между городами Таганрог и </a:t>
            </a:r>
          </a:p>
          <a:p>
            <a:r>
              <a:rPr lang="ru-RU" sz="2400" dirty="0">
                <a:latin typeface="Times New Roman" pitchFamily="18" charset="0"/>
                <a:cs typeface="Times New Roman" pitchFamily="18" charset="0"/>
              </a:rPr>
              <a:t>Ростов-на-Дону.</a:t>
            </a:r>
          </a:p>
        </p:txBody>
      </p:sp>
      <p:sp>
        <p:nvSpPr>
          <p:cNvPr id="16" name="Управляющая кнопка: далее 15">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возврат 16">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домой 17">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098390" y="978324"/>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0" name="Управляющая кнопка: настраиваемая 19">
            <a:hlinkClick r:id="" action="ppaction://noaction" highlightClick="1"/>
          </p:cNvPr>
          <p:cNvSpPr/>
          <p:nvPr/>
        </p:nvSpPr>
        <p:spPr>
          <a:xfrm>
            <a:off x="6881490" y="1498464"/>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1" name="Управляющая кнопка: настраиваемая 20">
            <a:hlinkClick r:id="" action="ppaction://noaction" highlightClick="1"/>
          </p:cNvPr>
          <p:cNvSpPr/>
          <p:nvPr/>
        </p:nvSpPr>
        <p:spPr>
          <a:xfrm>
            <a:off x="7961610" y="1498464"/>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Tree>
    <p:extLst>
      <p:ext uri="{BB962C8B-B14F-4D97-AF65-F5344CB8AC3E}">
        <p14:creationId xmlns:p14="http://schemas.microsoft.com/office/powerpoint/2010/main" val="1524980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10" presetClass="entr" presetSubtype="0" fill="hold" grpId="1"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20"/>
                                        </p:tgtEl>
                                      </p:cBhvr>
                                    </p:animEffect>
                                    <p:set>
                                      <p:cBhvr>
                                        <p:cTn id="1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P spid="20" grpId="1"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51520" y="193864"/>
            <a:ext cx="8769139" cy="1200329"/>
          </a:xfrm>
          <a:prstGeom prst="rect">
            <a:avLst/>
          </a:prstGeom>
          <a:noFill/>
        </p:spPr>
        <p:txBody>
          <a:bodyPr wrap="square" rtlCol="0">
            <a:spAutoFit/>
          </a:bodyPr>
          <a:lstStyle/>
          <a:p>
            <a:r>
              <a:rPr lang="ru-RU" sz="2400" dirty="0">
                <a:latin typeface="Times New Roman" pitchFamily="18" charset="0"/>
                <a:cs typeface="Times New Roman" pitchFamily="18" charset="0"/>
              </a:rPr>
              <a:t>На рекламном щите, обозначенном цифрой 1, изображён логотип топливной компании, отражены на сегодняшний день цена  бензина и  дизельного топлива.</a:t>
            </a:r>
          </a:p>
        </p:txBody>
      </p:sp>
      <p:sp>
        <p:nvSpPr>
          <p:cNvPr id="39" name="Прямоугольник 38"/>
          <p:cNvSpPr/>
          <p:nvPr/>
        </p:nvSpPr>
        <p:spPr>
          <a:xfrm>
            <a:off x="5091540" y="962145"/>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40" name="Управляющая кнопка: настраиваемая 39">
            <a:hlinkClick r:id="" action="ppaction://noaction" highlightClick="1"/>
          </p:cNvPr>
          <p:cNvSpPr/>
          <p:nvPr/>
        </p:nvSpPr>
        <p:spPr>
          <a:xfrm>
            <a:off x="6881490" y="1496754"/>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41" name="Управляющая кнопка: настраиваемая 40">
            <a:hlinkClick r:id="" action="ppaction://noaction" highlightClick="1"/>
          </p:cNvPr>
          <p:cNvSpPr/>
          <p:nvPr/>
        </p:nvSpPr>
        <p:spPr>
          <a:xfrm>
            <a:off x="7968712" y="1496754"/>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42" name="Овал 41"/>
          <p:cNvSpPr/>
          <p:nvPr/>
        </p:nvSpPr>
        <p:spPr>
          <a:xfrm>
            <a:off x="2843808" y="4535172"/>
            <a:ext cx="936104" cy="4286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6262143" y="2132855"/>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11" name="Управляющая кнопка: далее 10">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возврат 11">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омой 12">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54502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8">
                                            <p:txEl>
                                              <p:pRg st="0" end="0"/>
                                            </p:txEl>
                                          </p:spTgt>
                                        </p:tgtEl>
                                        <p:attrNameLst>
                                          <p:attrName>style.visibility</p:attrName>
                                        </p:attrNameLst>
                                      </p:cBhvr>
                                      <p:to>
                                        <p:strVal val="visible"/>
                                      </p:to>
                                    </p:set>
                                    <p:anim calcmode="discrete" valueType="clr">
                                      <p:cBhvr override="childStyle">
                                        <p:cTn id="7" dur="80"/>
                                        <p:tgtEl>
                                          <p:spTgt spid="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8">
                                            <p:txEl>
                                              <p:pRg st="0" end="0"/>
                                            </p:txEl>
                                          </p:spTgt>
                                        </p:tgtEl>
                                        <p:attrNameLst>
                                          <p:attrName>fill.type</p:attrName>
                                        </p:attrNameLst>
                                      </p:cBhvr>
                                      <p:to>
                                        <p:strVal val="solid"/>
                                      </p:to>
                                    </p:set>
                                  </p:childTnLst>
                                </p:cTn>
                              </p:par>
                            </p:childTnLst>
                          </p:cTn>
                        </p:par>
                        <p:par>
                          <p:cTn id="10" fill="hold">
                            <p:stCondLst>
                              <p:cond delay="5040"/>
                            </p:stCondLst>
                            <p:childTnLst>
                              <p:par>
                                <p:cTn id="11" presetID="22" presetClass="entr" presetSubtype="8" fill="hold" grpId="0" nodeType="after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1000"/>
                                        <p:tgtEl>
                                          <p:spTgt spid="42"/>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43">
                                            <p:txEl>
                                              <p:pRg st="0" end="0"/>
                                            </p:txEl>
                                          </p:spTgt>
                                        </p:tgtEl>
                                        <p:attrNameLst>
                                          <p:attrName>style.visibility</p:attrName>
                                        </p:attrNameLst>
                                      </p:cBhvr>
                                      <p:to>
                                        <p:strVal val="visible"/>
                                      </p:to>
                                    </p:set>
                                    <p:anim calcmode="discrete" valueType="clr">
                                      <p:cBhvr override="childStyle">
                                        <p:cTn id="29" dur="80"/>
                                        <p:tgtEl>
                                          <p:spTgt spid="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3">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43">
                                            <p:txEl>
                                              <p:pRg st="0" end="0"/>
                                            </p:txEl>
                                          </p:spTgt>
                                        </p:tgtEl>
                                        <p:attrNameLst>
                                          <p:attrName>fill.type</p:attrName>
                                        </p:attrNameLst>
                                      </p:cBhvr>
                                      <p:to>
                                        <p:strVal val="solid"/>
                                      </p:to>
                                    </p:set>
                                  </p:childTnLst>
                                </p:cTn>
                              </p:par>
                            </p:childTnLst>
                          </p:cTn>
                        </p:par>
                      </p:childTnLst>
                    </p:cTn>
                  </p:par>
                </p:childTnLst>
              </p:cTn>
              <p:nextCondLst>
                <p:cond evt="onClick" delay="0">
                  <p:tgtEl>
                    <p:spTgt spid="40"/>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withEffect">
                                  <p:stCondLst>
                                    <p:cond delay="0"/>
                                  </p:stCondLst>
                                  <p:childTnLst>
                                    <p:animEffect transition="out" filter="fade">
                                      <p:cBhvr>
                                        <p:cTn id="36" dur="1000"/>
                                        <p:tgtEl>
                                          <p:spTgt spid="41"/>
                                        </p:tgtEl>
                                      </p:cBhvr>
                                    </p:animEffect>
                                    <p:set>
                                      <p:cBhvr>
                                        <p:cTn id="37"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P spid="41" grpId="1"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31148"/>
            <a:ext cx="8892480" cy="1569660"/>
          </a:xfrm>
          <a:prstGeom prst="rect">
            <a:avLst/>
          </a:prstGeom>
          <a:noFill/>
        </p:spPr>
        <p:txBody>
          <a:bodyPr wrap="square" rtlCol="0">
            <a:spAutoFit/>
          </a:bodyPr>
          <a:lstStyle/>
          <a:p>
            <a:r>
              <a:rPr lang="ru-RU" sz="2400" dirty="0">
                <a:latin typeface="Times New Roman" pitchFamily="18" charset="0"/>
                <a:cs typeface="Times New Roman" pitchFamily="18" charset="0"/>
              </a:rPr>
              <a:t>За щитом под навесом находятся топливораздаточные колонки (ТРК), обозначенные цифрой 3, а за ними магазин, в котором можно приобрести продукты и</a:t>
            </a:r>
          </a:p>
          <a:p>
            <a:r>
              <a:rPr lang="ru-RU" sz="2400" dirty="0">
                <a:latin typeface="Times New Roman" pitchFamily="18" charset="0"/>
                <a:cs typeface="Times New Roman" pitchFamily="18" charset="0"/>
              </a:rPr>
              <a:t>авто товары. </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25" name="Овал 24"/>
          <p:cNvSpPr/>
          <p:nvPr/>
        </p:nvSpPr>
        <p:spPr>
          <a:xfrm>
            <a:off x="2915816" y="1560023"/>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238814" y="2117423"/>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8" name="TextBox 27"/>
          <p:cNvSpPr txBox="1"/>
          <p:nvPr/>
        </p:nvSpPr>
        <p:spPr>
          <a:xfrm>
            <a:off x="6258729" y="2492896"/>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18" name="Прямоугольник 17"/>
          <p:cNvSpPr/>
          <p:nvPr/>
        </p:nvSpPr>
        <p:spPr>
          <a:xfrm>
            <a:off x="5091540" y="962145"/>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6" name="Овал 25"/>
          <p:cNvSpPr/>
          <p:nvPr/>
        </p:nvSpPr>
        <p:spPr>
          <a:xfrm>
            <a:off x="2627784" y="3429000"/>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227678" y="2876853"/>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4" name="Управляющая кнопка: далее 1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возврат 19">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домой 21">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6375634"/>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5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1">
                                            <p:txEl>
                                              <p:pRg st="1" end="1"/>
                                            </p:txEl>
                                          </p:spTgt>
                                        </p:tgtEl>
                                        <p:attrNameLst>
                                          <p:attrName>style.visibility</p:attrName>
                                        </p:attrNameLst>
                                      </p:cBhvr>
                                      <p:to>
                                        <p:strVal val="visible"/>
                                      </p:to>
                                    </p:set>
                                    <p:anim calcmode="discrete" valueType="clr">
                                      <p:cBhvr override="childStyle">
                                        <p:cTn id="13" dur="80"/>
                                        <p:tgtEl>
                                          <p:spTgt spid="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1">
                                            <p:txEl>
                                              <p:pRg st="1" end="1"/>
                                            </p:txEl>
                                          </p:spTgt>
                                        </p:tgtEl>
                                        <p:attrNameLst>
                                          <p:attrName>fill.type</p:attrName>
                                        </p:attrNameLst>
                                      </p:cBhvr>
                                      <p:to>
                                        <p:strVal val="solid"/>
                                      </p:to>
                                    </p:set>
                                  </p:childTnLst>
                                </p:cTn>
                              </p:par>
                            </p:childTnLst>
                          </p:cTn>
                        </p:par>
                        <p:par>
                          <p:cTn id="16" fill="hold">
                            <p:stCondLst>
                              <p:cond delay="548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1000"/>
                                        <p:tgtEl>
                                          <p:spTgt spid="26"/>
                                        </p:tgtEl>
                                      </p:cBhvr>
                                    </p:animEffect>
                                  </p:childTnLst>
                                </p:cTn>
                              </p:par>
                            </p:childTnLst>
                          </p:cTn>
                        </p:par>
                        <p:par>
                          <p:cTn id="32" fill="hold">
                            <p:stCondLst>
                              <p:cond delay="100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35"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8">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1000"/>
                                        <p:tgtEl>
                                          <p:spTgt spid="25"/>
                                        </p:tgtEl>
                                      </p:cBhvr>
                                    </p:animEffect>
                                  </p:childTnLst>
                                </p:cTn>
                              </p:par>
                            </p:childTnLst>
                          </p:cTn>
                        </p:par>
                        <p:par>
                          <p:cTn id="43" fill="hold">
                            <p:stCondLst>
                              <p:cond delay="100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27">
                                            <p:txEl>
                                              <p:pRg st="0" end="0"/>
                                            </p:txEl>
                                          </p:spTgt>
                                        </p:tgtEl>
                                        <p:attrNameLst>
                                          <p:attrName>style.visibility</p:attrName>
                                        </p:attrNameLst>
                                      </p:cBhvr>
                                      <p:to>
                                        <p:strVal val="visible"/>
                                      </p:to>
                                    </p:set>
                                    <p:anim calcmode="discrete" valueType="clr">
                                      <p:cBhvr override="childStyle">
                                        <p:cTn id="46" dur="80"/>
                                        <p:tgtEl>
                                          <p:spTgt spid="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7">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27">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withEffect">
                                  <p:stCondLst>
                                    <p:cond delay="0"/>
                                  </p:stCondLst>
                                  <p:childTnLst>
                                    <p:animEffect transition="out" filter="fade">
                                      <p:cBhvr>
                                        <p:cTn id="53" dur="1000"/>
                                        <p:tgtEl>
                                          <p:spTgt spid="24"/>
                                        </p:tgtEl>
                                      </p:cBhvr>
                                    </p:animEffect>
                                    <p:set>
                                      <p:cBhvr>
                                        <p:cTn id="5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P spid="24" grpId="1" animBg="1"/>
      <p:bldP spid="25" grpId="0" animBg="1"/>
      <p:bldP spid="18"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31148"/>
            <a:ext cx="8892480" cy="1200329"/>
          </a:xfrm>
          <a:prstGeom prst="rect">
            <a:avLst/>
          </a:prstGeom>
          <a:noFill/>
        </p:spPr>
        <p:txBody>
          <a:bodyPr wrap="square" rtlCol="0">
            <a:spAutoFit/>
          </a:bodyPr>
          <a:lstStyle/>
          <a:p>
            <a:r>
              <a:rPr lang="ru-RU" sz="2400" dirty="0">
                <a:latin typeface="Times New Roman" pitchFamily="18" charset="0"/>
                <a:cs typeface="Times New Roman" pitchFamily="18" charset="0"/>
              </a:rPr>
              <a:t>Если стоять спиной к трассе, то слева от навеса расположена площадка для слива топлива (5) и в непосредственной близости </a:t>
            </a:r>
          </a:p>
          <a:p>
            <a:r>
              <a:rPr lang="ru-RU" sz="2400" dirty="0">
                <a:latin typeface="Times New Roman" pitchFamily="18" charset="0"/>
                <a:cs typeface="Times New Roman" pitchFamily="18" charset="0"/>
              </a:rPr>
              <a:t>от неё – резервуары с топливом</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25" name="Овал 24"/>
          <p:cNvSpPr/>
          <p:nvPr/>
        </p:nvSpPr>
        <p:spPr>
          <a:xfrm>
            <a:off x="801567" y="2230197"/>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238814" y="2117423"/>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8" name="TextBox 27"/>
          <p:cNvSpPr txBox="1"/>
          <p:nvPr/>
        </p:nvSpPr>
        <p:spPr>
          <a:xfrm>
            <a:off x="6258729" y="2492896"/>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18" name="Прямоугольник 17"/>
          <p:cNvSpPr/>
          <p:nvPr/>
        </p:nvSpPr>
        <p:spPr>
          <a:xfrm>
            <a:off x="5091540" y="962145"/>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6" name="Овал 25"/>
          <p:cNvSpPr/>
          <p:nvPr/>
        </p:nvSpPr>
        <p:spPr>
          <a:xfrm>
            <a:off x="1763688" y="2614154"/>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227678" y="2876853"/>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4" name="TextBox 13"/>
          <p:cNvSpPr txBox="1"/>
          <p:nvPr/>
        </p:nvSpPr>
        <p:spPr>
          <a:xfrm>
            <a:off x="6243927" y="3212976"/>
            <a:ext cx="2536400" cy="830997"/>
          </a:xfrm>
          <a:prstGeom prst="rect">
            <a:avLst/>
          </a:prstGeom>
          <a:noFill/>
        </p:spPr>
        <p:txBody>
          <a:bodyPr wrap="none" rtlCol="0">
            <a:spAutoFit/>
          </a:bodyPr>
          <a:lstStyle/>
          <a:p>
            <a:r>
              <a:rPr lang="ru-RU" sz="2400" dirty="0">
                <a:latin typeface="Times New Roman" pitchFamily="18" charset="0"/>
                <a:cs typeface="Times New Roman" pitchFamily="18" charset="0"/>
              </a:rPr>
              <a:t>5 – площадка для </a:t>
            </a:r>
          </a:p>
          <a:p>
            <a:r>
              <a:rPr lang="ru-RU" sz="2400" dirty="0">
                <a:latin typeface="Times New Roman" pitchFamily="18" charset="0"/>
                <a:cs typeface="Times New Roman" pitchFamily="18" charset="0"/>
              </a:rPr>
              <a:t>      слива топлива</a:t>
            </a:r>
          </a:p>
        </p:txBody>
      </p:sp>
      <p:sp>
        <p:nvSpPr>
          <p:cNvPr id="20" name="TextBox 19"/>
          <p:cNvSpPr txBox="1"/>
          <p:nvPr/>
        </p:nvSpPr>
        <p:spPr>
          <a:xfrm>
            <a:off x="6243927" y="3943064"/>
            <a:ext cx="2134367" cy="461665"/>
          </a:xfrm>
          <a:prstGeom prst="rect">
            <a:avLst/>
          </a:prstGeom>
          <a:noFill/>
        </p:spPr>
        <p:txBody>
          <a:bodyPr wrap="none" rtlCol="0">
            <a:spAutoFit/>
          </a:bodyPr>
          <a:lstStyle/>
          <a:p>
            <a:r>
              <a:rPr lang="ru-RU" sz="2400" dirty="0">
                <a:latin typeface="Times New Roman" pitchFamily="18" charset="0"/>
                <a:cs typeface="Times New Roman" pitchFamily="18" charset="0"/>
              </a:rPr>
              <a:t>4 – резервуары</a:t>
            </a:r>
          </a:p>
        </p:txBody>
      </p:sp>
      <p:sp>
        <p:nvSpPr>
          <p:cNvPr id="22" name="Управляющая кнопка: далее 21">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Управляющая кнопка: возврат 28">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Управляющая кнопка: домой 29">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490015"/>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41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1">
                                            <p:txEl>
                                              <p:pRg st="1" end="1"/>
                                            </p:txEl>
                                          </p:spTgt>
                                        </p:tgtEl>
                                        <p:attrNameLst>
                                          <p:attrName>style.visibility</p:attrName>
                                        </p:attrNameLst>
                                      </p:cBhvr>
                                      <p:to>
                                        <p:strVal val="visible"/>
                                      </p:to>
                                    </p:set>
                                    <p:anim calcmode="discrete" valueType="clr">
                                      <p:cBhvr override="childStyle">
                                        <p:cTn id="13" dur="80"/>
                                        <p:tgtEl>
                                          <p:spTgt spid="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1">
                                            <p:txEl>
                                              <p:pRg st="1" end="1"/>
                                            </p:txEl>
                                          </p:spTgt>
                                        </p:tgtEl>
                                        <p:attrNameLst>
                                          <p:attrName>fill.type</p:attrName>
                                        </p:attrNameLst>
                                      </p:cBhvr>
                                      <p:to>
                                        <p:strVal val="solid"/>
                                      </p:to>
                                    </p:set>
                                  </p:childTnLst>
                                </p:cTn>
                              </p:par>
                            </p:childTnLst>
                          </p:cTn>
                        </p:par>
                        <p:par>
                          <p:cTn id="16" fill="hold">
                            <p:stCondLst>
                              <p:cond delay="516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1000"/>
                                        <p:tgtEl>
                                          <p:spTgt spid="26"/>
                                        </p:tgtEl>
                                      </p:cBhvr>
                                    </p:animEffect>
                                  </p:childTnLst>
                                </p:cTn>
                              </p:par>
                            </p:childTnLst>
                          </p:cTn>
                        </p:par>
                        <p:par>
                          <p:cTn id="32" fill="hold">
                            <p:stCondLst>
                              <p:cond delay="100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5"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4">
                                            <p:txEl>
                                              <p:pRg st="0" end="0"/>
                                            </p:txEl>
                                          </p:spTgt>
                                        </p:tgtEl>
                                        <p:attrNameLst>
                                          <p:attrName>fill.type</p:attrName>
                                        </p:attrNameLst>
                                      </p:cBhvr>
                                      <p:to>
                                        <p:strVal val="solid"/>
                                      </p:to>
                                    </p:set>
                                  </p:childTnLst>
                                </p:cTn>
                              </p:par>
                            </p:childTnLst>
                          </p:cTn>
                        </p:par>
                        <p:par>
                          <p:cTn id="38" fill="hold">
                            <p:stCondLst>
                              <p:cond delay="156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41"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14">
                                            <p:txEl>
                                              <p:pRg st="1" end="1"/>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1000"/>
                                        <p:tgtEl>
                                          <p:spTgt spid="25"/>
                                        </p:tgtEl>
                                      </p:cBhvr>
                                    </p:animEffect>
                                  </p:childTnLst>
                                </p:cTn>
                              </p:par>
                            </p:childTnLst>
                          </p:cTn>
                        </p:par>
                        <p:par>
                          <p:cTn id="49" fill="hold">
                            <p:stCondLst>
                              <p:cond delay="1000"/>
                            </p:stCondLst>
                            <p:childTnLst>
                              <p:par>
                                <p:cTn id="50" presetID="27" presetClass="entr" presetSubtype="0" fill="hold" nodeType="afterEffect">
                                  <p:stCondLst>
                                    <p:cond delay="0"/>
                                  </p:stCondLst>
                                  <p:iterate type="lt">
                                    <p:tmPct val="50000"/>
                                  </p:iterate>
                                  <p:childTnLst>
                                    <p:set>
                                      <p:cBhvr>
                                        <p:cTn id="51"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52"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20">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withEffect">
                                  <p:stCondLst>
                                    <p:cond delay="0"/>
                                  </p:stCondLst>
                                  <p:childTnLst>
                                    <p:animEffect transition="out" filter="fade">
                                      <p:cBhvr>
                                        <p:cTn id="59" dur="1000"/>
                                        <p:tgtEl>
                                          <p:spTgt spid="24"/>
                                        </p:tgtEl>
                                      </p:cBhvr>
                                    </p:animEffect>
                                    <p:set>
                                      <p:cBhvr>
                                        <p:cTn id="60"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P spid="24" grpId="1" animBg="1"/>
      <p:bldP spid="25" grpId="0" animBg="1"/>
      <p:bldP spid="18"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31148"/>
            <a:ext cx="8892480" cy="830997"/>
          </a:xfrm>
          <a:prstGeom prst="rect">
            <a:avLst/>
          </a:prstGeom>
          <a:noFill/>
        </p:spPr>
        <p:txBody>
          <a:bodyPr wrap="square" rtlCol="0">
            <a:spAutoFit/>
          </a:bodyPr>
          <a:lstStyle/>
          <a:p>
            <a:r>
              <a:rPr lang="ru-RU" sz="2400" dirty="0">
                <a:latin typeface="Times New Roman" pitchFamily="18" charset="0"/>
                <a:cs typeface="Times New Roman" pitchFamily="18" charset="0"/>
              </a:rPr>
              <a:t>Если стоять спиной к трассе, то справа от навеса расположилась автомойка, она расположена ближе к трассе, и автомастерская.</a:t>
            </a:r>
          </a:p>
        </p:txBody>
      </p:sp>
      <p:sp>
        <p:nvSpPr>
          <p:cNvPr id="23" name="Управляющая кнопка: настраиваемая 22">
            <a:hlinkClick r:id="" action="ppaction://noaction" highlightClick="1"/>
          </p:cNvPr>
          <p:cNvSpPr/>
          <p:nvPr/>
        </p:nvSpPr>
        <p:spPr>
          <a:xfrm>
            <a:off x="6881490" y="1487361"/>
            <a:ext cx="936104" cy="432048"/>
          </a:xfrm>
          <a:prstGeom prst="actionButtonBlank">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ДА</a:t>
            </a:r>
          </a:p>
        </p:txBody>
      </p:sp>
      <p:sp>
        <p:nvSpPr>
          <p:cNvPr id="24" name="Управляющая кнопка: настраиваемая 23">
            <a:hlinkClick r:id="" action="ppaction://noaction" highlightClick="1"/>
          </p:cNvPr>
          <p:cNvSpPr/>
          <p:nvPr/>
        </p:nvSpPr>
        <p:spPr>
          <a:xfrm>
            <a:off x="7961610" y="1487361"/>
            <a:ext cx="936104" cy="432048"/>
          </a:xfrm>
          <a:prstGeom prst="actionButtonBlank">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НЕТ</a:t>
            </a:r>
          </a:p>
        </p:txBody>
      </p:sp>
      <p:sp>
        <p:nvSpPr>
          <p:cNvPr id="25" name="Овал 24"/>
          <p:cNvSpPr/>
          <p:nvPr/>
        </p:nvSpPr>
        <p:spPr>
          <a:xfrm>
            <a:off x="5253374" y="2117423"/>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238814" y="2117423"/>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28" name="TextBox 27"/>
          <p:cNvSpPr txBox="1"/>
          <p:nvPr/>
        </p:nvSpPr>
        <p:spPr>
          <a:xfrm>
            <a:off x="6258729" y="2492896"/>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18" name="Прямоугольник 17"/>
          <p:cNvSpPr/>
          <p:nvPr/>
        </p:nvSpPr>
        <p:spPr>
          <a:xfrm>
            <a:off x="5091540" y="962145"/>
            <a:ext cx="37993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Важная информация?</a:t>
            </a:r>
          </a:p>
        </p:txBody>
      </p:sp>
      <p:sp>
        <p:nvSpPr>
          <p:cNvPr id="26" name="Овал 25"/>
          <p:cNvSpPr/>
          <p:nvPr/>
        </p:nvSpPr>
        <p:spPr>
          <a:xfrm>
            <a:off x="5091635" y="3879331"/>
            <a:ext cx="957573" cy="5253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227678" y="2876853"/>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4" name="TextBox 13"/>
          <p:cNvSpPr txBox="1"/>
          <p:nvPr/>
        </p:nvSpPr>
        <p:spPr>
          <a:xfrm>
            <a:off x="6243927" y="3212976"/>
            <a:ext cx="2536400" cy="830997"/>
          </a:xfrm>
          <a:prstGeom prst="rect">
            <a:avLst/>
          </a:prstGeom>
          <a:noFill/>
        </p:spPr>
        <p:txBody>
          <a:bodyPr wrap="none" rtlCol="0">
            <a:spAutoFit/>
          </a:bodyPr>
          <a:lstStyle/>
          <a:p>
            <a:r>
              <a:rPr lang="ru-RU" sz="2400" dirty="0">
                <a:latin typeface="Times New Roman" pitchFamily="18" charset="0"/>
                <a:cs typeface="Times New Roman" pitchFamily="18" charset="0"/>
              </a:rPr>
              <a:t>5 – площадка для </a:t>
            </a:r>
          </a:p>
          <a:p>
            <a:r>
              <a:rPr lang="ru-RU" sz="2400" dirty="0">
                <a:latin typeface="Times New Roman" pitchFamily="18" charset="0"/>
                <a:cs typeface="Times New Roman" pitchFamily="18" charset="0"/>
              </a:rPr>
              <a:t>      слива топлива</a:t>
            </a:r>
          </a:p>
        </p:txBody>
      </p:sp>
      <p:sp>
        <p:nvSpPr>
          <p:cNvPr id="20" name="TextBox 19"/>
          <p:cNvSpPr txBox="1"/>
          <p:nvPr/>
        </p:nvSpPr>
        <p:spPr>
          <a:xfrm>
            <a:off x="6243927" y="3943064"/>
            <a:ext cx="2134367" cy="461665"/>
          </a:xfrm>
          <a:prstGeom prst="rect">
            <a:avLst/>
          </a:prstGeom>
          <a:noFill/>
        </p:spPr>
        <p:txBody>
          <a:bodyPr wrap="none" rtlCol="0">
            <a:spAutoFit/>
          </a:bodyPr>
          <a:lstStyle/>
          <a:p>
            <a:r>
              <a:rPr lang="ru-RU" sz="2400" dirty="0">
                <a:latin typeface="Times New Roman" pitchFamily="18" charset="0"/>
                <a:cs typeface="Times New Roman" pitchFamily="18" charset="0"/>
              </a:rPr>
              <a:t>4 – резервуары</a:t>
            </a:r>
          </a:p>
        </p:txBody>
      </p:sp>
      <p:sp>
        <p:nvSpPr>
          <p:cNvPr id="22" name="TextBox 21"/>
          <p:cNvSpPr txBox="1"/>
          <p:nvPr/>
        </p:nvSpPr>
        <p:spPr>
          <a:xfrm>
            <a:off x="6238814" y="4299587"/>
            <a:ext cx="1994649" cy="461665"/>
          </a:xfrm>
          <a:prstGeom prst="rect">
            <a:avLst/>
          </a:prstGeom>
          <a:noFill/>
        </p:spPr>
        <p:txBody>
          <a:bodyPr wrap="none" rtlCol="0">
            <a:spAutoFit/>
          </a:bodyPr>
          <a:lstStyle/>
          <a:p>
            <a:r>
              <a:rPr lang="ru-RU" sz="2400" dirty="0">
                <a:latin typeface="Times New Roman" pitchFamily="18" charset="0"/>
                <a:cs typeface="Times New Roman" pitchFamily="18" charset="0"/>
              </a:rPr>
              <a:t>5 – автомойка</a:t>
            </a:r>
          </a:p>
        </p:txBody>
      </p:sp>
      <p:sp>
        <p:nvSpPr>
          <p:cNvPr id="29" name="TextBox 28"/>
          <p:cNvSpPr txBox="1"/>
          <p:nvPr/>
        </p:nvSpPr>
        <p:spPr>
          <a:xfrm>
            <a:off x="6459209" y="4653134"/>
            <a:ext cx="2648161" cy="461665"/>
          </a:xfrm>
          <a:prstGeom prst="rect">
            <a:avLst/>
          </a:prstGeom>
          <a:noFill/>
        </p:spPr>
        <p:txBody>
          <a:bodyPr wrap="none" rtlCol="0">
            <a:spAutoFit/>
          </a:bodyPr>
          <a:lstStyle/>
          <a:p>
            <a:r>
              <a:rPr lang="ru-RU" sz="2400" dirty="0">
                <a:latin typeface="Times New Roman" pitchFamily="18" charset="0"/>
                <a:cs typeface="Times New Roman" pitchFamily="18" charset="0"/>
              </a:rPr>
              <a:t>7 – автомастерская</a:t>
            </a:r>
          </a:p>
        </p:txBody>
      </p:sp>
      <p:sp>
        <p:nvSpPr>
          <p:cNvPr id="30" name="Управляющая кнопка: далее 29">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правляющая кнопка: возврат 30">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Управляющая кнопка: домой 31">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25047799"/>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7"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
                                            <p:txEl>
                                              <p:pRg st="0" end="0"/>
                                            </p:txEl>
                                          </p:spTgt>
                                        </p:tgtEl>
                                        <p:attrNameLst>
                                          <p:attrName>fill.type</p:attrName>
                                        </p:attrNameLst>
                                      </p:cBhvr>
                                      <p:to>
                                        <p:strVal val="solid"/>
                                      </p:to>
                                    </p:set>
                                  </p:childTnLst>
                                </p:cTn>
                              </p:par>
                            </p:childTnLst>
                          </p:cTn>
                        </p:par>
                        <p:par>
                          <p:cTn id="10" fill="hold">
                            <p:stCondLst>
                              <p:cond delay="428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1000"/>
                                        <p:tgtEl>
                                          <p:spTgt spid="26"/>
                                        </p:tgtEl>
                                      </p:cBhvr>
                                    </p:animEffect>
                                  </p:childTnLst>
                                </p:cTn>
                              </p:par>
                            </p:childTnLst>
                          </p:cTn>
                        </p:par>
                        <p:par>
                          <p:cTn id="26" fill="hold">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29"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2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heel(1)">
                                      <p:cBhvr>
                                        <p:cTn id="36" dur="1000"/>
                                        <p:tgtEl>
                                          <p:spTgt spid="25"/>
                                        </p:tgtEl>
                                      </p:cBhvr>
                                    </p:animEffect>
                                  </p:childTnLst>
                                </p:cTn>
                              </p:par>
                            </p:childTnLst>
                          </p:cTn>
                        </p:par>
                        <p:par>
                          <p:cTn id="37" fill="hold">
                            <p:stCondLst>
                              <p:cond delay="10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40"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withEffect">
                                  <p:stCondLst>
                                    <p:cond delay="0"/>
                                  </p:stCondLst>
                                  <p:childTnLst>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P spid="24" grpId="1" animBg="1"/>
      <p:bldP spid="25" grpId="0" animBg="1"/>
      <p:bldP spid="18"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p:cNvSpPr/>
          <p:nvPr/>
        </p:nvSpPr>
        <p:spPr>
          <a:xfrm>
            <a:off x="0" y="116632"/>
            <a:ext cx="611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IV</a:t>
            </a:r>
            <a:endParaRPr lang="ru-RU" sz="2800" b="1" dirty="0">
              <a:solidFill>
                <a:schemeClr val="bg1"/>
              </a:solidFill>
              <a:latin typeface="Times New Roman" pitchFamily="18" charset="0"/>
              <a:cs typeface="Times New Roman" pitchFamily="18" charset="0"/>
            </a:endParaRPr>
          </a:p>
        </p:txBody>
      </p:sp>
      <p:sp>
        <p:nvSpPr>
          <p:cNvPr id="25" name="TextBox 24"/>
          <p:cNvSpPr txBox="1"/>
          <p:nvPr/>
        </p:nvSpPr>
        <p:spPr>
          <a:xfrm>
            <a:off x="575049" y="431121"/>
            <a:ext cx="8353516" cy="954107"/>
          </a:xfrm>
          <a:prstGeom prst="rect">
            <a:avLst/>
          </a:prstGeom>
          <a:noFill/>
        </p:spPr>
        <p:txBody>
          <a:bodyPr wrap="square" rtlCol="0">
            <a:spAutoFit/>
          </a:bodyPr>
          <a:lstStyle/>
          <a:p>
            <a:r>
              <a:rPr lang="ru-RU" sz="2800" dirty="0">
                <a:latin typeface="Times New Roman" pitchFamily="18" charset="0"/>
                <a:cs typeface="Times New Roman" pitchFamily="18" charset="0"/>
              </a:rPr>
              <a:t>Сопоставьте объекты, указанные в таблице с цифрами, которыми эти объекты обозначены.</a:t>
            </a:r>
          </a:p>
        </p:txBody>
      </p:sp>
      <p:sp>
        <p:nvSpPr>
          <p:cNvPr id="36" name="Прямоугольник 35"/>
          <p:cNvSpPr/>
          <p:nvPr/>
        </p:nvSpPr>
        <p:spPr>
          <a:xfrm>
            <a:off x="575049" y="291671"/>
            <a:ext cx="8461448"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7" name="Таблица 36"/>
          <p:cNvGraphicFramePr>
            <a:graphicFrameLocks noGrp="1"/>
          </p:cNvGraphicFramePr>
          <p:nvPr>
            <p:extLst>
              <p:ext uri="{D42A27DB-BD31-4B8C-83A1-F6EECF244321}">
                <p14:modId xmlns:p14="http://schemas.microsoft.com/office/powerpoint/2010/main" val="1076481805"/>
              </p:ext>
            </p:extLst>
          </p:nvPr>
        </p:nvGraphicFramePr>
        <p:xfrm>
          <a:off x="661064" y="371795"/>
          <a:ext cx="8267500" cy="1219200"/>
        </p:xfrm>
        <a:graphic>
          <a:graphicData uri="http://schemas.openxmlformats.org/drawingml/2006/table">
            <a:tbl>
              <a:tblPr firstRow="1" bandRow="1">
                <a:tableStyleId>{5C22544A-7EE6-4342-B048-85BDC9FD1C3A}</a:tableStyleId>
              </a:tblPr>
              <a:tblGrid>
                <a:gridCol w="1333803">
                  <a:extLst>
                    <a:ext uri="{9D8B030D-6E8A-4147-A177-3AD203B41FA5}">
                      <a16:colId xmlns:a16="http://schemas.microsoft.com/office/drawing/2014/main" val="20000"/>
                    </a:ext>
                  </a:extLst>
                </a:gridCol>
                <a:gridCol w="1748055">
                  <a:extLst>
                    <a:ext uri="{9D8B030D-6E8A-4147-A177-3AD203B41FA5}">
                      <a16:colId xmlns:a16="http://schemas.microsoft.com/office/drawing/2014/main" val="20001"/>
                    </a:ext>
                  </a:extLst>
                </a:gridCol>
                <a:gridCol w="1602383">
                  <a:extLst>
                    <a:ext uri="{9D8B030D-6E8A-4147-A177-3AD203B41FA5}">
                      <a16:colId xmlns:a16="http://schemas.microsoft.com/office/drawing/2014/main" val="20002"/>
                    </a:ext>
                  </a:extLst>
                </a:gridCol>
                <a:gridCol w="2257904">
                  <a:extLst>
                    <a:ext uri="{9D8B030D-6E8A-4147-A177-3AD203B41FA5}">
                      <a16:colId xmlns:a16="http://schemas.microsoft.com/office/drawing/2014/main" val="20003"/>
                    </a:ext>
                  </a:extLst>
                </a:gridCol>
                <a:gridCol w="1325355">
                  <a:extLst>
                    <a:ext uri="{9D8B030D-6E8A-4147-A177-3AD203B41FA5}">
                      <a16:colId xmlns:a16="http://schemas.microsoft.com/office/drawing/2014/main" val="20004"/>
                    </a:ext>
                  </a:extLst>
                </a:gridCol>
              </a:tblGrid>
              <a:tr h="370840">
                <a:tc>
                  <a:txBody>
                    <a:bodyPr/>
                    <a:lstStyle/>
                    <a:p>
                      <a:pPr algn="ctr"/>
                      <a:r>
                        <a:rPr lang="ru-RU" sz="2100" dirty="0">
                          <a:latin typeface="Times New Roman" pitchFamily="18" charset="0"/>
                          <a:cs typeface="Times New Roman" pitchFamily="18" charset="0"/>
                        </a:rPr>
                        <a:t>Объекты</a:t>
                      </a:r>
                    </a:p>
                  </a:txBody>
                  <a:tcPr/>
                </a:tc>
                <a:tc>
                  <a:txBody>
                    <a:bodyPr/>
                    <a:lstStyle/>
                    <a:p>
                      <a:pPr algn="ctr"/>
                      <a:r>
                        <a:rPr lang="ru-RU" sz="2200" dirty="0">
                          <a:latin typeface="Times New Roman" pitchFamily="18" charset="0"/>
                          <a:cs typeface="Times New Roman" pitchFamily="18" charset="0"/>
                        </a:rPr>
                        <a:t>Резервуары для топлива</a:t>
                      </a:r>
                    </a:p>
                  </a:txBody>
                  <a:tcPr/>
                </a:tc>
                <a:tc>
                  <a:txBody>
                    <a:bodyPr/>
                    <a:lstStyle/>
                    <a:p>
                      <a:pPr algn="ctr"/>
                      <a:r>
                        <a:rPr lang="ru-RU" sz="2200" dirty="0">
                          <a:latin typeface="Times New Roman" pitchFamily="18" charset="0"/>
                          <a:cs typeface="Times New Roman" pitchFamily="18" charset="0"/>
                        </a:rPr>
                        <a:t>Автомойка</a:t>
                      </a:r>
                    </a:p>
                  </a:txBody>
                  <a:tcPr/>
                </a:tc>
                <a:tc>
                  <a:txBody>
                    <a:bodyPr/>
                    <a:lstStyle/>
                    <a:p>
                      <a:pPr algn="ctr"/>
                      <a:r>
                        <a:rPr lang="ru-RU" sz="2200" dirty="0">
                          <a:latin typeface="Times New Roman" pitchFamily="18" charset="0"/>
                          <a:cs typeface="Times New Roman" pitchFamily="18" charset="0"/>
                        </a:rPr>
                        <a:t>Автомастерская</a:t>
                      </a:r>
                    </a:p>
                  </a:txBody>
                  <a:tcPr/>
                </a:tc>
                <a:tc>
                  <a:txBody>
                    <a:bodyPr/>
                    <a:lstStyle/>
                    <a:p>
                      <a:pPr algn="ctr"/>
                      <a:r>
                        <a:rPr lang="ru-RU" sz="2200" dirty="0">
                          <a:latin typeface="Times New Roman" pitchFamily="18" charset="0"/>
                          <a:cs typeface="Times New Roman" pitchFamily="18" charset="0"/>
                        </a:rPr>
                        <a:t>Магазин</a:t>
                      </a:r>
                    </a:p>
                  </a:txBody>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Цифры</a:t>
                      </a: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tc>
                  <a:txBody>
                    <a:bodyPr/>
                    <a:lstStyle/>
                    <a:p>
                      <a:pPr algn="ct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38" name="TextBox 37"/>
          <p:cNvSpPr txBox="1"/>
          <p:nvPr/>
        </p:nvSpPr>
        <p:spPr>
          <a:xfrm>
            <a:off x="2699793" y="1053331"/>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4</a:t>
            </a:r>
          </a:p>
        </p:txBody>
      </p:sp>
      <p:sp>
        <p:nvSpPr>
          <p:cNvPr id="44" name="Прямоугольник 43"/>
          <p:cNvSpPr/>
          <p:nvPr/>
        </p:nvSpPr>
        <p:spPr>
          <a:xfrm>
            <a:off x="2125337" y="336323"/>
            <a:ext cx="1636333"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4259735" y="1060580"/>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6</a:t>
            </a:r>
          </a:p>
        </p:txBody>
      </p:sp>
      <p:sp>
        <p:nvSpPr>
          <p:cNvPr id="47" name="Прямоугольник 46"/>
          <p:cNvSpPr/>
          <p:nvPr/>
        </p:nvSpPr>
        <p:spPr>
          <a:xfrm>
            <a:off x="3761670" y="289391"/>
            <a:ext cx="1505753"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TextBox 47"/>
          <p:cNvSpPr txBox="1"/>
          <p:nvPr/>
        </p:nvSpPr>
        <p:spPr>
          <a:xfrm>
            <a:off x="6201103" y="1060580"/>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7</a:t>
            </a:r>
          </a:p>
        </p:txBody>
      </p:sp>
      <p:sp>
        <p:nvSpPr>
          <p:cNvPr id="49" name="Прямоугольник 48"/>
          <p:cNvSpPr/>
          <p:nvPr/>
        </p:nvSpPr>
        <p:spPr>
          <a:xfrm>
            <a:off x="5390374" y="311828"/>
            <a:ext cx="2129699" cy="78581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7999871" y="1060010"/>
            <a:ext cx="415498" cy="646331"/>
          </a:xfrm>
          <a:prstGeom prst="rect">
            <a:avLst/>
          </a:prstGeom>
          <a:noFill/>
        </p:spPr>
        <p:txBody>
          <a:bodyPr wrap="none" rtlCol="0">
            <a:spAutoFit/>
          </a:bodyPr>
          <a:lstStyle/>
          <a:p>
            <a:r>
              <a:rPr lang="ru-RU" sz="3600" b="1" dirty="0">
                <a:latin typeface="Times New Roman" pitchFamily="18" charset="0"/>
                <a:cs typeface="Times New Roman" pitchFamily="18" charset="0"/>
              </a:rPr>
              <a:t>2</a:t>
            </a:r>
          </a:p>
        </p:txBody>
      </p:sp>
      <p:sp>
        <p:nvSpPr>
          <p:cNvPr id="51" name="Прямоугольник 50"/>
          <p:cNvSpPr/>
          <p:nvPr/>
        </p:nvSpPr>
        <p:spPr>
          <a:xfrm>
            <a:off x="7644905" y="356990"/>
            <a:ext cx="1391592" cy="71438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4672</a:t>
            </a:r>
          </a:p>
        </p:txBody>
      </p:sp>
      <p:sp>
        <p:nvSpPr>
          <p:cNvPr id="53" name="Прямоугольник 52"/>
          <p:cNvSpPr/>
          <p:nvPr/>
        </p:nvSpPr>
        <p:spPr>
          <a:xfrm>
            <a:off x="6562477"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54" name="Прямоугольник 53"/>
          <p:cNvSpPr/>
          <p:nvPr/>
        </p:nvSpPr>
        <p:spPr>
          <a:xfrm>
            <a:off x="6562477" y="571501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76" name="Прямоугольник 75"/>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1.</a:t>
            </a:r>
            <a:endParaRPr lang="ru-RU" sz="2800" b="1" dirty="0">
              <a:solidFill>
                <a:schemeClr val="bg1"/>
              </a:solidFill>
              <a:latin typeface="Times New Roman" pitchFamily="18" charset="0"/>
              <a:cs typeface="Times New Roman" pitchFamily="18" charset="0"/>
            </a:endParaRPr>
          </a:p>
        </p:txBody>
      </p:sp>
      <p:sp>
        <p:nvSpPr>
          <p:cNvPr id="34" name="Управляющая кнопка: настраиваемая 33">
            <a:hlinkClick r:id="" action="ppaction://noaction" highlightClick="1"/>
          </p:cNvPr>
          <p:cNvSpPr/>
          <p:nvPr/>
        </p:nvSpPr>
        <p:spPr>
          <a:xfrm>
            <a:off x="6821338" y="1726675"/>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Подсказка</a:t>
            </a:r>
          </a:p>
        </p:txBody>
      </p:sp>
      <p:sp>
        <p:nvSpPr>
          <p:cNvPr id="57" name="TextBox 56"/>
          <p:cNvSpPr txBox="1"/>
          <p:nvPr/>
        </p:nvSpPr>
        <p:spPr>
          <a:xfrm>
            <a:off x="6238814" y="2117423"/>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58" name="TextBox 57"/>
          <p:cNvSpPr txBox="1"/>
          <p:nvPr/>
        </p:nvSpPr>
        <p:spPr>
          <a:xfrm>
            <a:off x="6258729" y="2492896"/>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59" name="TextBox 58"/>
          <p:cNvSpPr txBox="1"/>
          <p:nvPr/>
        </p:nvSpPr>
        <p:spPr>
          <a:xfrm>
            <a:off x="6227678" y="2876853"/>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60" name="TextBox 59"/>
          <p:cNvSpPr txBox="1"/>
          <p:nvPr/>
        </p:nvSpPr>
        <p:spPr>
          <a:xfrm>
            <a:off x="6243927" y="3212976"/>
            <a:ext cx="2536400" cy="830997"/>
          </a:xfrm>
          <a:prstGeom prst="rect">
            <a:avLst/>
          </a:prstGeom>
          <a:noFill/>
        </p:spPr>
        <p:txBody>
          <a:bodyPr wrap="none" rtlCol="0">
            <a:spAutoFit/>
          </a:bodyPr>
          <a:lstStyle/>
          <a:p>
            <a:r>
              <a:rPr lang="ru-RU" sz="2400" dirty="0">
                <a:latin typeface="Times New Roman" pitchFamily="18" charset="0"/>
                <a:cs typeface="Times New Roman" pitchFamily="18" charset="0"/>
              </a:rPr>
              <a:t>5 – площадка для </a:t>
            </a:r>
          </a:p>
          <a:p>
            <a:r>
              <a:rPr lang="ru-RU" sz="2400" dirty="0">
                <a:latin typeface="Times New Roman" pitchFamily="18" charset="0"/>
                <a:cs typeface="Times New Roman" pitchFamily="18" charset="0"/>
              </a:rPr>
              <a:t>      слива топлива</a:t>
            </a:r>
          </a:p>
        </p:txBody>
      </p:sp>
      <p:sp>
        <p:nvSpPr>
          <p:cNvPr id="61" name="TextBox 60"/>
          <p:cNvSpPr txBox="1"/>
          <p:nvPr/>
        </p:nvSpPr>
        <p:spPr>
          <a:xfrm>
            <a:off x="6243927" y="3943064"/>
            <a:ext cx="2134367" cy="461665"/>
          </a:xfrm>
          <a:prstGeom prst="rect">
            <a:avLst/>
          </a:prstGeom>
          <a:noFill/>
        </p:spPr>
        <p:txBody>
          <a:bodyPr wrap="none" rtlCol="0">
            <a:spAutoFit/>
          </a:bodyPr>
          <a:lstStyle/>
          <a:p>
            <a:r>
              <a:rPr lang="ru-RU" sz="2400" dirty="0">
                <a:latin typeface="Times New Roman" pitchFamily="18" charset="0"/>
                <a:cs typeface="Times New Roman" pitchFamily="18" charset="0"/>
              </a:rPr>
              <a:t>4 – резервуары</a:t>
            </a:r>
          </a:p>
        </p:txBody>
      </p:sp>
      <p:sp>
        <p:nvSpPr>
          <p:cNvPr id="62" name="TextBox 61"/>
          <p:cNvSpPr txBox="1"/>
          <p:nvPr/>
        </p:nvSpPr>
        <p:spPr>
          <a:xfrm>
            <a:off x="6238814" y="4299587"/>
            <a:ext cx="1994649" cy="461665"/>
          </a:xfrm>
          <a:prstGeom prst="rect">
            <a:avLst/>
          </a:prstGeom>
          <a:noFill/>
        </p:spPr>
        <p:txBody>
          <a:bodyPr wrap="none" rtlCol="0">
            <a:spAutoFit/>
          </a:bodyPr>
          <a:lstStyle/>
          <a:p>
            <a:r>
              <a:rPr lang="ru-RU" sz="2400" dirty="0">
                <a:latin typeface="Times New Roman" pitchFamily="18" charset="0"/>
                <a:cs typeface="Times New Roman" pitchFamily="18" charset="0"/>
              </a:rPr>
              <a:t>5 – автомойка</a:t>
            </a:r>
          </a:p>
        </p:txBody>
      </p:sp>
      <p:sp>
        <p:nvSpPr>
          <p:cNvPr id="63" name="TextBox 62"/>
          <p:cNvSpPr txBox="1"/>
          <p:nvPr/>
        </p:nvSpPr>
        <p:spPr>
          <a:xfrm>
            <a:off x="6459209" y="4653134"/>
            <a:ext cx="2648161" cy="461665"/>
          </a:xfrm>
          <a:prstGeom prst="rect">
            <a:avLst/>
          </a:prstGeom>
          <a:noFill/>
        </p:spPr>
        <p:txBody>
          <a:bodyPr wrap="none" rtlCol="0">
            <a:spAutoFit/>
          </a:bodyPr>
          <a:lstStyle/>
          <a:p>
            <a:r>
              <a:rPr lang="ru-RU" sz="2400" dirty="0">
                <a:latin typeface="Times New Roman" pitchFamily="18" charset="0"/>
                <a:cs typeface="Times New Roman" pitchFamily="18" charset="0"/>
              </a:rPr>
              <a:t>7 – автомастерская</a:t>
            </a:r>
          </a:p>
        </p:txBody>
      </p:sp>
      <p:sp>
        <p:nvSpPr>
          <p:cNvPr id="29" name="Управляющая кнопка: далее 28">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Управляющая кнопка: возврат 29">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домой 34">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549586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5">
                                            <p:txEl>
                                              <p:pRg st="0" end="0"/>
                                            </p:txEl>
                                          </p:spTgt>
                                        </p:tgtEl>
                                        <p:attrNameLst>
                                          <p:attrName>style.visibility</p:attrName>
                                        </p:attrNameLst>
                                      </p:cBhvr>
                                      <p:to>
                                        <p:strVal val="visible"/>
                                      </p:to>
                                    </p:set>
                                    <p:anim calcmode="discrete" valueType="clr">
                                      <p:cBhvr override="childStyle">
                                        <p:cTn id="7" dur="80"/>
                                        <p:tgtEl>
                                          <p:spTgt spid="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ppt_x</p:attrName>
                                        </p:attrNameLst>
                                      </p:cBhvr>
                                      <p:tavLst>
                                        <p:tav tm="0">
                                          <p:val>
                                            <p:strVal val="#ppt_x-.2"/>
                                          </p:val>
                                        </p:tav>
                                        <p:tav tm="100000">
                                          <p:val>
                                            <p:strVal val="#ppt_x"/>
                                          </p:val>
                                        </p:tav>
                                      </p:tavLst>
                                    </p:anim>
                                    <p:anim calcmode="lin" valueType="num">
                                      <p:cBhvr>
                                        <p:cTn id="15"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
                                        </p:tgtEl>
                                      </p:cBhvr>
                                    </p:animEffect>
                                  </p:childTnLst>
                                </p:cTn>
                              </p:par>
                              <p:par>
                                <p:cTn id="17" presetID="2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ppt_x</p:attrName>
                                        </p:attrNameLst>
                                      </p:cBhvr>
                                      <p:tavLst>
                                        <p:tav tm="0">
                                          <p:val>
                                            <p:strVal val="#ppt_x-.2"/>
                                          </p:val>
                                        </p:tav>
                                        <p:tav tm="100000">
                                          <p:val>
                                            <p:strVal val="#ppt_x"/>
                                          </p:val>
                                        </p:tav>
                                      </p:tavLst>
                                    </p:anim>
                                    <p:anim calcmode="lin" valueType="num">
                                      <p:cBhvr>
                                        <p:cTn id="2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4"/>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ppt_x</p:attrName>
                                        </p:attrNameLst>
                                      </p:cBhvr>
                                      <p:tavLst>
                                        <p:tav tm="0">
                                          <p:val>
                                            <p:strVal val="#ppt_x-.2"/>
                                          </p:val>
                                        </p:tav>
                                        <p:tav tm="100000">
                                          <p:val>
                                            <p:strVal val="#ppt_x"/>
                                          </p:val>
                                        </p:tav>
                                      </p:tavLst>
                                    </p:anim>
                                    <p:anim calcmode="lin" valueType="num">
                                      <p:cBhvr>
                                        <p:cTn id="30"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ppt_x</p:attrName>
                                        </p:attrNameLst>
                                      </p:cBhvr>
                                      <p:tavLst>
                                        <p:tav tm="0">
                                          <p:val>
                                            <p:strVal val="#ppt_x-.2"/>
                                          </p:val>
                                        </p:tav>
                                        <p:tav tm="100000">
                                          <p:val>
                                            <p:strVal val="#ppt_x"/>
                                          </p:val>
                                        </p:tav>
                                      </p:tavLst>
                                    </p:anim>
                                    <p:anim calcmode="lin" valueType="num">
                                      <p:cBhvr>
                                        <p:cTn id="35"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1000" fill="hold"/>
                                        <p:tgtEl>
                                          <p:spTgt spid="51"/>
                                        </p:tgtEl>
                                        <p:attrNameLst>
                                          <p:attrName>ppt_x</p:attrName>
                                        </p:attrNameLst>
                                      </p:cBhvr>
                                      <p:tavLst>
                                        <p:tav tm="0">
                                          <p:val>
                                            <p:strVal val="#ppt_x-.2"/>
                                          </p:val>
                                        </p:tav>
                                        <p:tav tm="100000">
                                          <p:val>
                                            <p:strVal val="#ppt_x"/>
                                          </p:val>
                                        </p:tav>
                                      </p:tavLst>
                                    </p:anim>
                                    <p:anim calcmode="lin" valueType="num">
                                      <p:cBhvr>
                                        <p:cTn id="40"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
                                        </p:tgtEl>
                                      </p:cBhvr>
                                    </p:animEffect>
                                  </p:childTnLst>
                                </p:cTn>
                              </p:par>
                            </p:childTnLst>
                          </p:cTn>
                        </p:par>
                        <p:par>
                          <p:cTn id="42" fill="hold">
                            <p:stCondLst>
                              <p:cond delay="1000"/>
                            </p:stCondLst>
                            <p:childTnLst>
                              <p:par>
                                <p:cTn id="43" presetID="53" presetClass="entr" presetSubtype="0" fill="hold" grpId="2" nodeType="after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0" fill="hold" grpId="2" nodeType="with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fltVal val="0"/>
                                          </p:val>
                                        </p:tav>
                                        <p:tav tm="100000">
                                          <p:val>
                                            <p:strVal val="#ppt_w"/>
                                          </p:val>
                                        </p:tav>
                                      </p:tavLst>
                                    </p:anim>
                                    <p:anim calcmode="lin" valueType="num">
                                      <p:cBhvr>
                                        <p:cTn id="64" dur="1000" fill="hold"/>
                                        <p:tgtEl>
                                          <p:spTgt spid="38"/>
                                        </p:tgtEl>
                                        <p:attrNameLst>
                                          <p:attrName>ppt_h</p:attrName>
                                        </p:attrNameLst>
                                      </p:cBhvr>
                                      <p:tavLst>
                                        <p:tav tm="0">
                                          <p:val>
                                            <p:fltVal val="0"/>
                                          </p:val>
                                        </p:tav>
                                        <p:tav tm="100000">
                                          <p:val>
                                            <p:strVal val="#ppt_h"/>
                                          </p:val>
                                        </p:tav>
                                      </p:tavLst>
                                    </p:anim>
                                    <p:animEffect transition="in" filter="fade">
                                      <p:cBhvr>
                                        <p:cTn id="65" dur="1000"/>
                                        <p:tgtEl>
                                          <p:spTgt spid="38"/>
                                        </p:tgtEl>
                                      </p:cBhvr>
                                    </p:animEffect>
                                  </p:childTnLst>
                                </p:cTn>
                              </p:par>
                            </p:childTnLst>
                          </p:cTn>
                        </p:par>
                      </p:childTnLst>
                    </p:cTn>
                  </p:par>
                </p:childTnLst>
              </p:cTn>
              <p:nextCondLst>
                <p:cond evt="onClick" delay="0">
                  <p:tgtEl>
                    <p:spTgt spid="44"/>
                  </p:tgtEl>
                </p:cond>
              </p:nextCondLst>
            </p:seq>
            <p:seq concurrent="1" nextAc="seek">
              <p:cTn id="66" restart="whenNotActive" fill="hold" evtFilter="cancelBubble" nodeType="interactiveSeq">
                <p:stCondLst>
                  <p:cond evt="onClick" delay="0">
                    <p:tgtEl>
                      <p:spTgt spid="47"/>
                    </p:tgtEl>
                  </p:cond>
                </p:stCondLst>
                <p:endSync evt="end" delay="0">
                  <p:rtn val="all"/>
                </p:endSync>
                <p:childTnLst>
                  <p:par>
                    <p:cTn id="67" fill="hold">
                      <p:stCondLst>
                        <p:cond delay="0"/>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1000" fill="hold"/>
                                        <p:tgtEl>
                                          <p:spTgt spid="45"/>
                                        </p:tgtEl>
                                        <p:attrNameLst>
                                          <p:attrName>ppt_w</p:attrName>
                                        </p:attrNameLst>
                                      </p:cBhvr>
                                      <p:tavLst>
                                        <p:tav tm="0">
                                          <p:val>
                                            <p:fltVal val="0"/>
                                          </p:val>
                                        </p:tav>
                                        <p:tav tm="100000">
                                          <p:val>
                                            <p:strVal val="#ppt_w"/>
                                          </p:val>
                                        </p:tav>
                                      </p:tavLst>
                                    </p:anim>
                                    <p:anim calcmode="lin" valueType="num">
                                      <p:cBhvr>
                                        <p:cTn id="72" dur="1000" fill="hold"/>
                                        <p:tgtEl>
                                          <p:spTgt spid="45"/>
                                        </p:tgtEl>
                                        <p:attrNameLst>
                                          <p:attrName>ppt_h</p:attrName>
                                        </p:attrNameLst>
                                      </p:cBhvr>
                                      <p:tavLst>
                                        <p:tav tm="0">
                                          <p:val>
                                            <p:fltVal val="0"/>
                                          </p:val>
                                        </p:tav>
                                        <p:tav tm="100000">
                                          <p:val>
                                            <p:strVal val="#ppt_h"/>
                                          </p:val>
                                        </p:tav>
                                      </p:tavLst>
                                    </p:anim>
                                    <p:animEffect transition="in" filter="fade">
                                      <p:cBhvr>
                                        <p:cTn id="73" dur="1000"/>
                                        <p:tgtEl>
                                          <p:spTgt spid="45"/>
                                        </p:tgtEl>
                                      </p:cBhvr>
                                    </p:animEffect>
                                  </p:childTnLst>
                                </p:cTn>
                              </p:par>
                            </p:childTnLst>
                          </p:cTn>
                        </p:par>
                      </p:childTnLst>
                    </p:cTn>
                  </p:par>
                </p:childTnLst>
              </p:cTn>
              <p:nextCondLst>
                <p:cond evt="onClick" delay="0">
                  <p:tgtEl>
                    <p:spTgt spid="47"/>
                  </p:tgtEl>
                </p:cond>
              </p:nextCondLst>
            </p:seq>
            <p:seq concurrent="1" nextAc="seek">
              <p:cTn id="74" restart="whenNotActive" fill="hold" evtFilter="cancelBubble" nodeType="interactiveSeq">
                <p:stCondLst>
                  <p:cond evt="onClick" delay="0">
                    <p:tgtEl>
                      <p:spTgt spid="49"/>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Effect transition="in" filter="fade">
                                      <p:cBhvr>
                                        <p:cTn id="81" dur="1000"/>
                                        <p:tgtEl>
                                          <p:spTgt spid="48"/>
                                        </p:tgtEl>
                                      </p:cBhvr>
                                    </p:animEffect>
                                  </p:childTnLst>
                                </p:cTn>
                              </p:par>
                            </p:childTnLst>
                          </p:cTn>
                        </p:par>
                      </p:childTnLst>
                    </p:cTn>
                  </p:par>
                </p:childTnLst>
              </p:cTn>
              <p:nextCondLst>
                <p:cond evt="onClick" delay="0">
                  <p:tgtEl>
                    <p:spTgt spid="49"/>
                  </p:tgtEl>
                </p:cond>
              </p:nextCondLst>
            </p:seq>
            <p:seq concurrent="1" nextAc="seek">
              <p:cTn id="82" restart="whenNotActive" fill="hold" evtFilter="cancelBubble" nodeType="interactiveSeq">
                <p:stCondLst>
                  <p:cond evt="onClick" delay="0">
                    <p:tgtEl>
                      <p:spTgt spid="51"/>
                    </p:tgtEl>
                  </p:cond>
                </p:stCondLst>
                <p:endSync evt="end" delay="0">
                  <p:rtn val="all"/>
                </p:endSync>
                <p:childTnLst>
                  <p:par>
                    <p:cTn id="83" fill="hold">
                      <p:stCondLst>
                        <p:cond delay="0"/>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1000" fill="hold"/>
                                        <p:tgtEl>
                                          <p:spTgt spid="50"/>
                                        </p:tgtEl>
                                        <p:attrNameLst>
                                          <p:attrName>ppt_w</p:attrName>
                                        </p:attrNameLst>
                                      </p:cBhvr>
                                      <p:tavLst>
                                        <p:tav tm="0">
                                          <p:val>
                                            <p:fltVal val="0"/>
                                          </p:val>
                                        </p:tav>
                                        <p:tav tm="100000">
                                          <p:val>
                                            <p:strVal val="#ppt_w"/>
                                          </p:val>
                                        </p:tav>
                                      </p:tavLst>
                                    </p:anim>
                                    <p:anim calcmode="lin" valueType="num">
                                      <p:cBhvr>
                                        <p:cTn id="88" dur="1000" fill="hold"/>
                                        <p:tgtEl>
                                          <p:spTgt spid="50"/>
                                        </p:tgtEl>
                                        <p:attrNameLst>
                                          <p:attrName>ppt_h</p:attrName>
                                        </p:attrNameLst>
                                      </p:cBhvr>
                                      <p:tavLst>
                                        <p:tav tm="0">
                                          <p:val>
                                            <p:fltVal val="0"/>
                                          </p:val>
                                        </p:tav>
                                        <p:tav tm="100000">
                                          <p:val>
                                            <p:strVal val="#ppt_h"/>
                                          </p:val>
                                        </p:tav>
                                      </p:tavLst>
                                    </p:anim>
                                    <p:animEffect transition="in" filter="fade">
                                      <p:cBhvr>
                                        <p:cTn id="89" dur="1000"/>
                                        <p:tgtEl>
                                          <p:spTgt spid="50"/>
                                        </p:tgtEl>
                                      </p:cBhvr>
                                    </p:animEffec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4"/>
                    </p:tgtEl>
                  </p:cond>
                </p:stCondLst>
                <p:endSync evt="end" delay="0">
                  <p:rtn val="all"/>
                </p:endSync>
                <p:childTnLst>
                  <p:par>
                    <p:cTn id="91" fill="hold">
                      <p:stCondLst>
                        <p:cond delay="0"/>
                      </p:stCondLst>
                      <p:childTnLst>
                        <p:par>
                          <p:cTn id="92" fill="hold">
                            <p:stCondLst>
                              <p:cond delay="0"/>
                            </p:stCondLst>
                            <p:childTnLst>
                              <p:par>
                                <p:cTn id="93" presetID="19" presetClass="entr" presetSubtype="5"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strVal val="#ppt_w"/>
                                          </p:val>
                                        </p:tav>
                                        <p:tav tm="100000">
                                          <p:val>
                                            <p:strVal val="#ppt_w"/>
                                          </p:val>
                                        </p:tav>
                                      </p:tavLst>
                                    </p:anim>
                                    <p:anim calcmode="lin" valueType="num">
                                      <p:cBhvr>
                                        <p:cTn id="96" dur="500" fill="hold"/>
                                        <p:tgtEl>
                                          <p:spTgt spid="52"/>
                                        </p:tgtEl>
                                        <p:attrNameLst>
                                          <p:attrName>ppt_h</p:attrName>
                                        </p:attrNameLst>
                                      </p:cBhvr>
                                      <p:tavLst>
                                        <p:tav tm="0" fmla="#ppt_h*sin(2.5*pi*$)">
                                          <p:val>
                                            <p:fltVal val="0"/>
                                          </p:val>
                                        </p:tav>
                                        <p:tav tm="100000">
                                          <p:val>
                                            <p:fltVal val="1"/>
                                          </p:val>
                                        </p:tav>
                                      </p:tavLst>
                                    </p:anim>
                                  </p:childTnLst>
                                </p:cTn>
                              </p:par>
                              <p:par>
                                <p:cTn id="97" presetID="19" presetClass="exit" presetSubtype="5" fill="hold" grpId="1" nodeType="withEffect">
                                  <p:stCondLst>
                                    <p:cond delay="0"/>
                                  </p:stCondLst>
                                  <p:childTnLst>
                                    <p:anim calcmode="lin" valueType="num">
                                      <p:cBhvr>
                                        <p:cTn id="98" dur="500"/>
                                        <p:tgtEl>
                                          <p:spTgt spid="53"/>
                                        </p:tgtEl>
                                        <p:attrNameLst>
                                          <p:attrName>ppt_w</p:attrName>
                                        </p:attrNameLst>
                                      </p:cBhvr>
                                      <p:tavLst>
                                        <p:tav tm="0">
                                          <p:val>
                                            <p:strVal val="ppt_w"/>
                                          </p:val>
                                        </p:tav>
                                        <p:tav tm="100000">
                                          <p:val>
                                            <p:strVal val="ppt_w"/>
                                          </p:val>
                                        </p:tav>
                                      </p:tavLst>
                                    </p:anim>
                                    <p:anim calcmode="lin" valueType="num">
                                      <p:cBhvr>
                                        <p:cTn id="99" dur="500"/>
                                        <p:tgtEl>
                                          <p:spTgt spid="5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00" dur="1" fill="hold">
                                          <p:stCondLst>
                                            <p:cond delay="499"/>
                                          </p:stCondLst>
                                        </p:cTn>
                                        <p:tgtEl>
                                          <p:spTgt spid="5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9" presetClass="entr" presetSubtype="5"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strVal val="#ppt_w"/>
                                          </p:val>
                                        </p:tav>
                                        <p:tav tm="100000">
                                          <p:val>
                                            <p:strVal val="#ppt_w"/>
                                          </p:val>
                                        </p:tav>
                                      </p:tavLst>
                                    </p:anim>
                                    <p:anim calcmode="lin" valueType="num">
                                      <p:cBhvr>
                                        <p:cTn id="106" dur="500" fill="hold"/>
                                        <p:tgtEl>
                                          <p:spTgt spid="53"/>
                                        </p:tgtEl>
                                        <p:attrNameLst>
                                          <p:attrName>ppt_h</p:attrName>
                                        </p:attrNameLst>
                                      </p:cBhvr>
                                      <p:tavLst>
                                        <p:tav tm="0" fmla="#ppt_h*sin(2.5*pi*$)">
                                          <p:val>
                                            <p:fltVal val="0"/>
                                          </p:val>
                                        </p:tav>
                                        <p:tav tm="100000">
                                          <p:val>
                                            <p:fltVal val="1"/>
                                          </p:val>
                                        </p:tav>
                                      </p:tavLst>
                                    </p:anim>
                                  </p:childTnLst>
                                </p:cTn>
                              </p:par>
                              <p:par>
                                <p:cTn id="107" presetID="19" presetClass="exit" presetSubtype="5" fill="hold" grpId="1" nodeType="withEffect">
                                  <p:stCondLst>
                                    <p:cond delay="0"/>
                                  </p:stCondLst>
                                  <p:childTnLst>
                                    <p:anim calcmode="lin" valueType="num">
                                      <p:cBhvr>
                                        <p:cTn id="108" dur="500"/>
                                        <p:tgtEl>
                                          <p:spTgt spid="52"/>
                                        </p:tgtEl>
                                        <p:attrNameLst>
                                          <p:attrName>ppt_w</p:attrName>
                                        </p:attrNameLst>
                                      </p:cBhvr>
                                      <p:tavLst>
                                        <p:tav tm="0">
                                          <p:val>
                                            <p:strVal val="ppt_w"/>
                                          </p:val>
                                        </p:tav>
                                        <p:tav tm="100000">
                                          <p:val>
                                            <p:strVal val="ppt_w"/>
                                          </p:val>
                                        </p:tav>
                                      </p:tavLst>
                                    </p:anim>
                                    <p:anim calcmode="lin" valueType="num">
                                      <p:cBhvr>
                                        <p:cTn id="109" dur="500"/>
                                        <p:tgtEl>
                                          <p:spTgt spid="5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1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1" restart="whenNotActive" fill="hold" evtFilter="cancelBubble" nodeType="interactiveSeq">
                <p:stCondLst>
                  <p:cond evt="onClick" delay="0">
                    <p:tgtEl>
                      <p:spTgt spid="34"/>
                    </p:tgtEl>
                  </p:cond>
                </p:stCondLst>
                <p:endSync evt="end" delay="0">
                  <p:rtn val="all"/>
                </p:endSync>
                <p:childTnLst>
                  <p:par>
                    <p:cTn id="112" fill="hold">
                      <p:stCondLst>
                        <p:cond delay="0"/>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7"/>
                                        </p:tgtEl>
                                        <p:attrNameLst>
                                          <p:attrName>style.visibility</p:attrName>
                                        </p:attrNameLst>
                                      </p:cBhvr>
                                      <p:to>
                                        <p:strVal val="visible"/>
                                      </p:to>
                                    </p:set>
                                    <p:anim calcmode="lin" valueType="num">
                                      <p:cBhvr>
                                        <p:cTn id="116" dur="1000" fill="hold"/>
                                        <p:tgtEl>
                                          <p:spTgt spid="57"/>
                                        </p:tgtEl>
                                        <p:attrNameLst>
                                          <p:attrName>ppt_w</p:attrName>
                                        </p:attrNameLst>
                                      </p:cBhvr>
                                      <p:tavLst>
                                        <p:tav tm="0">
                                          <p:val>
                                            <p:fltVal val="0"/>
                                          </p:val>
                                        </p:tav>
                                        <p:tav tm="100000">
                                          <p:val>
                                            <p:strVal val="#ppt_w"/>
                                          </p:val>
                                        </p:tav>
                                      </p:tavLst>
                                    </p:anim>
                                    <p:anim calcmode="lin" valueType="num">
                                      <p:cBhvr>
                                        <p:cTn id="117" dur="1000" fill="hold"/>
                                        <p:tgtEl>
                                          <p:spTgt spid="57"/>
                                        </p:tgtEl>
                                        <p:attrNameLst>
                                          <p:attrName>ppt_h</p:attrName>
                                        </p:attrNameLst>
                                      </p:cBhvr>
                                      <p:tavLst>
                                        <p:tav tm="0">
                                          <p:val>
                                            <p:fltVal val="0"/>
                                          </p:val>
                                        </p:tav>
                                        <p:tav tm="100000">
                                          <p:val>
                                            <p:strVal val="#ppt_h"/>
                                          </p:val>
                                        </p:tav>
                                      </p:tavLst>
                                    </p:anim>
                                    <p:animEffect transition="in" filter="fade">
                                      <p:cBhvr>
                                        <p:cTn id="118" dur="1000"/>
                                        <p:tgtEl>
                                          <p:spTgt spid="5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1000" fill="hold"/>
                                        <p:tgtEl>
                                          <p:spTgt spid="58"/>
                                        </p:tgtEl>
                                        <p:attrNameLst>
                                          <p:attrName>ppt_w</p:attrName>
                                        </p:attrNameLst>
                                      </p:cBhvr>
                                      <p:tavLst>
                                        <p:tav tm="0">
                                          <p:val>
                                            <p:fltVal val="0"/>
                                          </p:val>
                                        </p:tav>
                                        <p:tav tm="100000">
                                          <p:val>
                                            <p:strVal val="#ppt_w"/>
                                          </p:val>
                                        </p:tav>
                                      </p:tavLst>
                                    </p:anim>
                                    <p:anim calcmode="lin" valueType="num">
                                      <p:cBhvr>
                                        <p:cTn id="122" dur="1000" fill="hold"/>
                                        <p:tgtEl>
                                          <p:spTgt spid="58"/>
                                        </p:tgtEl>
                                        <p:attrNameLst>
                                          <p:attrName>ppt_h</p:attrName>
                                        </p:attrNameLst>
                                      </p:cBhvr>
                                      <p:tavLst>
                                        <p:tav tm="0">
                                          <p:val>
                                            <p:fltVal val="0"/>
                                          </p:val>
                                        </p:tav>
                                        <p:tav tm="100000">
                                          <p:val>
                                            <p:strVal val="#ppt_h"/>
                                          </p:val>
                                        </p:tav>
                                      </p:tavLst>
                                    </p:anim>
                                    <p:animEffect transition="in" filter="fade">
                                      <p:cBhvr>
                                        <p:cTn id="123" dur="1000"/>
                                        <p:tgtEl>
                                          <p:spTgt spid="5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1000" fill="hold"/>
                                        <p:tgtEl>
                                          <p:spTgt spid="59"/>
                                        </p:tgtEl>
                                        <p:attrNameLst>
                                          <p:attrName>ppt_w</p:attrName>
                                        </p:attrNameLst>
                                      </p:cBhvr>
                                      <p:tavLst>
                                        <p:tav tm="0">
                                          <p:val>
                                            <p:fltVal val="0"/>
                                          </p:val>
                                        </p:tav>
                                        <p:tav tm="100000">
                                          <p:val>
                                            <p:strVal val="#ppt_w"/>
                                          </p:val>
                                        </p:tav>
                                      </p:tavLst>
                                    </p:anim>
                                    <p:anim calcmode="lin" valueType="num">
                                      <p:cBhvr>
                                        <p:cTn id="127" dur="1000" fill="hold"/>
                                        <p:tgtEl>
                                          <p:spTgt spid="59"/>
                                        </p:tgtEl>
                                        <p:attrNameLst>
                                          <p:attrName>ppt_h</p:attrName>
                                        </p:attrNameLst>
                                      </p:cBhvr>
                                      <p:tavLst>
                                        <p:tav tm="0">
                                          <p:val>
                                            <p:fltVal val="0"/>
                                          </p:val>
                                        </p:tav>
                                        <p:tav tm="100000">
                                          <p:val>
                                            <p:strVal val="#ppt_h"/>
                                          </p:val>
                                        </p:tav>
                                      </p:tavLst>
                                    </p:anim>
                                    <p:animEffect transition="in" filter="fade">
                                      <p:cBhvr>
                                        <p:cTn id="128" dur="1000"/>
                                        <p:tgtEl>
                                          <p:spTgt spid="59"/>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1000" fill="hold"/>
                                        <p:tgtEl>
                                          <p:spTgt spid="60"/>
                                        </p:tgtEl>
                                        <p:attrNameLst>
                                          <p:attrName>ppt_w</p:attrName>
                                        </p:attrNameLst>
                                      </p:cBhvr>
                                      <p:tavLst>
                                        <p:tav tm="0">
                                          <p:val>
                                            <p:fltVal val="0"/>
                                          </p:val>
                                        </p:tav>
                                        <p:tav tm="100000">
                                          <p:val>
                                            <p:strVal val="#ppt_w"/>
                                          </p:val>
                                        </p:tav>
                                      </p:tavLst>
                                    </p:anim>
                                    <p:anim calcmode="lin" valueType="num">
                                      <p:cBhvr>
                                        <p:cTn id="132" dur="1000" fill="hold"/>
                                        <p:tgtEl>
                                          <p:spTgt spid="60"/>
                                        </p:tgtEl>
                                        <p:attrNameLst>
                                          <p:attrName>ppt_h</p:attrName>
                                        </p:attrNameLst>
                                      </p:cBhvr>
                                      <p:tavLst>
                                        <p:tav tm="0">
                                          <p:val>
                                            <p:fltVal val="0"/>
                                          </p:val>
                                        </p:tav>
                                        <p:tav tm="100000">
                                          <p:val>
                                            <p:strVal val="#ppt_h"/>
                                          </p:val>
                                        </p:tav>
                                      </p:tavLst>
                                    </p:anim>
                                    <p:animEffect transition="in" filter="fade">
                                      <p:cBhvr>
                                        <p:cTn id="133" dur="1000"/>
                                        <p:tgtEl>
                                          <p:spTgt spid="6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1"/>
                                        </p:tgtEl>
                                        <p:attrNameLst>
                                          <p:attrName>style.visibility</p:attrName>
                                        </p:attrNameLst>
                                      </p:cBhvr>
                                      <p:to>
                                        <p:strVal val="visible"/>
                                      </p:to>
                                    </p:set>
                                    <p:anim calcmode="lin" valueType="num">
                                      <p:cBhvr>
                                        <p:cTn id="136" dur="1000" fill="hold"/>
                                        <p:tgtEl>
                                          <p:spTgt spid="61"/>
                                        </p:tgtEl>
                                        <p:attrNameLst>
                                          <p:attrName>ppt_w</p:attrName>
                                        </p:attrNameLst>
                                      </p:cBhvr>
                                      <p:tavLst>
                                        <p:tav tm="0">
                                          <p:val>
                                            <p:fltVal val="0"/>
                                          </p:val>
                                        </p:tav>
                                        <p:tav tm="100000">
                                          <p:val>
                                            <p:strVal val="#ppt_w"/>
                                          </p:val>
                                        </p:tav>
                                      </p:tavLst>
                                    </p:anim>
                                    <p:anim calcmode="lin" valueType="num">
                                      <p:cBhvr>
                                        <p:cTn id="137" dur="1000" fill="hold"/>
                                        <p:tgtEl>
                                          <p:spTgt spid="61"/>
                                        </p:tgtEl>
                                        <p:attrNameLst>
                                          <p:attrName>ppt_h</p:attrName>
                                        </p:attrNameLst>
                                      </p:cBhvr>
                                      <p:tavLst>
                                        <p:tav tm="0">
                                          <p:val>
                                            <p:fltVal val="0"/>
                                          </p:val>
                                        </p:tav>
                                        <p:tav tm="100000">
                                          <p:val>
                                            <p:strVal val="#ppt_h"/>
                                          </p:val>
                                        </p:tav>
                                      </p:tavLst>
                                    </p:anim>
                                    <p:animEffect transition="in" filter="fade">
                                      <p:cBhvr>
                                        <p:cTn id="138" dur="1000"/>
                                        <p:tgtEl>
                                          <p:spTgt spid="6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1000" fill="hold"/>
                                        <p:tgtEl>
                                          <p:spTgt spid="62"/>
                                        </p:tgtEl>
                                        <p:attrNameLst>
                                          <p:attrName>ppt_w</p:attrName>
                                        </p:attrNameLst>
                                      </p:cBhvr>
                                      <p:tavLst>
                                        <p:tav tm="0">
                                          <p:val>
                                            <p:fltVal val="0"/>
                                          </p:val>
                                        </p:tav>
                                        <p:tav tm="100000">
                                          <p:val>
                                            <p:strVal val="#ppt_w"/>
                                          </p:val>
                                        </p:tav>
                                      </p:tavLst>
                                    </p:anim>
                                    <p:anim calcmode="lin" valueType="num">
                                      <p:cBhvr>
                                        <p:cTn id="142" dur="1000" fill="hold"/>
                                        <p:tgtEl>
                                          <p:spTgt spid="62"/>
                                        </p:tgtEl>
                                        <p:attrNameLst>
                                          <p:attrName>ppt_h</p:attrName>
                                        </p:attrNameLst>
                                      </p:cBhvr>
                                      <p:tavLst>
                                        <p:tav tm="0">
                                          <p:val>
                                            <p:fltVal val="0"/>
                                          </p:val>
                                        </p:tav>
                                        <p:tav tm="100000">
                                          <p:val>
                                            <p:strVal val="#ppt_h"/>
                                          </p:val>
                                        </p:tav>
                                      </p:tavLst>
                                    </p:anim>
                                    <p:animEffect transition="in" filter="fade">
                                      <p:cBhvr>
                                        <p:cTn id="143" dur="10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 calcmode="lin" valueType="num">
                                      <p:cBhvr>
                                        <p:cTn id="146" dur="1000" fill="hold"/>
                                        <p:tgtEl>
                                          <p:spTgt spid="63"/>
                                        </p:tgtEl>
                                        <p:attrNameLst>
                                          <p:attrName>ppt_w</p:attrName>
                                        </p:attrNameLst>
                                      </p:cBhvr>
                                      <p:tavLst>
                                        <p:tav tm="0">
                                          <p:val>
                                            <p:fltVal val="0"/>
                                          </p:val>
                                        </p:tav>
                                        <p:tav tm="100000">
                                          <p:val>
                                            <p:strVal val="#ppt_w"/>
                                          </p:val>
                                        </p:tav>
                                      </p:tavLst>
                                    </p:anim>
                                    <p:anim calcmode="lin" valueType="num">
                                      <p:cBhvr>
                                        <p:cTn id="147" dur="1000" fill="hold"/>
                                        <p:tgtEl>
                                          <p:spTgt spid="63"/>
                                        </p:tgtEl>
                                        <p:attrNameLst>
                                          <p:attrName>ppt_h</p:attrName>
                                        </p:attrNameLst>
                                      </p:cBhvr>
                                      <p:tavLst>
                                        <p:tav tm="0">
                                          <p:val>
                                            <p:fltVal val="0"/>
                                          </p:val>
                                        </p:tav>
                                        <p:tav tm="100000">
                                          <p:val>
                                            <p:strVal val="#ppt_h"/>
                                          </p:val>
                                        </p:tav>
                                      </p:tavLst>
                                    </p:anim>
                                    <p:animEffect transition="in" filter="fade">
                                      <p:cBhvr>
                                        <p:cTn id="148" dur="1000"/>
                                        <p:tgtEl>
                                          <p:spTgt spid="63"/>
                                        </p:tgtEl>
                                      </p:cBhvr>
                                    </p:animEffect>
                                  </p:childTnLst>
                                </p:cTn>
                              </p:par>
                            </p:childTnLst>
                          </p:cTn>
                        </p:par>
                      </p:childTnLst>
                    </p:cTn>
                  </p:par>
                </p:childTnLst>
              </p:cTn>
              <p:nextCondLst>
                <p:cond evt="onClick" delay="0">
                  <p:tgtEl>
                    <p:spTgt spid="34"/>
                  </p:tgtEl>
                </p:cond>
              </p:nextCondLst>
            </p:seq>
          </p:childTnLst>
        </p:cTn>
      </p:par>
    </p:tnLst>
    <p:bldLst>
      <p:bldP spid="36" grpId="0" animBg="1"/>
      <p:bldP spid="38" grpId="0"/>
      <p:bldP spid="44" grpId="0" animBg="1"/>
      <p:bldP spid="45" grpId="0"/>
      <p:bldP spid="47" grpId="0" animBg="1"/>
      <p:bldP spid="48" grpId="0"/>
      <p:bldP spid="49" grpId="0" animBg="1"/>
      <p:bldP spid="50" grpId="0"/>
      <p:bldP spid="51" grpId="0" animBg="1"/>
      <p:bldP spid="52" grpId="0" animBg="1"/>
      <p:bldP spid="52" grpId="1" animBg="1"/>
      <p:bldP spid="52" grpId="2" animBg="1"/>
      <p:bldP spid="53" grpId="0" animBg="1"/>
      <p:bldP spid="53" grpId="1" animBg="1"/>
      <p:bldP spid="53" grpId="2" animBg="1"/>
      <p:bldP spid="54" grpId="0" animBg="1"/>
      <p:bldP spid="57" grpId="0"/>
      <p:bldP spid="58" grpId="0"/>
      <p:bldP spid="59" grpId="0"/>
      <p:bldP spid="60" grpId="0"/>
      <p:bldP spid="61" grpId="0"/>
      <p:bldP spid="62"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548680"/>
            <a:ext cx="7687740"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solidFill>
                  <a:schemeClr val="tx1"/>
                </a:solidFill>
                <a:latin typeface="Times New Roman" pitchFamily="18" charset="0"/>
                <a:cs typeface="Times New Roman" pitchFamily="18" charset="0"/>
              </a:rPr>
              <a:t>Каждый водитель в Российской Федерации должен быть  застрахован по программе обязательного страхования гражданской  ответственности (ОСАГО) Стоимость полиса получается умножением базового тарифа на несколько коэффициентов. Коэффициенты зависят от водительского стажа, мощности автомобиля, количества предыдущих страховых выплат и других факторов.</a:t>
            </a:r>
          </a:p>
        </p:txBody>
      </p:sp>
      <p:sp>
        <p:nvSpPr>
          <p:cNvPr id="10" name="Прямоугольник 9"/>
          <p:cNvSpPr/>
          <p:nvPr/>
        </p:nvSpPr>
        <p:spPr>
          <a:xfrm>
            <a:off x="324599" y="3542784"/>
            <a:ext cx="8568952"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latin typeface="Times New Roman" pitchFamily="18" charset="0"/>
                <a:cs typeface="Times New Roman" pitchFamily="18" charset="0"/>
              </a:rPr>
              <a:t>Коэффициент бонус-</a:t>
            </a:r>
            <a:r>
              <a:rPr lang="ru-RU" sz="2400" dirty="0" err="1">
                <a:solidFill>
                  <a:schemeClr val="tx1"/>
                </a:solidFill>
                <a:latin typeface="Times New Roman" pitchFamily="18" charset="0"/>
                <a:cs typeface="Times New Roman" pitchFamily="18" charset="0"/>
              </a:rPr>
              <a:t>малус</a:t>
            </a:r>
            <a:r>
              <a:rPr lang="ru-RU" sz="2400" dirty="0">
                <a:solidFill>
                  <a:schemeClr val="tx1"/>
                </a:solidFill>
                <a:latin typeface="Times New Roman" pitchFamily="18" charset="0"/>
                <a:cs typeface="Times New Roman" pitchFamily="18" charset="0"/>
              </a:rPr>
              <a:t> (КБМ) зависит от класса водителя. Это коэффициент, понижающий или повышающий стоимость полиса  в зависимости от количества ДТП в предыдущий  год. Сначала водителю присваивается класс 3. Срок  действия  полиса, как правило, один год. Каждый  последующий  год  класс водителя рассчитывается в  зависимости  от числа </a:t>
            </a:r>
          </a:p>
          <a:p>
            <a:r>
              <a:rPr lang="ru-RU" sz="2400" dirty="0">
                <a:solidFill>
                  <a:schemeClr val="tx1"/>
                </a:solidFill>
                <a:latin typeface="Times New Roman" pitchFamily="18" charset="0"/>
                <a:cs typeface="Times New Roman" pitchFamily="18" charset="0"/>
              </a:rPr>
              <a:t>страховых выплат в течение истекшего  года, в соответствии со  следующей  таблицей.</a:t>
            </a:r>
          </a:p>
        </p:txBody>
      </p:sp>
      <p:sp>
        <p:nvSpPr>
          <p:cNvPr id="4" name="Управляющая кнопка: настраиваемая 3">
            <a:hlinkClick r:id="" action="ppaction://noaction" highlightClick="1"/>
          </p:cNvPr>
          <p:cNvSpPr/>
          <p:nvPr/>
        </p:nvSpPr>
        <p:spPr>
          <a:xfrm>
            <a:off x="5940152" y="612930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Times New Roman" pitchFamily="18" charset="0"/>
                <a:cs typeface="Times New Roman" pitchFamily="18" charset="0"/>
              </a:rPr>
              <a:t>Описание </a:t>
            </a:r>
          </a:p>
        </p:txBody>
      </p:sp>
      <p:sp>
        <p:nvSpPr>
          <p:cNvPr id="11" name="Управляющая кнопка: далее 10">
            <a:hlinkClick r:id="" action="ppaction://hlinkshowjump?jump=nextslide" highlightClick="1"/>
          </p:cNvPr>
          <p:cNvSpPr/>
          <p:nvPr/>
        </p:nvSpPr>
        <p:spPr>
          <a:xfrm>
            <a:off x="8210104" y="6165304"/>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p:cNvCxnSpPr/>
          <p:nvPr/>
        </p:nvCxnSpPr>
        <p:spPr>
          <a:xfrm>
            <a:off x="467544" y="4982944"/>
            <a:ext cx="5286412" cy="1588"/>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2" name="Управляющая кнопка: настраиваемая 1">
            <a:hlinkClick r:id="" action="ppaction://noaction" highlightClick="1"/>
          </p:cNvPr>
          <p:cNvSpPr/>
          <p:nvPr/>
        </p:nvSpPr>
        <p:spPr>
          <a:xfrm>
            <a:off x="8028384" y="2760055"/>
            <a:ext cx="712252"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t>___</a:t>
            </a:r>
          </a:p>
        </p:txBody>
      </p:sp>
      <p:cxnSp>
        <p:nvCxnSpPr>
          <p:cNvPr id="5" name="Прямая соединительная линия 4"/>
          <p:cNvCxnSpPr/>
          <p:nvPr/>
        </p:nvCxnSpPr>
        <p:spPr>
          <a:xfrm>
            <a:off x="6588224" y="1649934"/>
            <a:ext cx="1440160"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39552" y="2027694"/>
            <a:ext cx="7488832"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39552" y="2420888"/>
            <a:ext cx="3528392"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Управляющая кнопка: возврат 14">
            <a:hlinkClick r:id="" action="ppaction://hlinkshowjump?jump=lastslideviewed" highlightClick="1"/>
          </p:cNvPr>
          <p:cNvSpPr/>
          <p:nvPr/>
        </p:nvSpPr>
        <p:spPr>
          <a:xfrm>
            <a:off x="8028384" y="3182744"/>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9934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childTnLst>
                    </p:cTn>
                  </p:par>
                </p:childTnLst>
              </p:cTn>
              <p:nextCondLst>
                <p:cond evt="onClick" delay="0">
                  <p:tgtEl>
                    <p:spTgt spid="2"/>
                  </p:tgtEl>
                </p:cond>
              </p:nextCondLst>
            </p:seq>
          </p:childTnLst>
        </p:cTn>
      </p:par>
    </p:tnLst>
    <p:bldLst>
      <p:bldP spid="6"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2</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6" name="TextBox 5"/>
          <p:cNvSpPr txBox="1"/>
          <p:nvPr/>
        </p:nvSpPr>
        <p:spPr>
          <a:xfrm>
            <a:off x="575048" y="214290"/>
            <a:ext cx="8568952" cy="2677656"/>
          </a:xfrm>
          <a:prstGeom prst="rect">
            <a:avLst/>
          </a:prstGeom>
          <a:noFill/>
        </p:spPr>
        <p:txBody>
          <a:bodyPr wrap="square" rtlCol="0">
            <a:spAutoFit/>
          </a:bodyPr>
          <a:lstStyle/>
          <a:p>
            <a:r>
              <a:rPr lang="ru-RU" sz="2400" dirty="0">
                <a:latin typeface="Times New Roman" pitchFamily="18" charset="0"/>
                <a:cs typeface="Times New Roman" pitchFamily="18" charset="0"/>
              </a:rPr>
              <a:t>В таблице представлены рекомендации местного транспортного управления владельцам АЗС относительно минимальной площади в зависимости от числа резервуаров. При этом количество топливораздаточных колонок должно равняться числу резервуаров, а среднее время заправки транспортного средства и объём средней разовой заправки приведены в таблице, согласно статистическим данным.</a:t>
            </a:r>
          </a:p>
        </p:txBody>
      </p:sp>
      <p:graphicFrame>
        <p:nvGraphicFramePr>
          <p:cNvPr id="7" name="Таблица 6"/>
          <p:cNvGraphicFramePr>
            <a:graphicFrameLocks noGrp="1"/>
          </p:cNvGraphicFramePr>
          <p:nvPr>
            <p:extLst>
              <p:ext uri="{D42A27DB-BD31-4B8C-83A1-F6EECF244321}">
                <p14:modId xmlns:p14="http://schemas.microsoft.com/office/powerpoint/2010/main" val="2281797219"/>
              </p:ext>
            </p:extLst>
          </p:nvPr>
        </p:nvGraphicFramePr>
        <p:xfrm>
          <a:off x="306178" y="2831372"/>
          <a:ext cx="8604955" cy="2926080"/>
        </p:xfrm>
        <a:graphic>
          <a:graphicData uri="http://schemas.openxmlformats.org/drawingml/2006/table">
            <a:tbl>
              <a:tblPr firstRow="1" bandRow="1">
                <a:tableStyleId>{5C22544A-7EE6-4342-B048-85BDC9FD1C3A}</a:tableStyleId>
              </a:tblPr>
              <a:tblGrid>
                <a:gridCol w="1720991">
                  <a:extLst>
                    <a:ext uri="{9D8B030D-6E8A-4147-A177-3AD203B41FA5}">
                      <a16:colId xmlns:a16="http://schemas.microsoft.com/office/drawing/2014/main" val="20000"/>
                    </a:ext>
                  </a:extLst>
                </a:gridCol>
                <a:gridCol w="283286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386805">
                  <a:extLst>
                    <a:ext uri="{9D8B030D-6E8A-4147-A177-3AD203B41FA5}">
                      <a16:colId xmlns:a16="http://schemas.microsoft.com/office/drawing/2014/main" val="20004"/>
                    </a:ext>
                  </a:extLst>
                </a:gridCol>
              </a:tblGrid>
              <a:tr h="370840">
                <a:tc>
                  <a:txBody>
                    <a:bodyPr/>
                    <a:lstStyle/>
                    <a:p>
                      <a:pPr algn="ctr"/>
                      <a:r>
                        <a:rPr lang="ru-RU" sz="2200" dirty="0">
                          <a:solidFill>
                            <a:schemeClr val="bg1"/>
                          </a:solidFill>
                          <a:latin typeface="Times New Roman" pitchFamily="18" charset="0"/>
                          <a:cs typeface="Times New Roman" pitchFamily="18" charset="0"/>
                        </a:rPr>
                        <a:t>Число резервуаров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Среднее время заправки </a:t>
                      </a:r>
                      <a:r>
                        <a:rPr lang="ru-RU" sz="2200" dirty="0" err="1">
                          <a:solidFill>
                            <a:schemeClr val="bg1"/>
                          </a:solidFill>
                          <a:latin typeface="Times New Roman" pitchFamily="18" charset="0"/>
                          <a:cs typeface="Times New Roman" pitchFamily="18" charset="0"/>
                        </a:rPr>
                        <a:t>трансп</a:t>
                      </a:r>
                      <a:r>
                        <a:rPr lang="ru-RU" sz="2200" dirty="0">
                          <a:solidFill>
                            <a:schemeClr val="bg1"/>
                          </a:solidFill>
                          <a:latin typeface="Times New Roman" pitchFamily="18" charset="0"/>
                          <a:cs typeface="Times New Roman" pitchFamily="18" charset="0"/>
                        </a:rPr>
                        <a:t>-ого средства, мин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Число</a:t>
                      </a:r>
                    </a:p>
                    <a:p>
                      <a:pPr algn="ctr"/>
                      <a:r>
                        <a:rPr lang="ru-RU" sz="2200" dirty="0">
                          <a:solidFill>
                            <a:schemeClr val="bg1"/>
                          </a:solidFill>
                          <a:latin typeface="Times New Roman" pitchFamily="18" charset="0"/>
                          <a:cs typeface="Times New Roman" pitchFamily="18" charset="0"/>
                        </a:rPr>
                        <a:t>ТРК,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Средняя разовая заправка, 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Площадь АЗС, 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Прямоугольник 7"/>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3500</a:t>
            </a:r>
          </a:p>
        </p:txBody>
      </p:sp>
      <p:sp>
        <p:nvSpPr>
          <p:cNvPr id="9" name="Прямоугольник 8"/>
          <p:cNvSpPr/>
          <p:nvPr/>
        </p:nvSpPr>
        <p:spPr>
          <a:xfrm>
            <a:off x="6572264"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0" name="Прямоугольник 9"/>
          <p:cNvSpPr/>
          <p:nvPr/>
        </p:nvSpPr>
        <p:spPr>
          <a:xfrm>
            <a:off x="6595506" y="571501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4" name="Управляющая кнопка: настраиваемая 13">
            <a:hlinkClick r:id="" action="ppaction://hlinkshowjump?jump=nextslide" highlightClick="1"/>
          </p:cNvPr>
          <p:cNvSpPr/>
          <p:nvPr/>
        </p:nvSpPr>
        <p:spPr>
          <a:xfrm>
            <a:off x="2483768" y="5878040"/>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Схема </a:t>
            </a:r>
          </a:p>
        </p:txBody>
      </p:sp>
      <p:sp>
        <p:nvSpPr>
          <p:cNvPr id="15" name="Управляющая кнопка: настраиваемая 14">
            <a:hlinkClick r:id="" action="ppaction://noaction" highlightClick="1"/>
          </p:cNvPr>
          <p:cNvSpPr/>
          <p:nvPr/>
        </p:nvSpPr>
        <p:spPr>
          <a:xfrm>
            <a:off x="287524" y="5905552"/>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sp>
        <p:nvSpPr>
          <p:cNvPr id="16" name="Овал 15"/>
          <p:cNvSpPr/>
          <p:nvPr/>
        </p:nvSpPr>
        <p:spPr>
          <a:xfrm>
            <a:off x="4859524" y="2694768"/>
            <a:ext cx="957573" cy="13102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901945" y="4313457"/>
            <a:ext cx="957573" cy="4938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15543" y="1317824"/>
            <a:ext cx="784887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Times New Roman" pitchFamily="18" charset="0"/>
                <a:cs typeface="Times New Roman" pitchFamily="18" charset="0"/>
              </a:rPr>
              <a:t>Какую минимальную площадь должна иметь в соответствии с нормативами АЗС?</a:t>
            </a:r>
          </a:p>
          <a:p>
            <a:pPr algn="ctr"/>
            <a:r>
              <a:rPr lang="ru-RU" sz="2400" b="1" dirty="0">
                <a:solidFill>
                  <a:schemeClr val="bg1"/>
                </a:solidFill>
                <a:latin typeface="Times New Roman" pitchFamily="18" charset="0"/>
                <a:cs typeface="Times New Roman" pitchFamily="18" charset="0"/>
              </a:rPr>
              <a:t>Ответ дайте в квадратных метрах.</a:t>
            </a:r>
          </a:p>
        </p:txBody>
      </p:sp>
      <p:sp>
        <p:nvSpPr>
          <p:cNvPr id="19" name="Прямоугольник 18"/>
          <p:cNvSpPr/>
          <p:nvPr/>
        </p:nvSpPr>
        <p:spPr>
          <a:xfrm>
            <a:off x="0" y="116632"/>
            <a:ext cx="611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IV</a:t>
            </a:r>
            <a:endParaRPr lang="ru-RU" sz="2800" b="1" dirty="0">
              <a:solidFill>
                <a:schemeClr val="bg1"/>
              </a:solidFill>
              <a:latin typeface="Times New Roman" pitchFamily="18" charset="0"/>
              <a:cs typeface="Times New Roman" pitchFamily="18" charset="0"/>
            </a:endParaRPr>
          </a:p>
        </p:txBody>
      </p:sp>
      <p:sp>
        <p:nvSpPr>
          <p:cNvPr id="20" name="Управляющая кнопка: далее 19">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возврат 20">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домой 21">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16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par>
                          <p:cTn id="10" fill="hold">
                            <p:stCondLst>
                              <p:cond delay="13160"/>
                            </p:stCondLst>
                            <p:childTnLst>
                              <p:par>
                                <p:cTn id="11" presetID="53" presetClass="entr" presetSubtype="0" fill="hold" grpId="2"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9" presetClass="entr" presetSubtype="5"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
                                          </p:val>
                                        </p:tav>
                                        <p:tav tm="100000">
                                          <p:val>
                                            <p:strVal val="#ppt_w"/>
                                          </p:val>
                                        </p:tav>
                                      </p:tavLst>
                                    </p:anim>
                                    <p:anim calcmode="lin" valueType="num">
                                      <p:cBhvr>
                                        <p:cTn id="39" dur="500" fill="hold"/>
                                        <p:tgtEl>
                                          <p:spTgt spid="8"/>
                                        </p:tgtEl>
                                        <p:attrNameLst>
                                          <p:attrName>ppt_h</p:attrName>
                                        </p:attrNameLst>
                                      </p:cBhvr>
                                      <p:tavLst>
                                        <p:tav tm="0" fmla="#ppt_h*sin(2.5*pi*$)">
                                          <p:val>
                                            <p:fltVal val="0"/>
                                          </p:val>
                                        </p:tav>
                                        <p:tav tm="100000">
                                          <p:val>
                                            <p:fltVal val="1"/>
                                          </p:val>
                                        </p:tav>
                                      </p:tavLst>
                                    </p:anim>
                                  </p:childTnLst>
                                </p:cTn>
                              </p:par>
                              <p:par>
                                <p:cTn id="40" presetID="19" presetClass="exit" presetSubtype="5" fill="hold" grpId="1" nodeType="withEffect">
                                  <p:stCondLst>
                                    <p:cond delay="0"/>
                                  </p:stCondLst>
                                  <p:childTnLst>
                                    <p:anim calcmode="lin" valueType="num">
                                      <p:cBhvr>
                                        <p:cTn id="41" dur="500"/>
                                        <p:tgtEl>
                                          <p:spTgt spid="9"/>
                                        </p:tgtEl>
                                        <p:attrNameLst>
                                          <p:attrName>ppt_w</p:attrName>
                                        </p:attrNameLst>
                                      </p:cBhvr>
                                      <p:tavLst>
                                        <p:tav tm="0">
                                          <p:val>
                                            <p:strVal val="ppt_w"/>
                                          </p:val>
                                        </p:tav>
                                        <p:tav tm="100000">
                                          <p:val>
                                            <p:strVal val="ppt_w"/>
                                          </p:val>
                                        </p:tav>
                                      </p:tavLst>
                                    </p:anim>
                                    <p:anim calcmode="lin" valueType="num">
                                      <p:cBhvr>
                                        <p:cTn id="42"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9" presetClass="entr" presetSubtype="5"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
                                          </p:val>
                                        </p:tav>
                                        <p:tav tm="100000">
                                          <p:val>
                                            <p:strVal val="#ppt_w"/>
                                          </p:val>
                                        </p:tav>
                                      </p:tavLst>
                                    </p:anim>
                                    <p:anim calcmode="lin" valueType="num">
                                      <p:cBhvr>
                                        <p:cTn id="49" dur="500" fill="hold"/>
                                        <p:tgtEl>
                                          <p:spTgt spid="9"/>
                                        </p:tgtEl>
                                        <p:attrNameLst>
                                          <p:attrName>ppt_h</p:attrName>
                                        </p:attrNameLst>
                                      </p:cBhvr>
                                      <p:tavLst>
                                        <p:tav tm="0" fmla="#ppt_h*sin(2.5*pi*$)">
                                          <p:val>
                                            <p:fltVal val="0"/>
                                          </p:val>
                                        </p:tav>
                                        <p:tav tm="100000">
                                          <p:val>
                                            <p:fltVal val="1"/>
                                          </p:val>
                                        </p:tav>
                                      </p:tavLst>
                                    </p:anim>
                                  </p:childTnLst>
                                </p:cTn>
                              </p:par>
                              <p:par>
                                <p:cTn id="50" presetID="19" presetClass="exit" presetSubtype="5"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strVal val="ppt_w"/>
                                          </p:val>
                                        </p:tav>
                                      </p:tavLst>
                                    </p:anim>
                                    <p:anim calcmode="lin" valueType="num">
                                      <p:cBhvr>
                                        <p:cTn id="52" dur="500"/>
                                        <p:tgtEl>
                                          <p:spTgt spid="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grpId="1" nodeType="clickEffect">
                                  <p:stCondLst>
                                    <p:cond delay="0"/>
                                  </p:stCondLst>
                                  <p:childTnLst>
                                    <p:animMotion origin="layout" path="M 1.94444E-6 -3.45825E-6 L 0.30538 0.00324 " pathEditMode="relative" rAng="0" ptsTypes="AA">
                                      <p:cBhvr>
                                        <p:cTn id="68" dur="2000" fill="hold"/>
                                        <p:tgtEl>
                                          <p:spTgt spid="17"/>
                                        </p:tgtEl>
                                        <p:attrNameLst>
                                          <p:attrName>ppt_x</p:attrName>
                                          <p:attrName>ppt_y</p:attrName>
                                        </p:attrNameLst>
                                      </p:cBhvr>
                                      <p:rCtr x="15260" y="162"/>
                                    </p:animMotion>
                                  </p:childTnLst>
                                </p:cTn>
                              </p:par>
                            </p:childTnLst>
                          </p:cTn>
                        </p:par>
                      </p:childTnLst>
                    </p:cTn>
                  </p:par>
                </p:childTnLst>
              </p:cTn>
              <p:nextCondLst>
                <p:cond evt="onClick" delay="0">
                  <p:tgtEl>
                    <p:spTgt spid="15"/>
                  </p:tgtEl>
                </p:cond>
              </p:nextCondLst>
            </p:seq>
          </p:childTnLst>
        </p:cTn>
      </p:par>
    </p:tnLst>
    <p:bldLst>
      <p:bldP spid="8" grpId="0" animBg="1"/>
      <p:bldP spid="8" grpId="1" animBg="1"/>
      <p:bldP spid="8" grpId="2" animBg="1"/>
      <p:bldP spid="9" grpId="0" animBg="1"/>
      <p:bldP spid="9" grpId="1" animBg="1"/>
      <p:bldP spid="9" grpId="2" animBg="1"/>
      <p:bldP spid="10" grpId="0" animBg="1"/>
      <p:bldP spid="16" grpId="0" animBg="1"/>
      <p:bldP spid="17" grpId="0" animBg="1"/>
      <p:bldP spid="17" grpId="1"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36296" y="404664"/>
            <a:ext cx="1382815" cy="830997"/>
          </a:xfrm>
          <a:prstGeom prst="rect">
            <a:avLst/>
          </a:prstGeom>
          <a:noFill/>
        </p:spPr>
        <p:txBody>
          <a:bodyPr wrap="none" lIns="91440" tIns="45720" rIns="91440" bIns="45720">
            <a:spAutoFit/>
          </a:bodyPr>
          <a:lstStyle/>
          <a:p>
            <a:pPr algn="ctr"/>
            <a:r>
              <a:rPr lang="ru-RU" sz="4800" b="1" cap="none" spc="0" dirty="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АЗС</a:t>
            </a:r>
          </a:p>
        </p:txBody>
      </p:sp>
      <p:sp>
        <p:nvSpPr>
          <p:cNvPr id="6" name="Управляющая кнопка: настраиваемая 5">
            <a:hlinkClick r:id="" action="ppaction://noaction" highlightClick="1"/>
          </p:cNvPr>
          <p:cNvSpPr/>
          <p:nvPr/>
        </p:nvSpPr>
        <p:spPr>
          <a:xfrm>
            <a:off x="6821338" y="1610301"/>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Подсказка</a:t>
            </a:r>
          </a:p>
        </p:txBody>
      </p:sp>
      <p:sp>
        <p:nvSpPr>
          <p:cNvPr id="14" name="Прямоугольник 13"/>
          <p:cNvSpPr/>
          <p:nvPr/>
        </p:nvSpPr>
        <p:spPr>
          <a:xfrm>
            <a:off x="2589347" y="2276677"/>
            <a:ext cx="1635553" cy="10443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689177" y="3244686"/>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p:txBody>
      </p:sp>
      <p:sp>
        <p:nvSpPr>
          <p:cNvPr id="16" name="TextBox 15"/>
          <p:cNvSpPr txBox="1"/>
          <p:nvPr/>
        </p:nvSpPr>
        <p:spPr>
          <a:xfrm>
            <a:off x="6238814" y="2117423"/>
            <a:ext cx="2722220" cy="461665"/>
          </a:xfrm>
          <a:prstGeom prst="rect">
            <a:avLst/>
          </a:prstGeom>
          <a:noFill/>
        </p:spPr>
        <p:txBody>
          <a:bodyPr wrap="none" rtlCol="0">
            <a:spAutoFit/>
          </a:bodyPr>
          <a:lstStyle/>
          <a:p>
            <a:r>
              <a:rPr lang="ru-RU" sz="2400" dirty="0">
                <a:latin typeface="Times New Roman" pitchFamily="18" charset="0"/>
                <a:cs typeface="Times New Roman" pitchFamily="18" charset="0"/>
              </a:rPr>
              <a:t>1 – рекламный шит</a:t>
            </a:r>
          </a:p>
        </p:txBody>
      </p:sp>
      <p:sp>
        <p:nvSpPr>
          <p:cNvPr id="17" name="TextBox 16"/>
          <p:cNvSpPr txBox="1"/>
          <p:nvPr/>
        </p:nvSpPr>
        <p:spPr>
          <a:xfrm>
            <a:off x="6258729" y="2492896"/>
            <a:ext cx="1210588" cy="461665"/>
          </a:xfrm>
          <a:prstGeom prst="rect">
            <a:avLst/>
          </a:prstGeom>
          <a:noFill/>
        </p:spPr>
        <p:txBody>
          <a:bodyPr wrap="none" rtlCol="0">
            <a:spAutoFit/>
          </a:bodyPr>
          <a:lstStyle/>
          <a:p>
            <a:r>
              <a:rPr lang="ru-RU" sz="2400" dirty="0">
                <a:latin typeface="Times New Roman" pitchFamily="18" charset="0"/>
                <a:cs typeface="Times New Roman" pitchFamily="18" charset="0"/>
              </a:rPr>
              <a:t>3 – ТРК</a:t>
            </a:r>
          </a:p>
        </p:txBody>
      </p:sp>
      <p:sp>
        <p:nvSpPr>
          <p:cNvPr id="18" name="TextBox 17"/>
          <p:cNvSpPr txBox="1"/>
          <p:nvPr/>
        </p:nvSpPr>
        <p:spPr>
          <a:xfrm>
            <a:off x="6227678" y="2876853"/>
            <a:ext cx="1690976" cy="461665"/>
          </a:xfrm>
          <a:prstGeom prst="rect">
            <a:avLst/>
          </a:prstGeom>
          <a:noFill/>
        </p:spPr>
        <p:txBody>
          <a:bodyPr wrap="none" rtlCol="0">
            <a:spAutoFit/>
          </a:bodyPr>
          <a:lstStyle/>
          <a:p>
            <a:r>
              <a:rPr lang="ru-RU" sz="2400" dirty="0">
                <a:latin typeface="Times New Roman" pitchFamily="18" charset="0"/>
                <a:cs typeface="Times New Roman" pitchFamily="18" charset="0"/>
              </a:rPr>
              <a:t>2 – магазин</a:t>
            </a:r>
          </a:p>
        </p:txBody>
      </p:sp>
      <p:sp>
        <p:nvSpPr>
          <p:cNvPr id="19" name="TextBox 18"/>
          <p:cNvSpPr txBox="1"/>
          <p:nvPr/>
        </p:nvSpPr>
        <p:spPr>
          <a:xfrm>
            <a:off x="6243927" y="3212976"/>
            <a:ext cx="2536400" cy="830997"/>
          </a:xfrm>
          <a:prstGeom prst="rect">
            <a:avLst/>
          </a:prstGeom>
          <a:noFill/>
        </p:spPr>
        <p:txBody>
          <a:bodyPr wrap="none" rtlCol="0">
            <a:spAutoFit/>
          </a:bodyPr>
          <a:lstStyle/>
          <a:p>
            <a:r>
              <a:rPr lang="ru-RU" sz="2400" dirty="0">
                <a:latin typeface="Times New Roman" pitchFamily="18" charset="0"/>
                <a:cs typeface="Times New Roman" pitchFamily="18" charset="0"/>
              </a:rPr>
              <a:t>5 – площадка для </a:t>
            </a:r>
          </a:p>
          <a:p>
            <a:r>
              <a:rPr lang="ru-RU" sz="2400" dirty="0">
                <a:latin typeface="Times New Roman" pitchFamily="18" charset="0"/>
                <a:cs typeface="Times New Roman" pitchFamily="18" charset="0"/>
              </a:rPr>
              <a:t>      слива топлива</a:t>
            </a:r>
          </a:p>
        </p:txBody>
      </p:sp>
      <p:sp>
        <p:nvSpPr>
          <p:cNvPr id="20" name="TextBox 19"/>
          <p:cNvSpPr txBox="1"/>
          <p:nvPr/>
        </p:nvSpPr>
        <p:spPr>
          <a:xfrm>
            <a:off x="6243927" y="3943064"/>
            <a:ext cx="2134367" cy="461665"/>
          </a:xfrm>
          <a:prstGeom prst="rect">
            <a:avLst/>
          </a:prstGeom>
          <a:noFill/>
        </p:spPr>
        <p:txBody>
          <a:bodyPr wrap="none" rtlCol="0">
            <a:spAutoFit/>
          </a:bodyPr>
          <a:lstStyle/>
          <a:p>
            <a:r>
              <a:rPr lang="ru-RU" sz="2400" dirty="0">
                <a:latin typeface="Times New Roman" pitchFamily="18" charset="0"/>
                <a:cs typeface="Times New Roman" pitchFamily="18" charset="0"/>
              </a:rPr>
              <a:t>4 – резервуары</a:t>
            </a:r>
          </a:p>
        </p:txBody>
      </p:sp>
      <p:sp>
        <p:nvSpPr>
          <p:cNvPr id="21" name="TextBox 20"/>
          <p:cNvSpPr txBox="1"/>
          <p:nvPr/>
        </p:nvSpPr>
        <p:spPr>
          <a:xfrm>
            <a:off x="6238814" y="4299587"/>
            <a:ext cx="1994649" cy="461665"/>
          </a:xfrm>
          <a:prstGeom prst="rect">
            <a:avLst/>
          </a:prstGeom>
          <a:noFill/>
        </p:spPr>
        <p:txBody>
          <a:bodyPr wrap="none" rtlCol="0">
            <a:spAutoFit/>
          </a:bodyPr>
          <a:lstStyle/>
          <a:p>
            <a:r>
              <a:rPr lang="ru-RU" sz="2400" dirty="0">
                <a:latin typeface="Times New Roman" pitchFamily="18" charset="0"/>
                <a:cs typeface="Times New Roman" pitchFamily="18" charset="0"/>
              </a:rPr>
              <a:t>5 – автомойка</a:t>
            </a:r>
          </a:p>
        </p:txBody>
      </p:sp>
      <p:sp>
        <p:nvSpPr>
          <p:cNvPr id="22" name="TextBox 21"/>
          <p:cNvSpPr txBox="1"/>
          <p:nvPr/>
        </p:nvSpPr>
        <p:spPr>
          <a:xfrm>
            <a:off x="6459209" y="4653134"/>
            <a:ext cx="2648161" cy="461665"/>
          </a:xfrm>
          <a:prstGeom prst="rect">
            <a:avLst/>
          </a:prstGeom>
          <a:noFill/>
        </p:spPr>
        <p:txBody>
          <a:bodyPr wrap="none" rtlCol="0">
            <a:spAutoFit/>
          </a:bodyPr>
          <a:lstStyle/>
          <a:p>
            <a:r>
              <a:rPr lang="ru-RU" sz="2400" dirty="0">
                <a:latin typeface="Times New Roman" pitchFamily="18" charset="0"/>
                <a:cs typeface="Times New Roman" pitchFamily="18" charset="0"/>
              </a:rPr>
              <a:t>7 – автомастерская</a:t>
            </a:r>
          </a:p>
        </p:txBody>
      </p:sp>
      <p:sp>
        <p:nvSpPr>
          <p:cNvPr id="23" name="Управляющая кнопка: возврат 22">
            <a:hlinkClick r:id="" action="ppaction://hlinkshowjump?jump=lastslideviewed" highlightClick="1"/>
          </p:cNvPr>
          <p:cNvSpPr/>
          <p:nvPr/>
        </p:nvSpPr>
        <p:spPr>
          <a:xfrm>
            <a:off x="8145760"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https://thumbs.dreamstime.com/b/%D1%82%D0%B5%D0%BC%D0%B0-%D1%80%D0%B0%D0%B1%D0%BE%D1%82%D0%BD%D0%B8%D0%BA%D0%B0-%D0%B1%D0%B5%D0%BD%D0%B7%D0%BE%D0%BA%D0%BE%D0%BB%D0%BE%D0%BD%D0%BA%D0%B8-1160742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805734"/>
            <a:ext cx="1717785" cy="191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09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nextCondLst>
                <p:cond evt="onClick" delay="0">
                  <p:tgtEl>
                    <p:spTgt spid="6"/>
                  </p:tgtEl>
                </p:cond>
              </p:nextCondLst>
            </p:seq>
          </p:childTnLst>
        </p:cTn>
      </p:par>
    </p:tnLst>
    <p:bldLst>
      <p:bldP spid="14" grpId="0" animBg="1"/>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3</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4" name="TextBox 3"/>
          <p:cNvSpPr txBox="1"/>
          <p:nvPr/>
        </p:nvSpPr>
        <p:spPr>
          <a:xfrm>
            <a:off x="575048" y="214290"/>
            <a:ext cx="8461448" cy="1200329"/>
          </a:xfrm>
          <a:prstGeom prst="rect">
            <a:avLst/>
          </a:prstGeom>
          <a:noFill/>
        </p:spPr>
        <p:txBody>
          <a:bodyPr wrap="square" rtlCol="0">
            <a:spAutoFit/>
          </a:bodyPr>
          <a:lstStyle/>
          <a:p>
            <a:r>
              <a:rPr lang="ru-RU" sz="2400" dirty="0">
                <a:latin typeface="Times New Roman" pitchFamily="18" charset="0"/>
                <a:cs typeface="Times New Roman" pitchFamily="18" charset="0"/>
              </a:rPr>
              <a:t>Какова пропускная способность  этой АЗС, т.е. максимальное число транспортных средств, которое можно обслужить за один час при среднем времени заправки каждого средства?</a:t>
            </a:r>
          </a:p>
        </p:txBody>
      </p:sp>
      <p:graphicFrame>
        <p:nvGraphicFramePr>
          <p:cNvPr id="5" name="Таблица 4"/>
          <p:cNvGraphicFramePr>
            <a:graphicFrameLocks noGrp="1"/>
          </p:cNvGraphicFramePr>
          <p:nvPr>
            <p:extLst>
              <p:ext uri="{D42A27DB-BD31-4B8C-83A1-F6EECF244321}">
                <p14:modId xmlns:p14="http://schemas.microsoft.com/office/powerpoint/2010/main" val="3943301556"/>
              </p:ext>
            </p:extLst>
          </p:nvPr>
        </p:nvGraphicFramePr>
        <p:xfrm>
          <a:off x="287524" y="1484784"/>
          <a:ext cx="8604955" cy="2926080"/>
        </p:xfrm>
        <a:graphic>
          <a:graphicData uri="http://schemas.openxmlformats.org/drawingml/2006/table">
            <a:tbl>
              <a:tblPr firstRow="1" bandRow="1">
                <a:tableStyleId>{5C22544A-7EE6-4342-B048-85BDC9FD1C3A}</a:tableStyleId>
              </a:tblPr>
              <a:tblGrid>
                <a:gridCol w="1720991">
                  <a:extLst>
                    <a:ext uri="{9D8B030D-6E8A-4147-A177-3AD203B41FA5}">
                      <a16:colId xmlns:a16="http://schemas.microsoft.com/office/drawing/2014/main" val="20000"/>
                    </a:ext>
                  </a:extLst>
                </a:gridCol>
                <a:gridCol w="283286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386805">
                  <a:extLst>
                    <a:ext uri="{9D8B030D-6E8A-4147-A177-3AD203B41FA5}">
                      <a16:colId xmlns:a16="http://schemas.microsoft.com/office/drawing/2014/main" val="20004"/>
                    </a:ext>
                  </a:extLst>
                </a:gridCol>
              </a:tblGrid>
              <a:tr h="370840">
                <a:tc>
                  <a:txBody>
                    <a:bodyPr/>
                    <a:lstStyle/>
                    <a:p>
                      <a:pPr algn="ctr"/>
                      <a:r>
                        <a:rPr lang="ru-RU" sz="2200" dirty="0">
                          <a:solidFill>
                            <a:schemeClr val="bg1"/>
                          </a:solidFill>
                          <a:latin typeface="Times New Roman" pitchFamily="18" charset="0"/>
                          <a:cs typeface="Times New Roman" pitchFamily="18" charset="0"/>
                        </a:rPr>
                        <a:t>Число резервуаров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Среднее время заправки </a:t>
                      </a:r>
                      <a:r>
                        <a:rPr lang="ru-RU" sz="2200" dirty="0" err="1">
                          <a:solidFill>
                            <a:schemeClr val="bg1"/>
                          </a:solidFill>
                          <a:latin typeface="Times New Roman" pitchFamily="18" charset="0"/>
                          <a:cs typeface="Times New Roman" pitchFamily="18" charset="0"/>
                        </a:rPr>
                        <a:t>трансп</a:t>
                      </a:r>
                      <a:r>
                        <a:rPr lang="ru-RU" sz="2200" dirty="0">
                          <a:solidFill>
                            <a:schemeClr val="bg1"/>
                          </a:solidFill>
                          <a:latin typeface="Times New Roman" pitchFamily="18" charset="0"/>
                          <a:cs typeface="Times New Roman" pitchFamily="18" charset="0"/>
                        </a:rPr>
                        <a:t>-ого средства, мин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Число</a:t>
                      </a:r>
                    </a:p>
                    <a:p>
                      <a:pPr algn="ctr"/>
                      <a:r>
                        <a:rPr lang="ru-RU" sz="2200" dirty="0">
                          <a:solidFill>
                            <a:schemeClr val="bg1"/>
                          </a:solidFill>
                          <a:latin typeface="Times New Roman" pitchFamily="18" charset="0"/>
                          <a:cs typeface="Times New Roman" pitchFamily="18" charset="0"/>
                        </a:rPr>
                        <a:t>ТРК, шт.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Средняя разовая заправка, 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a:solidFill>
                            <a:schemeClr val="bg1"/>
                          </a:solidFill>
                          <a:latin typeface="Times New Roman" pitchFamily="18" charset="0"/>
                          <a:cs typeface="Times New Roman" pitchFamily="18" charset="0"/>
                        </a:rPr>
                        <a:t>Площадь АЗС, 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latin typeface="Times New Roman" pitchFamily="18" charset="0"/>
                          <a:cs typeface="Times New Roman"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192</a:t>
            </a:r>
          </a:p>
        </p:txBody>
      </p:sp>
      <p:sp>
        <p:nvSpPr>
          <p:cNvPr id="12" name="Прямоугольник 11"/>
          <p:cNvSpPr/>
          <p:nvPr/>
        </p:nvSpPr>
        <p:spPr>
          <a:xfrm>
            <a:off x="6572264" y="571501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3" name="Прямоугольник 12"/>
          <p:cNvSpPr/>
          <p:nvPr/>
        </p:nvSpPr>
        <p:spPr>
          <a:xfrm>
            <a:off x="6572264" y="571501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5" name="Управляющая кнопка: настраиваемая 14">
            <a:hlinkClick r:id="" action="ppaction://noaction" highlightClick="1"/>
          </p:cNvPr>
          <p:cNvSpPr/>
          <p:nvPr/>
        </p:nvSpPr>
        <p:spPr>
          <a:xfrm>
            <a:off x="305835" y="6169446"/>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pic>
        <p:nvPicPr>
          <p:cNvPr id="290818" name="Picture 2" descr="https://im0-tub-ru.yandex.net/i?id=cf2ca22be82a98048acd7106adb3d80d&amp;n=13&amp;exp=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722" y="2681517"/>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17" name="Овал 16"/>
          <p:cNvSpPr/>
          <p:nvPr/>
        </p:nvSpPr>
        <p:spPr>
          <a:xfrm>
            <a:off x="4902412" y="2988390"/>
            <a:ext cx="957573" cy="4938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настраиваемая 17">
            <a:hlinkClick r:id="rId4" action="ppaction://hlinksldjump" highlightClick="1"/>
          </p:cNvPr>
          <p:cNvSpPr/>
          <p:nvPr/>
        </p:nvSpPr>
        <p:spPr>
          <a:xfrm>
            <a:off x="2493191" y="6141934"/>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Схема </a:t>
            </a:r>
          </a:p>
        </p:txBody>
      </p:sp>
      <p:graphicFrame>
        <p:nvGraphicFramePr>
          <p:cNvPr id="2" name="Объект 1"/>
          <p:cNvGraphicFramePr>
            <a:graphicFrameLocks noChangeAspect="1"/>
          </p:cNvGraphicFramePr>
          <p:nvPr>
            <p:extLst>
              <p:ext uri="{D42A27DB-BD31-4B8C-83A1-F6EECF244321}">
                <p14:modId xmlns:p14="http://schemas.microsoft.com/office/powerpoint/2010/main" val="112477603"/>
              </p:ext>
            </p:extLst>
          </p:nvPr>
        </p:nvGraphicFramePr>
        <p:xfrm>
          <a:off x="706482" y="4581128"/>
          <a:ext cx="2979738" cy="496887"/>
        </p:xfrm>
        <a:graphic>
          <a:graphicData uri="http://schemas.openxmlformats.org/presentationml/2006/ole">
            <mc:AlternateContent xmlns:mc="http://schemas.openxmlformats.org/markup-compatibility/2006">
              <mc:Choice xmlns:v="urn:schemas-microsoft-com:vml" Requires="v">
                <p:oleObj spid="_x0000_s297002" name="Формула" r:id="rId5" imgW="1155600" imgH="203040" progId="Equation.3">
                  <p:embed/>
                </p:oleObj>
              </mc:Choice>
              <mc:Fallback>
                <p:oleObj name="Формула" r:id="rId5" imgW="1155600" imgH="203040" progId="Equation.3">
                  <p:embed/>
                  <p:pic>
                    <p:nvPicPr>
                      <p:cNvPr id="0" name=""/>
                      <p:cNvPicPr>
                        <a:picLocks noChangeAspect="1" noChangeArrowheads="1"/>
                      </p:cNvPicPr>
                      <p:nvPr/>
                    </p:nvPicPr>
                    <p:blipFill>
                      <a:blip r:embed="rId6"/>
                      <a:srcRect/>
                      <a:stretch>
                        <a:fillRect/>
                      </a:stretch>
                    </p:blipFill>
                    <p:spPr bwMode="auto">
                      <a:xfrm>
                        <a:off x="706482" y="4581128"/>
                        <a:ext cx="2979738" cy="496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1551975506"/>
              </p:ext>
            </p:extLst>
          </p:nvPr>
        </p:nvGraphicFramePr>
        <p:xfrm>
          <a:off x="756466" y="5013176"/>
          <a:ext cx="1736725" cy="434975"/>
        </p:xfrm>
        <a:graphic>
          <a:graphicData uri="http://schemas.openxmlformats.org/presentationml/2006/ole">
            <mc:AlternateContent xmlns:mc="http://schemas.openxmlformats.org/markup-compatibility/2006">
              <mc:Choice xmlns:v="urn:schemas-microsoft-com:vml" Requires="v">
                <p:oleObj spid="_x0000_s297003" name="Формула" r:id="rId7" imgW="672840" imgH="177480" progId="Equation.3">
                  <p:embed/>
                </p:oleObj>
              </mc:Choice>
              <mc:Fallback>
                <p:oleObj name="Формула" r:id="rId7" imgW="672840" imgH="177480" progId="Equation.3">
                  <p:embed/>
                  <p:pic>
                    <p:nvPicPr>
                      <p:cNvPr id="0" name=""/>
                      <p:cNvPicPr>
                        <a:picLocks noChangeAspect="1" noChangeArrowheads="1"/>
                      </p:cNvPicPr>
                      <p:nvPr/>
                    </p:nvPicPr>
                    <p:blipFill>
                      <a:blip r:embed="rId8"/>
                      <a:srcRect/>
                      <a:stretch>
                        <a:fillRect/>
                      </a:stretch>
                    </p:blipFill>
                    <p:spPr bwMode="auto">
                      <a:xfrm>
                        <a:off x="756466" y="5013176"/>
                        <a:ext cx="1736725"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Прямая соединительная линия 19"/>
          <p:cNvCxnSpPr/>
          <p:nvPr/>
        </p:nvCxnSpPr>
        <p:spPr>
          <a:xfrm>
            <a:off x="3658259" y="4581128"/>
            <a:ext cx="0" cy="936104"/>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Объект 20"/>
          <p:cNvGraphicFramePr>
            <a:graphicFrameLocks noChangeAspect="1"/>
          </p:cNvGraphicFramePr>
          <p:nvPr>
            <p:extLst>
              <p:ext uri="{D42A27DB-BD31-4B8C-83A1-F6EECF244321}">
                <p14:modId xmlns:p14="http://schemas.microsoft.com/office/powerpoint/2010/main" val="1455873920"/>
              </p:ext>
            </p:extLst>
          </p:nvPr>
        </p:nvGraphicFramePr>
        <p:xfrm>
          <a:off x="4725988" y="4568825"/>
          <a:ext cx="1309687" cy="962025"/>
        </p:xfrm>
        <a:graphic>
          <a:graphicData uri="http://schemas.openxmlformats.org/presentationml/2006/ole">
            <mc:AlternateContent xmlns:mc="http://schemas.openxmlformats.org/markup-compatibility/2006">
              <mc:Choice xmlns:v="urn:schemas-microsoft-com:vml" Requires="v">
                <p:oleObj spid="_x0000_s297004" name="Формула" r:id="rId9" imgW="507960" imgH="393480" progId="Equation.3">
                  <p:embed/>
                </p:oleObj>
              </mc:Choice>
              <mc:Fallback>
                <p:oleObj name="Формула" r:id="rId9" imgW="507960" imgH="393480" progId="Equation.3">
                  <p:embed/>
                  <p:pic>
                    <p:nvPicPr>
                      <p:cNvPr id="0" name=""/>
                      <p:cNvPicPr>
                        <a:picLocks noChangeAspect="1" noChangeArrowheads="1"/>
                      </p:cNvPicPr>
                      <p:nvPr/>
                    </p:nvPicPr>
                    <p:blipFill>
                      <a:blip r:embed="rId10"/>
                      <a:srcRect/>
                      <a:stretch>
                        <a:fillRect/>
                      </a:stretch>
                    </p:blipFill>
                    <p:spPr bwMode="auto">
                      <a:xfrm>
                        <a:off x="4725988" y="4568825"/>
                        <a:ext cx="1309687" cy="96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247882802"/>
              </p:ext>
            </p:extLst>
          </p:nvPr>
        </p:nvGraphicFramePr>
        <p:xfrm>
          <a:off x="5652120" y="5806100"/>
          <a:ext cx="622300" cy="341312"/>
        </p:xfrm>
        <a:graphic>
          <a:graphicData uri="http://schemas.openxmlformats.org/presentationml/2006/ole">
            <mc:AlternateContent xmlns:mc="http://schemas.openxmlformats.org/markup-compatibility/2006">
              <mc:Choice xmlns:v="urn:schemas-microsoft-com:vml" Requires="v">
                <p:oleObj spid="_x0000_s297005" name="Формула" r:id="rId11" imgW="241200" imgH="139680" progId="Equation.3">
                  <p:embed/>
                </p:oleObj>
              </mc:Choice>
              <mc:Fallback>
                <p:oleObj name="Формула" r:id="rId11" imgW="241200" imgH="139680" progId="Equation.3">
                  <p:embed/>
                  <p:pic>
                    <p:nvPicPr>
                      <p:cNvPr id="0" name=""/>
                      <p:cNvPicPr>
                        <a:picLocks noChangeAspect="1" noChangeArrowheads="1"/>
                      </p:cNvPicPr>
                      <p:nvPr/>
                    </p:nvPicPr>
                    <p:blipFill>
                      <a:blip r:embed="rId12"/>
                      <a:srcRect/>
                      <a:stretch>
                        <a:fillRect/>
                      </a:stretch>
                    </p:blipFill>
                    <p:spPr bwMode="auto">
                      <a:xfrm>
                        <a:off x="5652120" y="5806100"/>
                        <a:ext cx="622300"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Прямоугольник 22"/>
          <p:cNvSpPr/>
          <p:nvPr/>
        </p:nvSpPr>
        <p:spPr>
          <a:xfrm>
            <a:off x="0" y="116632"/>
            <a:ext cx="611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IV</a:t>
            </a:r>
            <a:endParaRPr lang="ru-RU" sz="2800" b="1" dirty="0">
              <a:solidFill>
                <a:schemeClr val="bg1"/>
              </a:solidFill>
              <a:latin typeface="Times New Roman" pitchFamily="18" charset="0"/>
              <a:cs typeface="Times New Roman" pitchFamily="18" charset="0"/>
            </a:endParaRPr>
          </a:p>
        </p:txBody>
      </p:sp>
      <p:sp>
        <p:nvSpPr>
          <p:cNvPr id="24" name="Управляющая кнопка: далее 2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Управляющая кнопка: возврат 2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домой 25">
            <a:hlinkClick r:id="rId1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865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5920"/>
                            </p:stCondLst>
                            <p:childTnLst>
                              <p:par>
                                <p:cTn id="11" presetID="53" presetClass="entr" presetSubtype="0" fill="hold" grpId="2"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0" fill="hold" grpId="2"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9" presetClass="entr" presetSubtype="5"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
                                          </p:val>
                                        </p:tav>
                                        <p:tav tm="100000">
                                          <p:val>
                                            <p:strVal val="#ppt_w"/>
                                          </p:val>
                                        </p:tav>
                                      </p:tavLst>
                                    </p:anim>
                                    <p:anim calcmode="lin" valueType="num">
                                      <p:cBhvr>
                                        <p:cTn id="32" dur="500" fill="hold"/>
                                        <p:tgtEl>
                                          <p:spTgt spid="11"/>
                                        </p:tgtEl>
                                        <p:attrNameLst>
                                          <p:attrName>ppt_h</p:attrName>
                                        </p:attrNameLst>
                                      </p:cBhvr>
                                      <p:tavLst>
                                        <p:tav tm="0" fmla="#ppt_h*sin(2.5*pi*$)">
                                          <p:val>
                                            <p:fltVal val="0"/>
                                          </p:val>
                                        </p:tav>
                                        <p:tav tm="100000">
                                          <p:val>
                                            <p:fltVal val="1"/>
                                          </p:val>
                                        </p:tav>
                                      </p:tavLst>
                                    </p:anim>
                                  </p:childTnLst>
                                </p:cTn>
                              </p:par>
                              <p:par>
                                <p:cTn id="33" presetID="19" presetClass="exit" presetSubtype="5" fill="hold" grpId="1" nodeType="withEffect">
                                  <p:stCondLst>
                                    <p:cond delay="0"/>
                                  </p:stCondLst>
                                  <p:childTnLst>
                                    <p:anim calcmode="lin" valueType="num">
                                      <p:cBhvr>
                                        <p:cTn id="34" dur="500"/>
                                        <p:tgtEl>
                                          <p:spTgt spid="12"/>
                                        </p:tgtEl>
                                        <p:attrNameLst>
                                          <p:attrName>ppt_w</p:attrName>
                                        </p:attrNameLst>
                                      </p:cBhvr>
                                      <p:tavLst>
                                        <p:tav tm="0">
                                          <p:val>
                                            <p:strVal val="ppt_w"/>
                                          </p:val>
                                        </p:tav>
                                        <p:tav tm="100000">
                                          <p:val>
                                            <p:strVal val="ppt_w"/>
                                          </p:val>
                                        </p:tav>
                                      </p:tavLst>
                                    </p:anim>
                                    <p:anim calcmode="lin" valueType="num">
                                      <p:cBhvr>
                                        <p:cTn id="35"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9" presetClass="entr" presetSubtype="5"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fmla="#ppt_h*sin(2.5*pi*$)">
                                          <p:val>
                                            <p:fltVal val="0"/>
                                          </p:val>
                                        </p:tav>
                                        <p:tav tm="100000">
                                          <p:val>
                                            <p:fltVal val="1"/>
                                          </p:val>
                                        </p:tav>
                                      </p:tavLst>
                                    </p:anim>
                                  </p:childTnLst>
                                </p:cTn>
                              </p:par>
                              <p:par>
                                <p:cTn id="43" presetID="19" presetClass="exit" presetSubtype="5" fill="hold" grpId="1" nodeType="withEffect">
                                  <p:stCondLst>
                                    <p:cond delay="0"/>
                                  </p:stCondLst>
                                  <p:childTnLst>
                                    <p:anim calcmode="lin" valueType="num">
                                      <p:cBhvr>
                                        <p:cTn id="44" dur="500"/>
                                        <p:tgtEl>
                                          <p:spTgt spid="11"/>
                                        </p:tgtEl>
                                        <p:attrNameLst>
                                          <p:attrName>ppt_w</p:attrName>
                                        </p:attrNameLst>
                                      </p:cBhvr>
                                      <p:tavLst>
                                        <p:tav tm="0">
                                          <p:val>
                                            <p:strVal val="ppt_w"/>
                                          </p:val>
                                        </p:tav>
                                        <p:tav tm="100000">
                                          <p:val>
                                            <p:strVal val="ppt_w"/>
                                          </p:val>
                                        </p:tav>
                                      </p:tavLst>
                                    </p:anim>
                                    <p:anim calcmode="lin" valueType="num">
                                      <p:cBhvr>
                                        <p:cTn id="45"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0818"/>
                                        </p:tgtEl>
                                        <p:attrNameLst>
                                          <p:attrName>style.visibility</p:attrName>
                                        </p:attrNameLst>
                                      </p:cBhvr>
                                      <p:to>
                                        <p:strVal val="visible"/>
                                      </p:to>
                                    </p:set>
                                    <p:animEffect transition="in" filter="wipe(left)">
                                      <p:cBhvr>
                                        <p:cTn id="52" dur="1000"/>
                                        <p:tgtEl>
                                          <p:spTgt spid="29081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1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grpId="1" nodeType="clickEffect">
                                  <p:stCondLst>
                                    <p:cond delay="0"/>
                                  </p:stCondLst>
                                  <p:childTnLst>
                                    <p:animMotion origin="layout" path="M 1.94444E-6 -4.24011E-6 L -0.21441 0.00463 " pathEditMode="relative" rAng="0" ptsTypes="AA">
                                      <p:cBhvr>
                                        <p:cTn id="61" dur="2000" fill="hold"/>
                                        <p:tgtEl>
                                          <p:spTgt spid="17"/>
                                        </p:tgtEl>
                                        <p:attrNameLst>
                                          <p:attrName>ppt_x</p:attrName>
                                          <p:attrName>ppt_y</p:attrName>
                                        </p:attrNameLst>
                                      </p:cBhvr>
                                      <p:rCtr x="-10729" y="231"/>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2000"/>
                                        <p:tgtEl>
                                          <p:spTgt spid="3"/>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75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20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2000"/>
                                        <p:tgtEl>
                                          <p:spTgt spid="22"/>
                                        </p:tgtEl>
                                      </p:cBhvr>
                                    </p:animEffect>
                                  </p:childTnLst>
                                </p:cTn>
                              </p:par>
                            </p:childTnLst>
                          </p:cTn>
                        </p:par>
                      </p:childTnLst>
                    </p:cTn>
                  </p:par>
                </p:childTnLst>
              </p:cTn>
              <p:nextCondLst>
                <p:cond evt="onClick" delay="0">
                  <p:tgtEl>
                    <p:spTgt spid="15"/>
                  </p:tgtEl>
                </p:cond>
              </p:nextCondLst>
            </p:seq>
          </p:childTnLst>
        </p:cTn>
      </p:par>
    </p:tnLst>
    <p:bldLst>
      <p:bldP spid="11" grpId="0" animBg="1"/>
      <p:bldP spid="11" grpId="1" animBg="1"/>
      <p:bldP spid="11" grpId="2" animBg="1"/>
      <p:bldP spid="12" grpId="0" animBg="1"/>
      <p:bldP spid="12" grpId="1" animBg="1"/>
      <p:bldP spid="12" grpId="2" animBg="1"/>
      <p:bldP spid="13" grpId="0" animBg="1"/>
      <p:bldP spid="17" grpId="0" animBg="1"/>
      <p:bldP spid="1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https://nfmash.ru/upload/iblock/5c4/%D0%B311.jpg"/>
          <p:cNvPicPr>
            <a:picLocks noChangeAspect="1" noChangeArrowheads="1"/>
          </p:cNvPicPr>
          <p:nvPr/>
        </p:nvPicPr>
        <p:blipFill rotWithShape="1">
          <a:blip r:embed="rId3" cstate="print">
            <a:clrChange>
              <a:clrFrom>
                <a:srgbClr val="D2D5DE"/>
              </a:clrFrom>
              <a:clrTo>
                <a:srgbClr val="D2D5DE">
                  <a:alpha val="0"/>
                </a:srgbClr>
              </a:clrTo>
            </a:clrChange>
            <a:extLst>
              <a:ext uri="{28A0092B-C50C-407E-A947-70E740481C1C}">
                <a14:useLocalDpi xmlns:a14="http://schemas.microsoft.com/office/drawing/2010/main" val="0"/>
              </a:ext>
            </a:extLst>
          </a:blip>
          <a:srcRect l="7445" t="10008" r="12438" b="4637"/>
          <a:stretch/>
        </p:blipFill>
        <p:spPr bwMode="auto">
          <a:xfrm>
            <a:off x="287524" y="4144578"/>
            <a:ext cx="4549966" cy="2423712"/>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ая выноска 17"/>
          <p:cNvSpPr/>
          <p:nvPr/>
        </p:nvSpPr>
        <p:spPr>
          <a:xfrm>
            <a:off x="361508" y="4815169"/>
            <a:ext cx="5107812" cy="1171690"/>
          </a:xfrm>
          <a:prstGeom prst="wedgeRectCallout">
            <a:avLst>
              <a:gd name="adj1" fmla="val -22702"/>
              <a:gd name="adj2" fmla="val -1882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3. Определить количество бензовозов необходимых для полного заполнения резервуара</a:t>
            </a:r>
          </a:p>
        </p:txBody>
      </p:sp>
      <p:sp>
        <p:nvSpPr>
          <p:cNvPr id="3" name="Прямоугольник 2"/>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4</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9" name="Прямоугольник 8"/>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2</a:t>
            </a:r>
          </a:p>
        </p:txBody>
      </p:sp>
      <p:sp>
        <p:nvSpPr>
          <p:cNvPr id="10" name="Прямоугольник 9"/>
          <p:cNvSpPr/>
          <p:nvPr/>
        </p:nvSpPr>
        <p:spPr>
          <a:xfrm>
            <a:off x="6572264" y="5706838"/>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1" name="Прямоугольник 10"/>
          <p:cNvSpPr/>
          <p:nvPr/>
        </p:nvSpPr>
        <p:spPr>
          <a:xfrm>
            <a:off x="6593458" y="5694461"/>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2" name="TextBox 11"/>
          <p:cNvSpPr txBox="1"/>
          <p:nvPr/>
        </p:nvSpPr>
        <p:spPr>
          <a:xfrm>
            <a:off x="467544" y="214290"/>
            <a:ext cx="8676456" cy="1569660"/>
          </a:xfrm>
          <a:prstGeom prst="rect">
            <a:avLst/>
          </a:prstGeom>
          <a:noFill/>
        </p:spPr>
        <p:txBody>
          <a:bodyPr wrap="square" rtlCol="0">
            <a:spAutoFit/>
          </a:bodyPr>
          <a:lstStyle/>
          <a:p>
            <a:r>
              <a:rPr lang="ru-RU" sz="2400" dirty="0">
                <a:latin typeface="Times New Roman" pitchFamily="18" charset="0"/>
                <a:cs typeface="Times New Roman" pitchFamily="18" charset="0"/>
              </a:rPr>
              <a:t>   Сколько бензовозов понадобится, чтобы заполнить один </a:t>
            </a:r>
          </a:p>
          <a:p>
            <a:r>
              <a:rPr lang="ru-RU" sz="2400" dirty="0">
                <a:latin typeface="Times New Roman" pitchFamily="18" charset="0"/>
                <a:cs typeface="Times New Roman" pitchFamily="18" charset="0"/>
              </a:rPr>
              <a:t>  резервуар вместимостью 25,5 кубометра дизельным топливом,</a:t>
            </a:r>
          </a:p>
          <a:p>
            <a:r>
              <a:rPr lang="ru-RU" sz="2400" dirty="0">
                <a:latin typeface="Times New Roman" pitchFamily="18" charset="0"/>
                <a:cs typeface="Times New Roman" pitchFamily="18" charset="0"/>
              </a:rPr>
              <a:t>  если он уже заполнен на пятую часть, 1 кубометр </a:t>
            </a:r>
            <a:r>
              <a:rPr lang="ru-RU" sz="2400" dirty="0" err="1">
                <a:latin typeface="Times New Roman" pitchFamily="18" charset="0"/>
                <a:cs typeface="Times New Roman" pitchFamily="18" charset="0"/>
              </a:rPr>
              <a:t>диз.топлива</a:t>
            </a:r>
            <a:r>
              <a:rPr lang="ru-RU" sz="2400" dirty="0">
                <a:latin typeface="Times New Roman" pitchFamily="18" charset="0"/>
                <a:cs typeface="Times New Roman" pitchFamily="18" charset="0"/>
              </a:rPr>
              <a:t> имеет массу 860кг? Один бензовоз перевозит 10т такого топлива</a:t>
            </a:r>
          </a:p>
        </p:txBody>
      </p:sp>
      <p:sp>
        <p:nvSpPr>
          <p:cNvPr id="13" name="Управляющая кнопка: настраиваемая 12">
            <a:hlinkClick r:id="" action="ppaction://noaction" highlightClick="1"/>
          </p:cNvPr>
          <p:cNvSpPr/>
          <p:nvPr/>
        </p:nvSpPr>
        <p:spPr>
          <a:xfrm>
            <a:off x="361508" y="1820064"/>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Подсказки (3)</a:t>
            </a:r>
          </a:p>
        </p:txBody>
      </p:sp>
      <p:sp>
        <p:nvSpPr>
          <p:cNvPr id="14" name="Прямоугольная выноска 13"/>
          <p:cNvSpPr/>
          <p:nvPr/>
        </p:nvSpPr>
        <p:spPr>
          <a:xfrm>
            <a:off x="343585" y="3611947"/>
            <a:ext cx="5107812" cy="1065261"/>
          </a:xfrm>
          <a:prstGeom prst="wedgeRectCallout">
            <a:avLst>
              <a:gd name="adj1" fmla="val -22702"/>
              <a:gd name="adj2" fmla="val -1882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2. Определить массу необходимых к заливу кубометров </a:t>
            </a:r>
            <a:r>
              <a:rPr lang="ru-RU" sz="2400" b="1" dirty="0" err="1">
                <a:solidFill>
                  <a:schemeClr val="tx1"/>
                </a:solidFill>
                <a:latin typeface="Times New Roman" pitchFamily="18" charset="0"/>
                <a:cs typeface="Times New Roman" pitchFamily="18" charset="0"/>
              </a:rPr>
              <a:t>диз.топлива</a:t>
            </a:r>
            <a:endParaRPr lang="ru-RU" sz="2400" b="1" dirty="0">
              <a:solidFill>
                <a:schemeClr val="tx1"/>
              </a:solidFill>
              <a:latin typeface="Times New Roman" pitchFamily="18" charset="0"/>
              <a:cs typeface="Times New Roman" pitchFamily="18" charset="0"/>
            </a:endParaRPr>
          </a:p>
        </p:txBody>
      </p:sp>
      <p:sp>
        <p:nvSpPr>
          <p:cNvPr id="15" name="Прямоугольная выноска 14"/>
          <p:cNvSpPr/>
          <p:nvPr/>
        </p:nvSpPr>
        <p:spPr>
          <a:xfrm>
            <a:off x="341276" y="2369265"/>
            <a:ext cx="5107812" cy="1119006"/>
          </a:xfrm>
          <a:prstGeom prst="wedgeRectCallout">
            <a:avLst>
              <a:gd name="adj1" fmla="val -22323"/>
              <a:gd name="adj2" fmla="val -672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1. Определить количество кубометров </a:t>
            </a:r>
            <a:r>
              <a:rPr lang="ru-RU" sz="2400" b="1" dirty="0" err="1">
                <a:solidFill>
                  <a:schemeClr val="tx1"/>
                </a:solidFill>
                <a:latin typeface="Times New Roman" pitchFamily="18" charset="0"/>
                <a:cs typeface="Times New Roman" pitchFamily="18" charset="0"/>
              </a:rPr>
              <a:t>диз</a:t>
            </a:r>
            <a:r>
              <a:rPr lang="ru-RU" sz="2400" b="1" dirty="0">
                <a:solidFill>
                  <a:schemeClr val="tx1"/>
                </a:solidFill>
                <a:latin typeface="Times New Roman" pitchFamily="18" charset="0"/>
                <a:cs typeface="Times New Roman" pitchFamily="18" charset="0"/>
              </a:rPr>
              <a:t> топлива необходимых залить в резервуар.</a:t>
            </a:r>
          </a:p>
        </p:txBody>
      </p:sp>
      <p:graphicFrame>
        <p:nvGraphicFramePr>
          <p:cNvPr id="5" name="Объект 4"/>
          <p:cNvGraphicFramePr>
            <a:graphicFrameLocks noChangeAspect="1"/>
          </p:cNvGraphicFramePr>
          <p:nvPr>
            <p:extLst>
              <p:ext uri="{D42A27DB-BD31-4B8C-83A1-F6EECF244321}">
                <p14:modId xmlns:p14="http://schemas.microsoft.com/office/powerpoint/2010/main" val="1064637022"/>
              </p:ext>
            </p:extLst>
          </p:nvPr>
        </p:nvGraphicFramePr>
        <p:xfrm>
          <a:off x="5784850" y="1854200"/>
          <a:ext cx="3043238" cy="962025"/>
        </p:xfrm>
        <a:graphic>
          <a:graphicData uri="http://schemas.openxmlformats.org/presentationml/2006/ole">
            <mc:AlternateContent xmlns:mc="http://schemas.openxmlformats.org/markup-compatibility/2006">
              <mc:Choice xmlns:v="urn:schemas-microsoft-com:vml" Requires="v">
                <p:oleObj spid="_x0000_s296023" name="Формула" r:id="rId4" imgW="1180800" imgH="393480" progId="Equation.3">
                  <p:embed/>
                </p:oleObj>
              </mc:Choice>
              <mc:Fallback>
                <p:oleObj name="Формула" r:id="rId4" imgW="1180800" imgH="393480" progId="Equation.3">
                  <p:embed/>
                  <p:pic>
                    <p:nvPicPr>
                      <p:cNvPr id="0" name=""/>
                      <p:cNvPicPr>
                        <a:picLocks noChangeAspect="1" noChangeArrowheads="1"/>
                      </p:cNvPicPr>
                      <p:nvPr/>
                    </p:nvPicPr>
                    <p:blipFill>
                      <a:blip r:embed="rId5"/>
                      <a:srcRect/>
                      <a:stretch>
                        <a:fillRect/>
                      </a:stretch>
                    </p:blipFill>
                    <p:spPr bwMode="auto">
                      <a:xfrm>
                        <a:off x="5784850" y="1854200"/>
                        <a:ext cx="3043238" cy="96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2368759172"/>
              </p:ext>
            </p:extLst>
          </p:nvPr>
        </p:nvGraphicFramePr>
        <p:xfrm>
          <a:off x="5487988" y="3033713"/>
          <a:ext cx="3533775" cy="496887"/>
        </p:xfrm>
        <a:graphic>
          <a:graphicData uri="http://schemas.openxmlformats.org/presentationml/2006/ole">
            <mc:AlternateContent xmlns:mc="http://schemas.openxmlformats.org/markup-compatibility/2006">
              <mc:Choice xmlns:v="urn:schemas-microsoft-com:vml" Requires="v">
                <p:oleObj spid="_x0000_s296024" name="Формула" r:id="rId6" imgW="1371600" imgH="203040" progId="Equation.3">
                  <p:embed/>
                </p:oleObj>
              </mc:Choice>
              <mc:Fallback>
                <p:oleObj name="Формула" r:id="rId6" imgW="1371600" imgH="203040" progId="Equation.3">
                  <p:embed/>
                  <p:pic>
                    <p:nvPicPr>
                      <p:cNvPr id="0" name=""/>
                      <p:cNvPicPr>
                        <a:picLocks noChangeAspect="1" noChangeArrowheads="1"/>
                      </p:cNvPicPr>
                      <p:nvPr/>
                    </p:nvPicPr>
                    <p:blipFill>
                      <a:blip r:embed="rId7"/>
                      <a:srcRect/>
                      <a:stretch>
                        <a:fillRect/>
                      </a:stretch>
                    </p:blipFill>
                    <p:spPr bwMode="auto">
                      <a:xfrm>
                        <a:off x="5487988" y="3033713"/>
                        <a:ext cx="3533775" cy="496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2959499324"/>
              </p:ext>
            </p:extLst>
          </p:nvPr>
        </p:nvGraphicFramePr>
        <p:xfrm>
          <a:off x="5701148" y="3815278"/>
          <a:ext cx="2127250" cy="434975"/>
        </p:xfrm>
        <a:graphic>
          <a:graphicData uri="http://schemas.openxmlformats.org/presentationml/2006/ole">
            <mc:AlternateContent xmlns:mc="http://schemas.openxmlformats.org/markup-compatibility/2006">
              <mc:Choice xmlns:v="urn:schemas-microsoft-com:vml" Requires="v">
                <p:oleObj spid="_x0000_s296025" name="Формула" r:id="rId8" imgW="825480" imgH="177480" progId="Equation.3">
                  <p:embed/>
                </p:oleObj>
              </mc:Choice>
              <mc:Fallback>
                <p:oleObj name="Формула" r:id="rId8" imgW="825480" imgH="177480" progId="Equation.3">
                  <p:embed/>
                  <p:pic>
                    <p:nvPicPr>
                      <p:cNvPr id="0" name=""/>
                      <p:cNvPicPr>
                        <a:picLocks noChangeAspect="1" noChangeArrowheads="1"/>
                      </p:cNvPicPr>
                      <p:nvPr/>
                    </p:nvPicPr>
                    <p:blipFill>
                      <a:blip r:embed="rId9"/>
                      <a:srcRect/>
                      <a:stretch>
                        <a:fillRect/>
                      </a:stretch>
                    </p:blipFill>
                    <p:spPr bwMode="auto">
                      <a:xfrm>
                        <a:off x="5701148" y="3815278"/>
                        <a:ext cx="2127250"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521230713"/>
              </p:ext>
            </p:extLst>
          </p:nvPr>
        </p:nvGraphicFramePr>
        <p:xfrm>
          <a:off x="5580112" y="4308892"/>
          <a:ext cx="3208337" cy="496888"/>
        </p:xfrm>
        <a:graphic>
          <a:graphicData uri="http://schemas.openxmlformats.org/presentationml/2006/ole">
            <mc:AlternateContent xmlns:mc="http://schemas.openxmlformats.org/markup-compatibility/2006">
              <mc:Choice xmlns:v="urn:schemas-microsoft-com:vml" Requires="v">
                <p:oleObj spid="_x0000_s296026" name="Формула" r:id="rId10" imgW="1244520" imgH="203040" progId="Equation.3">
                  <p:embed/>
                </p:oleObj>
              </mc:Choice>
              <mc:Fallback>
                <p:oleObj name="Формула" r:id="rId10" imgW="1244520" imgH="203040" progId="Equation.3">
                  <p:embed/>
                  <p:pic>
                    <p:nvPicPr>
                      <p:cNvPr id="0" name=""/>
                      <p:cNvPicPr>
                        <a:picLocks noChangeAspect="1" noChangeArrowheads="1"/>
                      </p:cNvPicPr>
                      <p:nvPr/>
                    </p:nvPicPr>
                    <p:blipFill>
                      <a:blip r:embed="rId11"/>
                      <a:srcRect/>
                      <a:stretch>
                        <a:fillRect/>
                      </a:stretch>
                    </p:blipFill>
                    <p:spPr bwMode="auto">
                      <a:xfrm>
                        <a:off x="5580112" y="4308892"/>
                        <a:ext cx="3208337" cy="496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Прямая соединительная линия 21"/>
          <p:cNvCxnSpPr/>
          <p:nvPr/>
        </p:nvCxnSpPr>
        <p:spPr>
          <a:xfrm>
            <a:off x="3275856" y="1744696"/>
            <a:ext cx="5621858" cy="0"/>
          </a:xfrm>
          <a:prstGeom prst="line">
            <a:avLst/>
          </a:prstGeom>
          <a:ln w="76200" cmpd="sng"/>
        </p:spPr>
        <p:style>
          <a:lnRef idx="1">
            <a:schemeClr val="accent1"/>
          </a:lnRef>
          <a:fillRef idx="0">
            <a:schemeClr val="accent1"/>
          </a:fillRef>
          <a:effectRef idx="0">
            <a:schemeClr val="accent1"/>
          </a:effectRef>
          <a:fontRef idx="minor">
            <a:schemeClr val="tx1"/>
          </a:fontRef>
        </p:style>
      </p:cxnSp>
      <p:graphicFrame>
        <p:nvGraphicFramePr>
          <p:cNvPr id="25" name="Объект 24"/>
          <p:cNvGraphicFramePr>
            <a:graphicFrameLocks noChangeAspect="1"/>
          </p:cNvGraphicFramePr>
          <p:nvPr>
            <p:extLst>
              <p:ext uri="{D42A27DB-BD31-4B8C-83A1-F6EECF244321}">
                <p14:modId xmlns:p14="http://schemas.microsoft.com/office/powerpoint/2010/main" val="4135038739"/>
              </p:ext>
            </p:extLst>
          </p:nvPr>
        </p:nvGraphicFramePr>
        <p:xfrm>
          <a:off x="6019800" y="5118100"/>
          <a:ext cx="1995488" cy="496888"/>
        </p:xfrm>
        <a:graphic>
          <a:graphicData uri="http://schemas.openxmlformats.org/presentationml/2006/ole">
            <mc:AlternateContent xmlns:mc="http://schemas.openxmlformats.org/markup-compatibility/2006">
              <mc:Choice xmlns:v="urn:schemas-microsoft-com:vml" Requires="v">
                <p:oleObj spid="_x0000_s296027" name="Формула" r:id="rId12" imgW="774360" imgH="203040" progId="Equation.3">
                  <p:embed/>
                </p:oleObj>
              </mc:Choice>
              <mc:Fallback>
                <p:oleObj name="Формула" r:id="rId12" imgW="774360" imgH="203040" progId="Equation.3">
                  <p:embed/>
                  <p:pic>
                    <p:nvPicPr>
                      <p:cNvPr id="0" name=""/>
                      <p:cNvPicPr>
                        <a:picLocks noChangeAspect="1" noChangeArrowheads="1"/>
                      </p:cNvPicPr>
                      <p:nvPr/>
                    </p:nvPicPr>
                    <p:blipFill>
                      <a:blip r:embed="rId13"/>
                      <a:srcRect/>
                      <a:stretch>
                        <a:fillRect/>
                      </a:stretch>
                    </p:blipFill>
                    <p:spPr bwMode="auto">
                      <a:xfrm>
                        <a:off x="6019800" y="5118100"/>
                        <a:ext cx="1995488" cy="496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Прямоугольник 22"/>
          <p:cNvSpPr/>
          <p:nvPr/>
        </p:nvSpPr>
        <p:spPr>
          <a:xfrm>
            <a:off x="0" y="116632"/>
            <a:ext cx="611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IV</a:t>
            </a:r>
            <a:endParaRPr lang="ru-RU" sz="2800" b="1" dirty="0">
              <a:solidFill>
                <a:schemeClr val="bg1"/>
              </a:solidFill>
              <a:latin typeface="Times New Roman" pitchFamily="18" charset="0"/>
              <a:cs typeface="Times New Roman" pitchFamily="18" charset="0"/>
            </a:endParaRPr>
          </a:p>
        </p:txBody>
      </p:sp>
      <p:sp>
        <p:nvSpPr>
          <p:cNvPr id="24" name="Управляющая кнопка: далее 2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возврат 25">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омой 26">
            <a:hlinkClick r:id="rId14"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27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
                                            <p:txEl>
                                              <p:pRg st="0" end="0"/>
                                            </p:txEl>
                                          </p:spTgt>
                                        </p:tgtEl>
                                        <p:attrNameLst>
                                          <p:attrName>fill.type</p:attrName>
                                        </p:attrNameLst>
                                      </p:cBhvr>
                                      <p:to>
                                        <p:strVal val="solid"/>
                                      </p:to>
                                    </p:set>
                                  </p:childTnLst>
                                </p:cTn>
                              </p:par>
                            </p:childTnLst>
                          </p:cTn>
                        </p:par>
                        <p:par>
                          <p:cTn id="10" fill="hold">
                            <p:stCondLst>
                              <p:cond delay="19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2">
                                            <p:txEl>
                                              <p:pRg st="1" end="1"/>
                                            </p:txEl>
                                          </p:spTgt>
                                        </p:tgtEl>
                                        <p:attrNameLst>
                                          <p:attrName>style.visibility</p:attrName>
                                        </p:attrNameLst>
                                      </p:cBhvr>
                                      <p:to>
                                        <p:strVal val="visible"/>
                                      </p:to>
                                    </p:set>
                                    <p:anim calcmode="discrete" valueType="clr">
                                      <p:cBhvr override="childStyle">
                                        <p:cTn id="13" dur="80"/>
                                        <p:tgtEl>
                                          <p:spTgt spid="1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2">
                                            <p:txEl>
                                              <p:pRg st="1" end="1"/>
                                            </p:txEl>
                                          </p:spTgt>
                                        </p:tgtEl>
                                        <p:attrNameLst>
                                          <p:attrName>fill.type</p:attrName>
                                        </p:attrNameLst>
                                      </p:cBhvr>
                                      <p:to>
                                        <p:strVal val="solid"/>
                                      </p:to>
                                    </p:set>
                                  </p:childTnLst>
                                </p:cTn>
                              </p:par>
                            </p:childTnLst>
                          </p:cTn>
                        </p:par>
                        <p:par>
                          <p:cTn id="16" fill="hold">
                            <p:stCondLst>
                              <p:cond delay="40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2">
                                            <p:txEl>
                                              <p:pRg st="2" end="2"/>
                                            </p:txEl>
                                          </p:spTgt>
                                        </p:tgtEl>
                                        <p:attrNameLst>
                                          <p:attrName>style.visibility</p:attrName>
                                        </p:attrNameLst>
                                      </p:cBhvr>
                                      <p:to>
                                        <p:strVal val="visible"/>
                                      </p:to>
                                    </p:set>
                                    <p:anim calcmode="discrete" valueType="clr">
                                      <p:cBhvr override="childStyle">
                                        <p:cTn id="19" dur="80"/>
                                        <p:tgtEl>
                                          <p:spTgt spid="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2" end="2"/>
                                            </p:txEl>
                                          </p:spTgt>
                                        </p:tgtEl>
                                        <p:attrNameLst>
                                          <p:attrName>fill.type</p:attrName>
                                        </p:attrNameLst>
                                      </p:cBhvr>
                                      <p:to>
                                        <p:strVal val="solid"/>
                                      </p:to>
                                    </p:set>
                                  </p:childTnLst>
                                </p:cTn>
                              </p:par>
                            </p:childTnLst>
                          </p:cTn>
                        </p:par>
                        <p:par>
                          <p:cTn id="22" fill="hold">
                            <p:stCondLst>
                              <p:cond delay="8200"/>
                            </p:stCondLst>
                            <p:childTnLst>
                              <p:par>
                                <p:cTn id="23" presetID="53" presetClass="entr" presetSubtype="0" fill="hold" grpId="2"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0" fill="hold" grpId="2"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9" presetClass="entr" presetSubtype="5"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ppt_w"/>
                                          </p:val>
                                        </p:tav>
                                        <p:tav tm="100000">
                                          <p:val>
                                            <p:strVal val="#ppt_w"/>
                                          </p:val>
                                        </p:tav>
                                      </p:tavLst>
                                    </p:anim>
                                    <p:anim calcmode="lin" valueType="num">
                                      <p:cBhvr>
                                        <p:cTn id="44" dur="500" fill="hold"/>
                                        <p:tgtEl>
                                          <p:spTgt spid="9"/>
                                        </p:tgtEl>
                                        <p:attrNameLst>
                                          <p:attrName>ppt_h</p:attrName>
                                        </p:attrNameLst>
                                      </p:cBhvr>
                                      <p:tavLst>
                                        <p:tav tm="0" fmla="#ppt_h*sin(2.5*pi*$)">
                                          <p:val>
                                            <p:fltVal val="0"/>
                                          </p:val>
                                        </p:tav>
                                        <p:tav tm="100000">
                                          <p:val>
                                            <p:fltVal val="1"/>
                                          </p:val>
                                        </p:tav>
                                      </p:tavLst>
                                    </p:anim>
                                  </p:childTnLst>
                                </p:cTn>
                              </p:par>
                              <p:par>
                                <p:cTn id="45" presetID="19" presetClass="exit" presetSubtype="5" fill="hold" grpId="1" nodeType="withEffect">
                                  <p:stCondLst>
                                    <p:cond delay="0"/>
                                  </p:stCondLst>
                                  <p:childTnLst>
                                    <p:anim calcmode="lin" valueType="num">
                                      <p:cBhvr>
                                        <p:cTn id="46" dur="500"/>
                                        <p:tgtEl>
                                          <p:spTgt spid="10"/>
                                        </p:tgtEl>
                                        <p:attrNameLst>
                                          <p:attrName>ppt_w</p:attrName>
                                        </p:attrNameLst>
                                      </p:cBhvr>
                                      <p:tavLst>
                                        <p:tav tm="0">
                                          <p:val>
                                            <p:strVal val="ppt_w"/>
                                          </p:val>
                                        </p:tav>
                                        <p:tav tm="100000">
                                          <p:val>
                                            <p:strVal val="ppt_w"/>
                                          </p:val>
                                        </p:tav>
                                      </p:tavLst>
                                    </p:anim>
                                    <p:anim calcmode="lin" valueType="num">
                                      <p:cBhvr>
                                        <p:cTn id="47"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9" presetClass="entr" presetSubtype="5"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strVal val="#ppt_w"/>
                                          </p:val>
                                        </p:tav>
                                        <p:tav tm="100000">
                                          <p:val>
                                            <p:strVal val="#ppt_w"/>
                                          </p:val>
                                        </p:tav>
                                      </p:tavLst>
                                    </p:anim>
                                    <p:anim calcmode="lin" valueType="num">
                                      <p:cBhvr>
                                        <p:cTn id="54" dur="500" fill="hold"/>
                                        <p:tgtEl>
                                          <p:spTgt spid="10"/>
                                        </p:tgtEl>
                                        <p:attrNameLst>
                                          <p:attrName>ppt_h</p:attrName>
                                        </p:attrNameLst>
                                      </p:cBhvr>
                                      <p:tavLst>
                                        <p:tav tm="0" fmla="#ppt_h*sin(2.5*pi*$)">
                                          <p:val>
                                            <p:fltVal val="0"/>
                                          </p:val>
                                        </p:tav>
                                        <p:tav tm="100000">
                                          <p:val>
                                            <p:fltVal val="1"/>
                                          </p:val>
                                        </p:tav>
                                      </p:tavLst>
                                    </p:anim>
                                  </p:childTnLst>
                                </p:cTn>
                              </p:par>
                              <p:par>
                                <p:cTn id="55" presetID="19" presetClass="exit" presetSubtype="5" fill="hold" grpId="1" nodeType="withEffect">
                                  <p:stCondLst>
                                    <p:cond delay="0"/>
                                  </p:stCondLst>
                                  <p:childTnLst>
                                    <p:anim calcmode="lin" valueType="num">
                                      <p:cBhvr>
                                        <p:cTn id="56" dur="500"/>
                                        <p:tgtEl>
                                          <p:spTgt spid="9"/>
                                        </p:tgtEl>
                                        <p:attrNameLst>
                                          <p:attrName>ppt_w</p:attrName>
                                        </p:attrNameLst>
                                      </p:cBhvr>
                                      <p:tavLst>
                                        <p:tav tm="0">
                                          <p:val>
                                            <p:strVal val="ppt_w"/>
                                          </p:val>
                                        </p:tav>
                                        <p:tav tm="100000">
                                          <p:val>
                                            <p:strVal val="ppt_w"/>
                                          </p:val>
                                        </p:tav>
                                      </p:tavLst>
                                    </p:anim>
                                    <p:anim calcmode="lin" valueType="num">
                                      <p:cBhvr>
                                        <p:cTn id="57" dur="500"/>
                                        <p:tgtEl>
                                          <p:spTgt spid="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1000"/>
                                        <p:tgtEl>
                                          <p:spTgt spid="18"/>
                                        </p:tgtEl>
                                      </p:cBhvr>
                                    </p:animEffec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left)">
                                      <p:cBhvr>
                                        <p:cTn id="80" dur="2000"/>
                                        <p:tgtEl>
                                          <p:spTgt spid="5"/>
                                        </p:tgtEl>
                                      </p:cBhvr>
                                    </p:animEffect>
                                  </p:childTnLst>
                                </p:cTn>
                              </p:par>
                            </p:childTnLst>
                          </p:cTn>
                        </p:par>
                      </p:childTnLst>
                    </p:cTn>
                  </p:par>
                </p:childTnLst>
              </p:cTn>
              <p:nextCondLst>
                <p:cond evt="onClick" delay="0">
                  <p:tgtEl>
                    <p:spTgt spid="15"/>
                  </p:tgtEl>
                </p:cond>
              </p:nextCondLst>
            </p:seq>
            <p:seq concurrent="1" nextAc="seek">
              <p:cTn id="81" restart="whenNotActive" fill="hold" evtFilter="cancelBubble" nodeType="interactiveSeq">
                <p:stCondLst>
                  <p:cond evt="onClick" delay="0">
                    <p:tgtEl>
                      <p:spTgt spid="14"/>
                    </p:tgtEl>
                  </p:cond>
                </p:stCondLst>
                <p:endSync evt="end" delay="0">
                  <p:rtn val="all"/>
                </p:endSync>
                <p:childTnLst>
                  <p:par>
                    <p:cTn id="82" fill="hold">
                      <p:stCondLst>
                        <p:cond delay="0"/>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2000"/>
                                        <p:tgtEl>
                                          <p:spTgt spid="16"/>
                                        </p:tgtEl>
                                      </p:cBhvr>
                                    </p:animEffect>
                                  </p:childTnLst>
                                </p:cTn>
                              </p:par>
                            </p:childTnLst>
                          </p:cTn>
                        </p:par>
                      </p:childTnLst>
                    </p:cTn>
                  </p:par>
                </p:childTnLst>
              </p:cTn>
              <p:nextCondLst>
                <p:cond evt="onClick" delay="0">
                  <p:tgtEl>
                    <p:spTgt spid="14"/>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2000"/>
                                        <p:tgtEl>
                                          <p:spTgt spid="17"/>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20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10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left)">
                                      <p:cBhvr>
                                        <p:cTn id="106" dur="2000"/>
                                        <p:tgtEl>
                                          <p:spTgt spid="25"/>
                                        </p:tgtEl>
                                      </p:cBhvr>
                                    </p:animEffect>
                                  </p:childTnLst>
                                </p:cTn>
                              </p:par>
                            </p:childTnLst>
                          </p:cTn>
                        </p:par>
                      </p:childTnLst>
                    </p:cTn>
                  </p:par>
                </p:childTnLst>
              </p:cTn>
              <p:nextCondLst>
                <p:cond evt="onClick" delay="0">
                  <p:tgtEl>
                    <p:spTgt spid="18"/>
                  </p:tgtEl>
                </p:cond>
              </p:nextCondLst>
            </p:seq>
          </p:childTnLst>
        </p:cTn>
      </p:par>
    </p:tnLst>
    <p:bldLst>
      <p:bldP spid="18" grpId="0" animBg="1"/>
      <p:bldP spid="9" grpId="0" animBg="1"/>
      <p:bldP spid="9" grpId="1" animBg="1"/>
      <p:bldP spid="9" grpId="2" animBg="1"/>
      <p:bldP spid="10" grpId="0" animBg="1"/>
      <p:bldP spid="10" grpId="1" animBg="1"/>
      <p:bldP spid="10" grpId="2" animBg="1"/>
      <p:bldP spid="11"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191789" y="2805964"/>
            <a:ext cx="8897205" cy="3749080"/>
            <a:chOff x="252509" y="2492896"/>
            <a:chExt cx="8897205" cy="3749080"/>
          </a:xfrm>
        </p:grpSpPr>
        <p:pic>
          <p:nvPicPr>
            <p:cNvPr id="31" name="Picture 6" descr="http://biysk-info.ru/s_images/1431612955758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509" y="2492896"/>
              <a:ext cx="3834773" cy="37490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im0-tub-ru.yandex.net/i?id=4870fe55abe32500452313cdf34cb269&amp;n=13&amp;exp=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3148236"/>
              <a:ext cx="457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provse.today/wp-content/uploads/2018/11/pre-pre-izvestno-skolko-deneg-rossiya-potratila-na-vybory-na-okkupirovannyh-territoriyah-kanal-24.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3290" y="3127033"/>
              <a:ext cx="3816424" cy="254428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Прямоугольник 2"/>
          <p:cNvSpPr/>
          <p:nvPr/>
        </p:nvSpPr>
        <p:spPr>
          <a:xfrm>
            <a:off x="107504" y="764704"/>
            <a:ext cx="4675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5</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TextBox 4"/>
          <p:cNvSpPr txBox="1"/>
          <p:nvPr/>
        </p:nvSpPr>
        <p:spPr>
          <a:xfrm>
            <a:off x="575048" y="214290"/>
            <a:ext cx="8461448" cy="3577903"/>
          </a:xfrm>
          <a:prstGeom prst="rect">
            <a:avLst/>
          </a:prstGeom>
          <a:noFill/>
        </p:spPr>
        <p:txBody>
          <a:bodyPr wrap="square" rtlCol="0">
            <a:spAutoFit/>
          </a:bodyPr>
          <a:lstStyle/>
          <a:p>
            <a:r>
              <a:rPr lang="ru-RU" sz="2400" dirty="0">
                <a:latin typeface="Times New Roman" pitchFamily="18" charset="0"/>
                <a:cs typeface="Times New Roman" pitchFamily="18" charset="0"/>
              </a:rPr>
              <a:t>Хозяин АЗС вложил в её строительство 3,5 млн рублей. Ежемесячный доход составляет 1 млн 400 тысяч рублей. Ежемесячные расходы на обеспечение работы станции включают в себя (в рублях):</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a:p>
            <a:r>
              <a:rPr lang="ru-RU" sz="2400" dirty="0">
                <a:latin typeface="Times New Roman" pitchFamily="18" charset="0"/>
                <a:cs typeface="Times New Roman" pitchFamily="18" charset="0"/>
              </a:rPr>
              <a:t>Через сколько полных месяцев расходы на строительство АЗС окупятся?</a:t>
            </a:r>
          </a:p>
        </p:txBody>
      </p:sp>
      <p:sp>
        <p:nvSpPr>
          <p:cNvPr id="10" name="Прямоугольник 9"/>
          <p:cNvSpPr/>
          <p:nvPr/>
        </p:nvSpPr>
        <p:spPr>
          <a:xfrm>
            <a:off x="6572264" y="571501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24</a:t>
            </a:r>
          </a:p>
        </p:txBody>
      </p:sp>
      <p:sp>
        <p:nvSpPr>
          <p:cNvPr id="11" name="Прямоугольник 10"/>
          <p:cNvSpPr/>
          <p:nvPr/>
        </p:nvSpPr>
        <p:spPr>
          <a:xfrm>
            <a:off x="6567485" y="5720241"/>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2" name="Прямоугольник 11"/>
          <p:cNvSpPr/>
          <p:nvPr/>
        </p:nvSpPr>
        <p:spPr>
          <a:xfrm>
            <a:off x="6563905" y="571501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0" name="Управляющая кнопка: настраиваемая 19">
            <a:hlinkClick r:id="" action="ppaction://noaction" highlightClick="1"/>
          </p:cNvPr>
          <p:cNvSpPr/>
          <p:nvPr/>
        </p:nvSpPr>
        <p:spPr>
          <a:xfrm>
            <a:off x="305835" y="6169446"/>
            <a:ext cx="2088232" cy="43204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itchFamily="18" charset="0"/>
                <a:cs typeface="Times New Roman" pitchFamily="18" charset="0"/>
              </a:rPr>
              <a:t>Решение </a:t>
            </a:r>
          </a:p>
        </p:txBody>
      </p:sp>
      <p:sp>
        <p:nvSpPr>
          <p:cNvPr id="21" name="Прямоугольник 20"/>
          <p:cNvSpPr/>
          <p:nvPr/>
        </p:nvSpPr>
        <p:spPr>
          <a:xfrm>
            <a:off x="353314" y="3816919"/>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0,17 + 0,05 + 0,03 + 0,2 + 0,8 = 1,25</a:t>
            </a:r>
          </a:p>
        </p:txBody>
      </p:sp>
      <p:sp>
        <p:nvSpPr>
          <p:cNvPr id="22" name="Прямоугольник 21"/>
          <p:cNvSpPr/>
          <p:nvPr/>
        </p:nvSpPr>
        <p:spPr>
          <a:xfrm>
            <a:off x="349267" y="3827339"/>
            <a:ext cx="7327068"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1) Ежемесячный расход (млн. </a:t>
            </a:r>
            <a:r>
              <a:rPr lang="ru-RU" sz="2800" b="1" dirty="0" err="1">
                <a:solidFill>
                  <a:schemeClr val="bg1"/>
                </a:solidFill>
                <a:latin typeface="Times New Roman" pitchFamily="18" charset="0"/>
                <a:cs typeface="Times New Roman" pitchFamily="18" charset="0"/>
              </a:rPr>
              <a:t>руб</a:t>
            </a:r>
            <a:r>
              <a:rPr lang="ru-RU" sz="2800" b="1" dirty="0">
                <a:solidFill>
                  <a:schemeClr val="bg1"/>
                </a:solidFill>
                <a:latin typeface="Times New Roman" pitchFamily="18" charset="0"/>
                <a:cs typeface="Times New Roman" pitchFamily="18" charset="0"/>
              </a:rPr>
              <a:t>)</a:t>
            </a:r>
          </a:p>
        </p:txBody>
      </p:sp>
      <p:sp>
        <p:nvSpPr>
          <p:cNvPr id="23" name="Прямоугольник 22"/>
          <p:cNvSpPr/>
          <p:nvPr/>
        </p:nvSpPr>
        <p:spPr>
          <a:xfrm>
            <a:off x="341276" y="3816919"/>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4" name="Прямоугольник 23"/>
          <p:cNvSpPr/>
          <p:nvPr/>
        </p:nvSpPr>
        <p:spPr>
          <a:xfrm>
            <a:off x="370704" y="4473375"/>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1,4 – 1,25 = 0,15</a:t>
            </a:r>
          </a:p>
        </p:txBody>
      </p:sp>
      <p:sp>
        <p:nvSpPr>
          <p:cNvPr id="25" name="Прямоугольник 24"/>
          <p:cNvSpPr/>
          <p:nvPr/>
        </p:nvSpPr>
        <p:spPr>
          <a:xfrm>
            <a:off x="392545" y="4473375"/>
            <a:ext cx="7327068"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2) Ежемесячный чистый доход (млн. </a:t>
            </a:r>
            <a:r>
              <a:rPr lang="ru-RU" sz="2800" b="1" dirty="0" err="1">
                <a:solidFill>
                  <a:schemeClr val="bg1"/>
                </a:solidFill>
                <a:latin typeface="Times New Roman" pitchFamily="18" charset="0"/>
                <a:cs typeface="Times New Roman" pitchFamily="18" charset="0"/>
              </a:rPr>
              <a:t>руб</a:t>
            </a:r>
            <a:r>
              <a:rPr lang="ru-RU" sz="2800" b="1" dirty="0">
                <a:solidFill>
                  <a:schemeClr val="bg1"/>
                </a:solidFill>
                <a:latin typeface="Times New Roman" pitchFamily="18" charset="0"/>
                <a:cs typeface="Times New Roman" pitchFamily="18" charset="0"/>
              </a:rPr>
              <a:t>)</a:t>
            </a:r>
          </a:p>
        </p:txBody>
      </p:sp>
      <p:sp>
        <p:nvSpPr>
          <p:cNvPr id="26" name="Прямоугольник 25"/>
          <p:cNvSpPr/>
          <p:nvPr/>
        </p:nvSpPr>
        <p:spPr>
          <a:xfrm>
            <a:off x="372242" y="4460214"/>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27" name="Прямоугольник 26"/>
          <p:cNvSpPr/>
          <p:nvPr/>
        </p:nvSpPr>
        <p:spPr>
          <a:xfrm>
            <a:off x="370704" y="5133627"/>
            <a:ext cx="73270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3,5 : 0,15 = 23,333…</a:t>
            </a:r>
          </a:p>
        </p:txBody>
      </p:sp>
      <p:sp>
        <p:nvSpPr>
          <p:cNvPr id="28" name="Прямоугольник 27"/>
          <p:cNvSpPr/>
          <p:nvPr/>
        </p:nvSpPr>
        <p:spPr>
          <a:xfrm>
            <a:off x="379606" y="5133627"/>
            <a:ext cx="7337481"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bg1"/>
                </a:solidFill>
                <a:latin typeface="Times New Roman" pitchFamily="18" charset="0"/>
                <a:cs typeface="Times New Roman" pitchFamily="18" charset="0"/>
              </a:rPr>
              <a:t>3) Срок, за который окупятся расходы (</a:t>
            </a:r>
            <a:r>
              <a:rPr lang="ru-RU" sz="2800" b="1" dirty="0" err="1">
                <a:solidFill>
                  <a:schemeClr val="bg1"/>
                </a:solidFill>
                <a:latin typeface="Times New Roman" pitchFamily="18" charset="0"/>
                <a:cs typeface="Times New Roman" pitchFamily="18" charset="0"/>
              </a:rPr>
              <a:t>мес</a:t>
            </a:r>
            <a:r>
              <a:rPr lang="ru-RU" sz="2800" b="1" dirty="0">
                <a:solidFill>
                  <a:schemeClr val="bg1"/>
                </a:solidFill>
                <a:latin typeface="Times New Roman" pitchFamily="18" charset="0"/>
                <a:cs typeface="Times New Roman" pitchFamily="18" charset="0"/>
              </a:rPr>
              <a:t>)</a:t>
            </a:r>
          </a:p>
        </p:txBody>
      </p:sp>
      <p:sp>
        <p:nvSpPr>
          <p:cNvPr id="29" name="Прямоугольник 28"/>
          <p:cNvSpPr/>
          <p:nvPr/>
        </p:nvSpPr>
        <p:spPr>
          <a:xfrm>
            <a:off x="363028" y="5133627"/>
            <a:ext cx="7327068"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34" name="Прямоугольник 33"/>
          <p:cNvSpPr/>
          <p:nvPr/>
        </p:nvSpPr>
        <p:spPr>
          <a:xfrm>
            <a:off x="0" y="116632"/>
            <a:ext cx="611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IV</a:t>
            </a:r>
            <a:endParaRPr lang="ru-RU" sz="2800" b="1" dirty="0">
              <a:solidFill>
                <a:schemeClr val="bg1"/>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287047461"/>
              </p:ext>
            </p:extLst>
          </p:nvPr>
        </p:nvGraphicFramePr>
        <p:xfrm>
          <a:off x="281754" y="1757500"/>
          <a:ext cx="8610725" cy="1219200"/>
        </p:xfrm>
        <a:graphic>
          <a:graphicData uri="http://schemas.openxmlformats.org/drawingml/2006/table">
            <a:tbl>
              <a:tblPr firstRow="1" bandRow="1">
                <a:tableStyleId>{5C22544A-7EE6-4342-B048-85BDC9FD1C3A}</a:tableStyleId>
              </a:tblPr>
              <a:tblGrid>
                <a:gridCol w="155394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736303">
                  <a:extLst>
                    <a:ext uri="{9D8B030D-6E8A-4147-A177-3AD203B41FA5}">
                      <a16:colId xmlns:a16="http://schemas.microsoft.com/office/drawing/2014/main" val="20004"/>
                    </a:ext>
                  </a:extLst>
                </a:gridCol>
              </a:tblGrid>
              <a:tr h="370840">
                <a:tc>
                  <a:txBody>
                    <a:bodyPr/>
                    <a:lstStyle/>
                    <a:p>
                      <a:pPr algn="ctr"/>
                      <a:r>
                        <a:rPr lang="ru-RU" sz="2200" b="1" dirty="0">
                          <a:solidFill>
                            <a:schemeClr val="bg1"/>
                          </a:solidFill>
                          <a:latin typeface="Times New Roman" pitchFamily="18" charset="0"/>
                          <a:cs typeface="Times New Roman" pitchFamily="18" charset="0"/>
                        </a:rPr>
                        <a:t>З/п персонала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Аренда </a:t>
                      </a:r>
                    </a:p>
                    <a:p>
                      <a:pPr algn="ctr"/>
                      <a:r>
                        <a:rPr lang="ru-RU" sz="2200" b="1" dirty="0">
                          <a:solidFill>
                            <a:schemeClr val="bg1"/>
                          </a:solidFill>
                          <a:latin typeface="Times New Roman" pitchFamily="18" charset="0"/>
                          <a:cs typeface="Times New Roman" pitchFamily="18" charset="0"/>
                        </a:rPr>
                        <a:t>тер-и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Коммун-е</a:t>
                      </a:r>
                      <a:r>
                        <a:rPr lang="ru-RU" sz="2200" b="1" baseline="0" dirty="0">
                          <a:solidFill>
                            <a:schemeClr val="bg1"/>
                          </a:solidFill>
                          <a:latin typeface="Times New Roman" pitchFamily="18" charset="0"/>
                          <a:cs typeface="Times New Roman" pitchFamily="18" charset="0"/>
                        </a:rPr>
                        <a:t> </a:t>
                      </a:r>
                      <a:r>
                        <a:rPr lang="ru-RU" sz="2200" b="1" dirty="0">
                          <a:solidFill>
                            <a:schemeClr val="bg1"/>
                          </a:solidFill>
                          <a:latin typeface="Times New Roman" pitchFamily="18" charset="0"/>
                          <a:cs typeface="Times New Roman" pitchFamily="18" charset="0"/>
                        </a:rPr>
                        <a:t>услуги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Реклама и др. траты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200" b="1" dirty="0">
                          <a:solidFill>
                            <a:schemeClr val="bg1"/>
                          </a:solidFill>
                          <a:latin typeface="Times New Roman" pitchFamily="18" charset="0"/>
                          <a:cs typeface="Times New Roman" pitchFamily="18" charset="0"/>
                        </a:rPr>
                        <a:t>Покупка и доставка топлива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ru-RU" sz="2400" b="1" dirty="0">
                          <a:solidFill>
                            <a:schemeClr val="tx1"/>
                          </a:solidFill>
                          <a:latin typeface="Times New Roman" pitchFamily="18" charset="0"/>
                          <a:cs typeface="Times New Roman" pitchFamily="18" charset="0"/>
                        </a:rPr>
                        <a:t>170000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400" b="1" dirty="0">
                          <a:solidFill>
                            <a:schemeClr val="tx1"/>
                          </a:solidFill>
                          <a:latin typeface="Times New Roman" pitchFamily="18" charset="0"/>
                          <a:cs typeface="Times New Roman" pitchFamily="18" charset="0"/>
                        </a:rPr>
                        <a:t>800000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5" name="Управляющая кнопка: далее 34">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правляющая кнопка: возврат 35">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Управляющая кнопка: домой 36">
            <a:hlinkClick r:id="rId5"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8280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6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13"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5" end="5"/>
                                            </p:txEl>
                                          </p:spTgt>
                                        </p:tgtEl>
                                        <p:attrNameLst>
                                          <p:attrName>fill.type</p:attrName>
                                        </p:attrNameLst>
                                      </p:cBhvr>
                                      <p:to>
                                        <p:strVal val="solid"/>
                                      </p:to>
                                    </p:set>
                                  </p:childTnLst>
                                </p:cTn>
                              </p:par>
                            </p:childTnLst>
                          </p:cTn>
                        </p:par>
                        <p:par>
                          <p:cTn id="16" fill="hold">
                            <p:stCondLst>
                              <p:cond delay="8680"/>
                            </p:stCondLst>
                            <p:childTnLst>
                              <p:par>
                                <p:cTn id="17" presetID="53" presetClass="entr" presetSubtype="0" fill="hold" grpId="2"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2"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9" presetClass="entr" presetSubtype="5"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
                                          </p:val>
                                        </p:tav>
                                        <p:tav tm="100000">
                                          <p:val>
                                            <p:strVal val="#ppt_w"/>
                                          </p:val>
                                        </p:tav>
                                      </p:tavLst>
                                    </p:anim>
                                    <p:anim calcmode="lin" valueType="num">
                                      <p:cBhvr>
                                        <p:cTn id="38" dur="500" fill="hold"/>
                                        <p:tgtEl>
                                          <p:spTgt spid="10"/>
                                        </p:tgtEl>
                                        <p:attrNameLst>
                                          <p:attrName>ppt_h</p:attrName>
                                        </p:attrNameLst>
                                      </p:cBhvr>
                                      <p:tavLst>
                                        <p:tav tm="0" fmla="#ppt_h*sin(2.5*pi*$)">
                                          <p:val>
                                            <p:fltVal val="0"/>
                                          </p:val>
                                        </p:tav>
                                        <p:tav tm="100000">
                                          <p:val>
                                            <p:fltVal val="1"/>
                                          </p:val>
                                        </p:tav>
                                      </p:tavLst>
                                    </p:anim>
                                  </p:childTnLst>
                                </p:cTn>
                              </p:par>
                              <p:par>
                                <p:cTn id="39" presetID="19" presetClass="exit" presetSubtype="5"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strVal val="ppt_w"/>
                                          </p:val>
                                        </p:tav>
                                      </p:tavLst>
                                    </p:anim>
                                    <p:anim calcmode="lin" valueType="num">
                                      <p:cBhvr>
                                        <p:cTn id="41"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9" presetClass="entr" presetSubtype="5"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strVal val="#ppt_w"/>
                                          </p:val>
                                        </p:tav>
                                        <p:tav tm="100000">
                                          <p:val>
                                            <p:strVal val="#ppt_w"/>
                                          </p:val>
                                        </p:tav>
                                      </p:tavLst>
                                    </p:anim>
                                    <p:anim calcmode="lin" valueType="num">
                                      <p:cBhvr>
                                        <p:cTn id="48" dur="500" fill="hold"/>
                                        <p:tgtEl>
                                          <p:spTgt spid="11"/>
                                        </p:tgtEl>
                                        <p:attrNameLst>
                                          <p:attrName>ppt_h</p:attrName>
                                        </p:attrNameLst>
                                      </p:cBhvr>
                                      <p:tavLst>
                                        <p:tav tm="0" fmla="#ppt_h*sin(2.5*pi*$)">
                                          <p:val>
                                            <p:fltVal val="0"/>
                                          </p:val>
                                        </p:tav>
                                        <p:tav tm="100000">
                                          <p:val>
                                            <p:fltVal val="1"/>
                                          </p:val>
                                        </p:tav>
                                      </p:tavLst>
                                    </p:anim>
                                  </p:childTnLst>
                                </p:cTn>
                              </p:par>
                              <p:par>
                                <p:cTn id="49" presetID="19" presetClass="exit" presetSubtype="5" fill="hold" grpId="1" nodeType="withEffect">
                                  <p:stCondLst>
                                    <p:cond delay="0"/>
                                  </p:stCondLst>
                                  <p:childTnLst>
                                    <p:anim calcmode="lin" valueType="num">
                                      <p:cBhvr>
                                        <p:cTn id="50" dur="500"/>
                                        <p:tgtEl>
                                          <p:spTgt spid="10"/>
                                        </p:tgtEl>
                                        <p:attrNameLst>
                                          <p:attrName>ppt_w</p:attrName>
                                        </p:attrNameLst>
                                      </p:cBhvr>
                                      <p:tavLst>
                                        <p:tav tm="0">
                                          <p:val>
                                            <p:strVal val="ppt_w"/>
                                          </p:val>
                                        </p:tav>
                                        <p:tav tm="100000">
                                          <p:val>
                                            <p:strVal val="ppt_w"/>
                                          </p:val>
                                        </p:tav>
                                      </p:tavLst>
                                    </p:anim>
                                    <p:anim calcmode="lin" valueType="num">
                                      <p:cBhvr>
                                        <p:cTn id="51"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53" presetClass="entr" presetSubtype="0" fill="hold" grpId="2"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0" fill="hold" grpId="2"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2"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0" fill="hold" grpId="2"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2"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par>
                                <p:cTn id="100" presetID="53" presetClass="entr" presetSubtype="0" fill="hold" grpId="2"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childTnLst>
                    </p:cTn>
                  </p:par>
                </p:childTnLst>
              </p:cTn>
              <p:nextCondLst>
                <p:cond evt="onClick" delay="0">
                  <p:tgtEl>
                    <p:spTgt spid="20"/>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19" presetClass="entr" presetSubtype="5"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strVal val="#ppt_w"/>
                                          </p:val>
                                        </p:tav>
                                        <p:tav tm="100000">
                                          <p:val>
                                            <p:strVal val="#ppt_w"/>
                                          </p:val>
                                        </p:tav>
                                      </p:tavLst>
                                    </p:anim>
                                    <p:anim calcmode="lin" valueType="num">
                                      <p:cBhvr>
                                        <p:cTn id="111" dur="500" fill="hold"/>
                                        <p:tgtEl>
                                          <p:spTgt spid="21"/>
                                        </p:tgtEl>
                                        <p:attrNameLst>
                                          <p:attrName>ppt_h</p:attrName>
                                        </p:attrNameLst>
                                      </p:cBhvr>
                                      <p:tavLst>
                                        <p:tav tm="0" fmla="#ppt_h*sin(2.5*pi*$)">
                                          <p:val>
                                            <p:fltVal val="0"/>
                                          </p:val>
                                        </p:tav>
                                        <p:tav tm="100000">
                                          <p:val>
                                            <p:fltVal val="1"/>
                                          </p:val>
                                        </p:tav>
                                      </p:tavLst>
                                    </p:anim>
                                  </p:childTnLst>
                                </p:cTn>
                              </p:par>
                              <p:par>
                                <p:cTn id="112" presetID="19" presetClass="exit" presetSubtype="5" fill="hold" grpId="1" nodeType="withEffect">
                                  <p:stCondLst>
                                    <p:cond delay="0"/>
                                  </p:stCondLst>
                                  <p:childTnLst>
                                    <p:anim calcmode="lin" valueType="num">
                                      <p:cBhvr>
                                        <p:cTn id="113" dur="500"/>
                                        <p:tgtEl>
                                          <p:spTgt spid="22"/>
                                        </p:tgtEl>
                                        <p:attrNameLst>
                                          <p:attrName>ppt_w</p:attrName>
                                        </p:attrNameLst>
                                      </p:cBhvr>
                                      <p:tavLst>
                                        <p:tav tm="0">
                                          <p:val>
                                            <p:strVal val="ppt_w"/>
                                          </p:val>
                                        </p:tav>
                                        <p:tav tm="100000">
                                          <p:val>
                                            <p:strVal val="ppt_w"/>
                                          </p:val>
                                        </p:tav>
                                      </p:tavLst>
                                    </p:anim>
                                    <p:anim calcmode="lin" valueType="num">
                                      <p:cBhvr>
                                        <p:cTn id="114" dur="500"/>
                                        <p:tgtEl>
                                          <p:spTgt spid="2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15" dur="1" fill="hold">
                                          <p:stCondLst>
                                            <p:cond delay="499"/>
                                          </p:stCondLst>
                                        </p:cTn>
                                        <p:tgtEl>
                                          <p:spTgt spid="2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9" presetClass="entr" presetSubtype="5"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strVal val="#ppt_w"/>
                                          </p:val>
                                        </p:tav>
                                        <p:tav tm="100000">
                                          <p:val>
                                            <p:strVal val="#ppt_w"/>
                                          </p:val>
                                        </p:tav>
                                      </p:tavLst>
                                    </p:anim>
                                    <p:anim calcmode="lin" valueType="num">
                                      <p:cBhvr>
                                        <p:cTn id="121" dur="500" fill="hold"/>
                                        <p:tgtEl>
                                          <p:spTgt spid="22"/>
                                        </p:tgtEl>
                                        <p:attrNameLst>
                                          <p:attrName>ppt_h</p:attrName>
                                        </p:attrNameLst>
                                      </p:cBhvr>
                                      <p:tavLst>
                                        <p:tav tm="0" fmla="#ppt_h*sin(2.5*pi*$)">
                                          <p:val>
                                            <p:fltVal val="0"/>
                                          </p:val>
                                        </p:tav>
                                        <p:tav tm="100000">
                                          <p:val>
                                            <p:fltVal val="1"/>
                                          </p:val>
                                        </p:tav>
                                      </p:tavLst>
                                    </p:anim>
                                  </p:childTnLst>
                                </p:cTn>
                              </p:par>
                              <p:par>
                                <p:cTn id="122" presetID="19" presetClass="exit" presetSubtype="5" fill="hold" grpId="1" nodeType="withEffect">
                                  <p:stCondLst>
                                    <p:cond delay="0"/>
                                  </p:stCondLst>
                                  <p:childTnLst>
                                    <p:anim calcmode="lin" valueType="num">
                                      <p:cBhvr>
                                        <p:cTn id="123" dur="500"/>
                                        <p:tgtEl>
                                          <p:spTgt spid="21"/>
                                        </p:tgtEl>
                                        <p:attrNameLst>
                                          <p:attrName>ppt_w</p:attrName>
                                        </p:attrNameLst>
                                      </p:cBhvr>
                                      <p:tavLst>
                                        <p:tav tm="0">
                                          <p:val>
                                            <p:strVal val="ppt_w"/>
                                          </p:val>
                                        </p:tav>
                                        <p:tav tm="100000">
                                          <p:val>
                                            <p:strVal val="ppt_w"/>
                                          </p:val>
                                        </p:tav>
                                      </p:tavLst>
                                    </p:anim>
                                    <p:anim calcmode="lin" valueType="num">
                                      <p:cBhvr>
                                        <p:cTn id="124" dur="500"/>
                                        <p:tgtEl>
                                          <p:spTgt spid="2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6" restart="whenNotActive" fill="hold" evtFilter="cancelBubble" nodeType="interactiveSeq">
                <p:stCondLst>
                  <p:cond evt="onClick" delay="0">
                    <p:tgtEl>
                      <p:spTgt spid="26"/>
                    </p:tgtEl>
                  </p:cond>
                </p:stCondLst>
                <p:endSync evt="end" delay="0">
                  <p:rtn val="all"/>
                </p:endSync>
                <p:childTnLst>
                  <p:par>
                    <p:cTn id="127" fill="hold">
                      <p:stCondLst>
                        <p:cond delay="0"/>
                      </p:stCondLst>
                      <p:childTnLst>
                        <p:par>
                          <p:cTn id="128" fill="hold">
                            <p:stCondLst>
                              <p:cond delay="0"/>
                            </p:stCondLst>
                            <p:childTnLst>
                              <p:par>
                                <p:cTn id="129" presetID="19" presetClass="entr" presetSubtype="5"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strVal val="#ppt_w"/>
                                          </p:val>
                                        </p:tav>
                                        <p:tav tm="100000">
                                          <p:val>
                                            <p:strVal val="#ppt_w"/>
                                          </p:val>
                                        </p:tav>
                                      </p:tavLst>
                                    </p:anim>
                                    <p:anim calcmode="lin" valueType="num">
                                      <p:cBhvr>
                                        <p:cTn id="132" dur="500" fill="hold"/>
                                        <p:tgtEl>
                                          <p:spTgt spid="24"/>
                                        </p:tgtEl>
                                        <p:attrNameLst>
                                          <p:attrName>ppt_h</p:attrName>
                                        </p:attrNameLst>
                                      </p:cBhvr>
                                      <p:tavLst>
                                        <p:tav tm="0" fmla="#ppt_h*sin(2.5*pi*$)">
                                          <p:val>
                                            <p:fltVal val="0"/>
                                          </p:val>
                                        </p:tav>
                                        <p:tav tm="100000">
                                          <p:val>
                                            <p:fltVal val="1"/>
                                          </p:val>
                                        </p:tav>
                                      </p:tavLst>
                                    </p:anim>
                                  </p:childTnLst>
                                </p:cTn>
                              </p:par>
                              <p:par>
                                <p:cTn id="133" presetID="19" presetClass="exit" presetSubtype="5" fill="hold" grpId="1" nodeType="withEffect">
                                  <p:stCondLst>
                                    <p:cond delay="0"/>
                                  </p:stCondLst>
                                  <p:childTnLst>
                                    <p:anim calcmode="lin" valueType="num">
                                      <p:cBhvr>
                                        <p:cTn id="134" dur="500"/>
                                        <p:tgtEl>
                                          <p:spTgt spid="25"/>
                                        </p:tgtEl>
                                        <p:attrNameLst>
                                          <p:attrName>ppt_w</p:attrName>
                                        </p:attrNameLst>
                                      </p:cBhvr>
                                      <p:tavLst>
                                        <p:tav tm="0">
                                          <p:val>
                                            <p:strVal val="ppt_w"/>
                                          </p:val>
                                        </p:tav>
                                        <p:tav tm="100000">
                                          <p:val>
                                            <p:strVal val="ppt_w"/>
                                          </p:val>
                                        </p:tav>
                                      </p:tavLst>
                                    </p:anim>
                                    <p:anim calcmode="lin" valueType="num">
                                      <p:cBhvr>
                                        <p:cTn id="135" dur="500"/>
                                        <p:tgtEl>
                                          <p:spTgt spid="25"/>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36" dur="1" fill="hold">
                                          <p:stCondLst>
                                            <p:cond delay="499"/>
                                          </p:stCondLst>
                                        </p:cTn>
                                        <p:tgtEl>
                                          <p:spTgt spid="2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9" presetClass="entr" presetSubtype="5"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500" fill="hold"/>
                                        <p:tgtEl>
                                          <p:spTgt spid="25"/>
                                        </p:tgtEl>
                                        <p:attrNameLst>
                                          <p:attrName>ppt_w</p:attrName>
                                        </p:attrNameLst>
                                      </p:cBhvr>
                                      <p:tavLst>
                                        <p:tav tm="0">
                                          <p:val>
                                            <p:strVal val="#ppt_w"/>
                                          </p:val>
                                        </p:tav>
                                        <p:tav tm="100000">
                                          <p:val>
                                            <p:strVal val="#ppt_w"/>
                                          </p:val>
                                        </p:tav>
                                      </p:tavLst>
                                    </p:anim>
                                    <p:anim calcmode="lin" valueType="num">
                                      <p:cBhvr>
                                        <p:cTn id="142" dur="500" fill="hold"/>
                                        <p:tgtEl>
                                          <p:spTgt spid="25"/>
                                        </p:tgtEl>
                                        <p:attrNameLst>
                                          <p:attrName>ppt_h</p:attrName>
                                        </p:attrNameLst>
                                      </p:cBhvr>
                                      <p:tavLst>
                                        <p:tav tm="0" fmla="#ppt_h*sin(2.5*pi*$)">
                                          <p:val>
                                            <p:fltVal val="0"/>
                                          </p:val>
                                        </p:tav>
                                        <p:tav tm="100000">
                                          <p:val>
                                            <p:fltVal val="1"/>
                                          </p:val>
                                        </p:tav>
                                      </p:tavLst>
                                    </p:anim>
                                  </p:childTnLst>
                                </p:cTn>
                              </p:par>
                              <p:par>
                                <p:cTn id="143" presetID="19" presetClass="exit" presetSubtype="5" fill="hold" grpId="1" nodeType="withEffect">
                                  <p:stCondLst>
                                    <p:cond delay="0"/>
                                  </p:stCondLst>
                                  <p:childTnLst>
                                    <p:anim calcmode="lin" valueType="num">
                                      <p:cBhvr>
                                        <p:cTn id="144" dur="500"/>
                                        <p:tgtEl>
                                          <p:spTgt spid="24"/>
                                        </p:tgtEl>
                                        <p:attrNameLst>
                                          <p:attrName>ppt_w</p:attrName>
                                        </p:attrNameLst>
                                      </p:cBhvr>
                                      <p:tavLst>
                                        <p:tav tm="0">
                                          <p:val>
                                            <p:strVal val="ppt_w"/>
                                          </p:val>
                                        </p:tav>
                                        <p:tav tm="100000">
                                          <p:val>
                                            <p:strVal val="ppt_w"/>
                                          </p:val>
                                        </p:tav>
                                      </p:tavLst>
                                    </p:anim>
                                    <p:anim calcmode="lin" valueType="num">
                                      <p:cBhvr>
                                        <p:cTn id="145" dur="500"/>
                                        <p:tgtEl>
                                          <p:spTgt spid="24"/>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4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29"/>
                    </p:tgtEl>
                  </p:cond>
                </p:stCondLst>
                <p:endSync evt="end" delay="0">
                  <p:rtn val="all"/>
                </p:endSync>
                <p:childTnLst>
                  <p:par>
                    <p:cTn id="148" fill="hold">
                      <p:stCondLst>
                        <p:cond delay="0"/>
                      </p:stCondLst>
                      <p:childTnLst>
                        <p:par>
                          <p:cTn id="149" fill="hold">
                            <p:stCondLst>
                              <p:cond delay="0"/>
                            </p:stCondLst>
                            <p:childTnLst>
                              <p:par>
                                <p:cTn id="150" presetID="19" presetClass="entr" presetSubtype="5"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 calcmode="lin" valueType="num">
                                      <p:cBhvr>
                                        <p:cTn id="152" dur="500" fill="hold"/>
                                        <p:tgtEl>
                                          <p:spTgt spid="27"/>
                                        </p:tgtEl>
                                        <p:attrNameLst>
                                          <p:attrName>ppt_w</p:attrName>
                                        </p:attrNameLst>
                                      </p:cBhvr>
                                      <p:tavLst>
                                        <p:tav tm="0">
                                          <p:val>
                                            <p:strVal val="#ppt_w"/>
                                          </p:val>
                                        </p:tav>
                                        <p:tav tm="100000">
                                          <p:val>
                                            <p:strVal val="#ppt_w"/>
                                          </p:val>
                                        </p:tav>
                                      </p:tavLst>
                                    </p:anim>
                                    <p:anim calcmode="lin" valueType="num">
                                      <p:cBhvr>
                                        <p:cTn id="153" dur="500" fill="hold"/>
                                        <p:tgtEl>
                                          <p:spTgt spid="27"/>
                                        </p:tgtEl>
                                        <p:attrNameLst>
                                          <p:attrName>ppt_h</p:attrName>
                                        </p:attrNameLst>
                                      </p:cBhvr>
                                      <p:tavLst>
                                        <p:tav tm="0" fmla="#ppt_h*sin(2.5*pi*$)">
                                          <p:val>
                                            <p:fltVal val="0"/>
                                          </p:val>
                                        </p:tav>
                                        <p:tav tm="100000">
                                          <p:val>
                                            <p:fltVal val="1"/>
                                          </p:val>
                                        </p:tav>
                                      </p:tavLst>
                                    </p:anim>
                                  </p:childTnLst>
                                </p:cTn>
                              </p:par>
                              <p:par>
                                <p:cTn id="154" presetID="19" presetClass="exit" presetSubtype="5" fill="hold" grpId="1" nodeType="withEffect">
                                  <p:stCondLst>
                                    <p:cond delay="0"/>
                                  </p:stCondLst>
                                  <p:childTnLst>
                                    <p:anim calcmode="lin" valueType="num">
                                      <p:cBhvr>
                                        <p:cTn id="155" dur="500"/>
                                        <p:tgtEl>
                                          <p:spTgt spid="28"/>
                                        </p:tgtEl>
                                        <p:attrNameLst>
                                          <p:attrName>ppt_w</p:attrName>
                                        </p:attrNameLst>
                                      </p:cBhvr>
                                      <p:tavLst>
                                        <p:tav tm="0">
                                          <p:val>
                                            <p:strVal val="ppt_w"/>
                                          </p:val>
                                        </p:tav>
                                        <p:tav tm="100000">
                                          <p:val>
                                            <p:strVal val="ppt_w"/>
                                          </p:val>
                                        </p:tav>
                                      </p:tavLst>
                                    </p:anim>
                                    <p:anim calcmode="lin" valueType="num">
                                      <p:cBhvr>
                                        <p:cTn id="156" dur="500"/>
                                        <p:tgtEl>
                                          <p:spTgt spid="2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57" dur="1" fill="hold">
                                          <p:stCondLst>
                                            <p:cond delay="499"/>
                                          </p:stCondLst>
                                        </p:cTn>
                                        <p:tgtEl>
                                          <p:spTgt spid="2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9" presetClass="entr" presetSubtype="5" fill="hold" grpId="0" nodeType="click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ppt_w</p:attrName>
                                        </p:attrNameLst>
                                      </p:cBhvr>
                                      <p:tavLst>
                                        <p:tav tm="0">
                                          <p:val>
                                            <p:strVal val="#ppt_w"/>
                                          </p:val>
                                        </p:tav>
                                        <p:tav tm="100000">
                                          <p:val>
                                            <p:strVal val="#ppt_w"/>
                                          </p:val>
                                        </p:tav>
                                      </p:tavLst>
                                    </p:anim>
                                    <p:anim calcmode="lin" valueType="num">
                                      <p:cBhvr>
                                        <p:cTn id="163" dur="500" fill="hold"/>
                                        <p:tgtEl>
                                          <p:spTgt spid="28"/>
                                        </p:tgtEl>
                                        <p:attrNameLst>
                                          <p:attrName>ppt_h</p:attrName>
                                        </p:attrNameLst>
                                      </p:cBhvr>
                                      <p:tavLst>
                                        <p:tav tm="0" fmla="#ppt_h*sin(2.5*pi*$)">
                                          <p:val>
                                            <p:fltVal val="0"/>
                                          </p:val>
                                        </p:tav>
                                        <p:tav tm="100000">
                                          <p:val>
                                            <p:fltVal val="1"/>
                                          </p:val>
                                        </p:tav>
                                      </p:tavLst>
                                    </p:anim>
                                  </p:childTnLst>
                                </p:cTn>
                              </p:par>
                              <p:par>
                                <p:cTn id="164" presetID="19" presetClass="exit" presetSubtype="5" fill="hold" grpId="1" nodeType="withEffect">
                                  <p:stCondLst>
                                    <p:cond delay="0"/>
                                  </p:stCondLst>
                                  <p:childTnLst>
                                    <p:anim calcmode="lin" valueType="num">
                                      <p:cBhvr>
                                        <p:cTn id="165" dur="500"/>
                                        <p:tgtEl>
                                          <p:spTgt spid="27"/>
                                        </p:tgtEl>
                                        <p:attrNameLst>
                                          <p:attrName>ppt_w</p:attrName>
                                        </p:attrNameLst>
                                      </p:cBhvr>
                                      <p:tavLst>
                                        <p:tav tm="0">
                                          <p:val>
                                            <p:strVal val="ppt_w"/>
                                          </p:val>
                                        </p:tav>
                                        <p:tav tm="100000">
                                          <p:val>
                                            <p:strVal val="ppt_w"/>
                                          </p:val>
                                        </p:tav>
                                      </p:tavLst>
                                    </p:anim>
                                    <p:anim calcmode="lin" valueType="num">
                                      <p:cBhvr>
                                        <p:cTn id="166" dur="500"/>
                                        <p:tgtEl>
                                          <p:spTgt spid="2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animBg="1"/>
      <p:bldP spid="10" grpId="1" animBg="1"/>
      <p:bldP spid="10" grpId="2" animBg="1"/>
      <p:bldP spid="11" grpId="0" animBg="1"/>
      <p:bldP spid="11" grpId="1" animBg="1"/>
      <p:bldP spid="11" grpId="2" animBg="1"/>
      <p:bldP spid="12" grpId="0" animBg="1"/>
      <p:bldP spid="21" grpId="0" animBg="1"/>
      <p:bldP spid="21" grpId="1" animBg="1"/>
      <p:bldP spid="21" grpId="2" animBg="1"/>
      <p:bldP spid="22" grpId="0" animBg="1"/>
      <p:bldP spid="22" grpId="1" animBg="1"/>
      <p:bldP spid="22" grpId="2" animBg="1"/>
      <p:bldP spid="23" grpId="0" animBg="1"/>
      <p:bldP spid="24" grpId="0" animBg="1"/>
      <p:bldP spid="24" grpId="1" animBg="1"/>
      <p:bldP spid="24" grpId="2" animBg="1"/>
      <p:bldP spid="25" grpId="0" animBg="1"/>
      <p:bldP spid="25" grpId="1" animBg="1"/>
      <p:bldP spid="25" grpId="2" animBg="1"/>
      <p:bldP spid="26" grpId="0" animBg="1"/>
      <p:bldP spid="27" grpId="0" animBg="1"/>
      <p:bldP spid="27" grpId="1" animBg="1"/>
      <p:bldP spid="27" grpId="2" animBg="1"/>
      <p:bldP spid="28" grpId="0" animBg="1"/>
      <p:bldP spid="28" grpId="1" animBg="1"/>
      <p:bldP spid="28" grpId="2"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41276" y="3076940"/>
            <a:ext cx="5129102" cy="374363"/>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71430" y="2760339"/>
            <a:ext cx="3980418" cy="37436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987824" y="896573"/>
            <a:ext cx="1333870" cy="1908157"/>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2995957" y="931023"/>
            <a:ext cx="1333870" cy="2203679"/>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41276" y="2449586"/>
            <a:ext cx="3980418" cy="37436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74804" y="4698694"/>
            <a:ext cx="8222910" cy="1569660"/>
          </a:xfrm>
          <a:prstGeom prst="rect">
            <a:avLst/>
          </a:prstGeom>
          <a:solidFill>
            <a:schemeClr val="bg1"/>
          </a:solidFill>
        </p:spPr>
        <p:txBody>
          <a:bodyPr wrap="square" rtlCol="0">
            <a:spAutoFit/>
          </a:bodyPr>
          <a:lstStyle/>
          <a:p>
            <a:r>
              <a:rPr lang="ru-RU" sz="2400" dirty="0">
                <a:latin typeface="Times New Roman" pitchFamily="18" charset="0"/>
                <a:cs typeface="Times New Roman" pitchFamily="18" charset="0"/>
              </a:rPr>
              <a:t>Игорь страховал свою гражданскую ответственность три года. В течении первого года была сделана одна страховая выплата, после этого выплат не было. Какой класс будет присвоен Игорю на начало четвёртого года страхования?</a:t>
            </a:r>
          </a:p>
        </p:txBody>
      </p:sp>
      <p:sp>
        <p:nvSpPr>
          <p:cNvPr id="3" name="Прямоугольник 2"/>
          <p:cNvSpPr/>
          <p:nvPr/>
        </p:nvSpPr>
        <p:spPr>
          <a:xfrm>
            <a:off x="107504" y="5483524"/>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I</a:t>
            </a:r>
            <a:endParaRPr lang="ru-RU" sz="40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1.</a:t>
            </a:r>
            <a:endParaRPr lang="ru-RU" sz="2800" b="1" dirty="0">
              <a:solidFill>
                <a:schemeClr val="bg1"/>
              </a:solidFill>
              <a:latin typeface="Times New Roman" pitchFamily="18" charset="0"/>
              <a:cs typeface="Times New Roman" pitchFamily="18" charset="0"/>
            </a:endParaRPr>
          </a:p>
        </p:txBody>
      </p:sp>
      <p:sp>
        <p:nvSpPr>
          <p:cNvPr id="5" name="Управляющая кнопка: настраиваемая 4">
            <a:hlinkClick r:id="" action="ppaction://noaction" highlightClick="1"/>
          </p:cNvPr>
          <p:cNvSpPr/>
          <p:nvPr/>
        </p:nvSpPr>
        <p:spPr>
          <a:xfrm>
            <a:off x="930396" y="6217932"/>
            <a:ext cx="938366"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Фон</a:t>
            </a:r>
          </a:p>
        </p:txBody>
      </p:sp>
      <p:sp>
        <p:nvSpPr>
          <p:cNvPr id="6" name="Прямоугольник 5"/>
          <p:cNvSpPr/>
          <p:nvPr/>
        </p:nvSpPr>
        <p:spPr>
          <a:xfrm>
            <a:off x="5508104" y="1428736"/>
            <a:ext cx="3389610" cy="3296408"/>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Управляющая кнопка: настраиваемая 6">
            <a:hlinkClick r:id="" action="ppaction://noaction" highlightClick="1"/>
          </p:cNvPr>
          <p:cNvSpPr/>
          <p:nvPr/>
        </p:nvSpPr>
        <p:spPr>
          <a:xfrm>
            <a:off x="2001966"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1</a:t>
            </a:r>
          </a:p>
        </p:txBody>
      </p:sp>
      <p:sp>
        <p:nvSpPr>
          <p:cNvPr id="9" name="TextBox 8"/>
          <p:cNvSpPr txBox="1"/>
          <p:nvPr/>
        </p:nvSpPr>
        <p:spPr>
          <a:xfrm>
            <a:off x="6244880" y="1844823"/>
            <a:ext cx="2086918" cy="461665"/>
          </a:xfrm>
          <a:prstGeom prst="rect">
            <a:avLst/>
          </a:prstGeom>
          <a:noFill/>
        </p:spPr>
        <p:txBody>
          <a:bodyPr wrap="none" rtlCol="0">
            <a:spAutoFit/>
          </a:bodyPr>
          <a:lstStyle/>
          <a:p>
            <a:r>
              <a:rPr lang="ru-RU" sz="2400" dirty="0">
                <a:latin typeface="Times New Roman" pitchFamily="18" charset="0"/>
                <a:cs typeface="Times New Roman" pitchFamily="18" charset="0"/>
              </a:rPr>
              <a:t>1 год – 3 класс</a:t>
            </a:r>
          </a:p>
        </p:txBody>
      </p:sp>
      <p:cxnSp>
        <p:nvCxnSpPr>
          <p:cNvPr id="13" name="Прямая соединительная линия 12"/>
          <p:cNvCxnSpPr/>
          <p:nvPr/>
        </p:nvCxnSpPr>
        <p:spPr>
          <a:xfrm>
            <a:off x="1373836" y="5490394"/>
            <a:ext cx="6957962" cy="1588"/>
          </a:xfrm>
          <a:prstGeom prst="line">
            <a:avLst/>
          </a:prstGeom>
          <a:ln w="76200" cmpd="sng"/>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37562" y="5877272"/>
            <a:ext cx="4914557" cy="0"/>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321694" y="931023"/>
            <a:ext cx="1148684" cy="2520280"/>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427984" y="3076940"/>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настраиваемая 17">
            <a:hlinkClick r:id="" action="ppaction://noaction" highlightClick="1"/>
          </p:cNvPr>
          <p:cNvSpPr/>
          <p:nvPr/>
        </p:nvSpPr>
        <p:spPr>
          <a:xfrm>
            <a:off x="2787784"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2</a:t>
            </a:r>
          </a:p>
        </p:txBody>
      </p:sp>
      <p:sp>
        <p:nvSpPr>
          <p:cNvPr id="19" name="Овал 18"/>
          <p:cNvSpPr/>
          <p:nvPr/>
        </p:nvSpPr>
        <p:spPr>
          <a:xfrm>
            <a:off x="575048" y="2449586"/>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6257298" y="2345192"/>
            <a:ext cx="2086918" cy="461665"/>
          </a:xfrm>
          <a:prstGeom prst="rect">
            <a:avLst/>
          </a:prstGeom>
          <a:noFill/>
        </p:spPr>
        <p:txBody>
          <a:bodyPr wrap="none" rtlCol="0">
            <a:spAutoFit/>
          </a:bodyPr>
          <a:lstStyle/>
          <a:p>
            <a:r>
              <a:rPr lang="en-US" sz="2400" dirty="0">
                <a:latin typeface="Times New Roman" pitchFamily="18" charset="0"/>
                <a:cs typeface="Times New Roman" pitchFamily="18" charset="0"/>
              </a:rPr>
              <a:t>2</a:t>
            </a:r>
            <a:r>
              <a:rPr lang="ru-RU" sz="2400" dirty="0">
                <a:latin typeface="Times New Roman" pitchFamily="18" charset="0"/>
                <a:cs typeface="Times New Roman" pitchFamily="18" charset="0"/>
              </a:rPr>
              <a:t> год – </a:t>
            </a:r>
            <a:r>
              <a:rPr lang="en-US" sz="2400" dirty="0">
                <a:latin typeface="Times New Roman" pitchFamily="18" charset="0"/>
                <a:cs typeface="Times New Roman" pitchFamily="18" charset="0"/>
              </a:rPr>
              <a:t>1</a:t>
            </a:r>
            <a:r>
              <a:rPr lang="ru-RU" sz="2400" dirty="0">
                <a:latin typeface="Times New Roman" pitchFamily="18" charset="0"/>
                <a:cs typeface="Times New Roman" pitchFamily="18" charset="0"/>
              </a:rPr>
              <a:t> класс</a:t>
            </a:r>
          </a:p>
        </p:txBody>
      </p:sp>
      <p:sp>
        <p:nvSpPr>
          <p:cNvPr id="24" name="Овал 23"/>
          <p:cNvSpPr/>
          <p:nvPr/>
        </p:nvSpPr>
        <p:spPr>
          <a:xfrm>
            <a:off x="3194840" y="2449586"/>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Управляющая кнопка: настраиваемая 24">
            <a:hlinkClick r:id="" action="ppaction://noaction" highlightClick="1"/>
          </p:cNvPr>
          <p:cNvSpPr/>
          <p:nvPr/>
        </p:nvSpPr>
        <p:spPr>
          <a:xfrm>
            <a:off x="3573602"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a:t>
            </a:r>
          </a:p>
        </p:txBody>
      </p:sp>
      <p:sp>
        <p:nvSpPr>
          <p:cNvPr id="26" name="Овал 25"/>
          <p:cNvSpPr/>
          <p:nvPr/>
        </p:nvSpPr>
        <p:spPr>
          <a:xfrm>
            <a:off x="575048" y="2779558"/>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268315" y="2823948"/>
            <a:ext cx="2086918" cy="461665"/>
          </a:xfrm>
          <a:prstGeom prst="rect">
            <a:avLst/>
          </a:prstGeom>
          <a:noFill/>
        </p:spPr>
        <p:txBody>
          <a:bodyPr wrap="none" rtlCol="0">
            <a:spAutoFit/>
          </a:bodyPr>
          <a:lstStyle/>
          <a:p>
            <a:r>
              <a:rPr lang="en-US" sz="2400" dirty="0">
                <a:latin typeface="Times New Roman" pitchFamily="18" charset="0"/>
                <a:cs typeface="Times New Roman" pitchFamily="18" charset="0"/>
              </a:rPr>
              <a:t>3</a:t>
            </a:r>
            <a:r>
              <a:rPr lang="ru-RU" sz="2400" dirty="0">
                <a:latin typeface="Times New Roman" pitchFamily="18" charset="0"/>
                <a:cs typeface="Times New Roman" pitchFamily="18" charset="0"/>
              </a:rPr>
              <a:t> год – </a:t>
            </a:r>
            <a:r>
              <a:rPr lang="en-US" sz="2400" dirty="0">
                <a:latin typeface="Times New Roman" pitchFamily="18" charset="0"/>
                <a:cs typeface="Times New Roman" pitchFamily="18" charset="0"/>
              </a:rPr>
              <a:t>2</a:t>
            </a:r>
            <a:r>
              <a:rPr lang="ru-RU" sz="2400" dirty="0">
                <a:latin typeface="Times New Roman" pitchFamily="18" charset="0"/>
                <a:cs typeface="Times New Roman" pitchFamily="18" charset="0"/>
              </a:rPr>
              <a:t> класс</a:t>
            </a:r>
          </a:p>
        </p:txBody>
      </p:sp>
      <p:sp>
        <p:nvSpPr>
          <p:cNvPr id="30" name="Овал 29"/>
          <p:cNvSpPr/>
          <p:nvPr/>
        </p:nvSpPr>
        <p:spPr>
          <a:xfrm>
            <a:off x="3186707" y="2769948"/>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правляющая кнопка: настраиваемая 30">
            <a:hlinkClick r:id="" action="ppaction://noaction" highlightClick="1"/>
          </p:cNvPr>
          <p:cNvSpPr/>
          <p:nvPr/>
        </p:nvSpPr>
        <p:spPr>
          <a:xfrm>
            <a:off x="4359420" y="6217932"/>
            <a:ext cx="64294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a:t>
            </a:r>
          </a:p>
        </p:txBody>
      </p:sp>
      <p:sp>
        <p:nvSpPr>
          <p:cNvPr id="32" name="Овал 31"/>
          <p:cNvSpPr/>
          <p:nvPr/>
        </p:nvSpPr>
        <p:spPr>
          <a:xfrm>
            <a:off x="575048" y="3070072"/>
            <a:ext cx="936104" cy="35514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6268315" y="3285613"/>
            <a:ext cx="2086918" cy="461665"/>
          </a:xfrm>
          <a:prstGeom prst="rect">
            <a:avLst/>
          </a:prstGeom>
          <a:noFill/>
        </p:spPr>
        <p:txBody>
          <a:bodyPr wrap="none" rtlCol="0">
            <a:spAutoFit/>
          </a:bodyPr>
          <a:lstStyle/>
          <a:p>
            <a:r>
              <a:rPr lang="en-US" sz="2400" dirty="0">
                <a:latin typeface="Times New Roman" pitchFamily="18" charset="0"/>
                <a:cs typeface="Times New Roman" pitchFamily="18" charset="0"/>
              </a:rPr>
              <a:t>4</a:t>
            </a:r>
            <a:r>
              <a:rPr lang="ru-RU" sz="2400" dirty="0">
                <a:latin typeface="Times New Roman" pitchFamily="18" charset="0"/>
                <a:cs typeface="Times New Roman" pitchFamily="18" charset="0"/>
              </a:rPr>
              <a:t> год – </a:t>
            </a:r>
            <a:r>
              <a:rPr lang="en-US" sz="2400" dirty="0">
                <a:latin typeface="Times New Roman" pitchFamily="18" charset="0"/>
                <a:cs typeface="Times New Roman" pitchFamily="18" charset="0"/>
              </a:rPr>
              <a:t>3</a:t>
            </a:r>
            <a:r>
              <a:rPr lang="ru-RU" sz="2400" dirty="0">
                <a:latin typeface="Times New Roman" pitchFamily="18" charset="0"/>
                <a:cs typeface="Times New Roman" pitchFamily="18" charset="0"/>
              </a:rPr>
              <a:t> класс</a:t>
            </a:r>
          </a:p>
        </p:txBody>
      </p:sp>
      <p:sp>
        <p:nvSpPr>
          <p:cNvPr id="34" name="Управляющая кнопка: далее 3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правляющая кнопка: возврат 3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правляющая кнопка: домой 35">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516216" y="4077072"/>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3</a:t>
            </a:r>
          </a:p>
        </p:txBody>
      </p:sp>
      <p:sp>
        <p:nvSpPr>
          <p:cNvPr id="38" name="Прямоугольник 37"/>
          <p:cNvSpPr/>
          <p:nvPr/>
        </p:nvSpPr>
        <p:spPr>
          <a:xfrm>
            <a:off x="6516216" y="4077072"/>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9" name="Прямоугольник 38"/>
          <p:cNvSpPr/>
          <p:nvPr/>
        </p:nvSpPr>
        <p:spPr>
          <a:xfrm>
            <a:off x="6516216" y="4074386"/>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990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53" presetClass="entr" presetSubtype="0" fill="hold" grpId="2"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0" fill="hold" grpId="2"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10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childTnLst>
                          </p:cTn>
                        </p:par>
                        <p:par>
                          <p:cTn id="57" fill="hold">
                            <p:stCondLst>
                              <p:cond delay="1000"/>
                            </p:stCondLst>
                            <p:childTnLst>
                              <p:par>
                                <p:cTn id="58" presetID="21" presetClass="entr" presetSubtype="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1" presetClass="exit" presetSubtype="1" fill="hold" grpId="1" nodeType="clickEffect">
                                  <p:stCondLst>
                                    <p:cond delay="0"/>
                                  </p:stCondLst>
                                  <p:childTnLst>
                                    <p:animEffect transition="out" filter="wheel(1)">
                                      <p:cBhvr>
                                        <p:cTn id="65" dur="2000"/>
                                        <p:tgtEl>
                                          <p:spTgt spid="17"/>
                                        </p:tgtEl>
                                      </p:cBhvr>
                                    </p:animEffect>
                                    <p:set>
                                      <p:cBhvr>
                                        <p:cTn id="66" dur="1" fill="hold">
                                          <p:stCondLst>
                                            <p:cond delay="1999"/>
                                          </p:stCondLst>
                                        </p:cTn>
                                        <p:tgtEl>
                                          <p:spTgt spid="17"/>
                                        </p:tgtEl>
                                        <p:attrNameLst>
                                          <p:attrName>style.visibility</p:attrName>
                                        </p:attrNameLst>
                                      </p:cBhvr>
                                      <p:to>
                                        <p:strVal val="hidden"/>
                                      </p:to>
                                    </p:set>
                                  </p:childTnLst>
                                </p:cTn>
                              </p:par>
                              <p:par>
                                <p:cTn id="67" presetID="21" presetClass="entr" presetSubtype="1"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heel(1)">
                                      <p:cBhvr>
                                        <p:cTn id="69" dur="2000"/>
                                        <p:tgtEl>
                                          <p:spTgt spid="19"/>
                                        </p:tgtEl>
                                      </p:cBhvr>
                                    </p:animEffect>
                                  </p:childTnLst>
                                </p:cTn>
                              </p:par>
                              <p:par>
                                <p:cTn id="70" presetID="22" presetClass="exit" presetSubtype="4" fill="hold" grpId="1" nodeType="withEffect">
                                  <p:stCondLst>
                                    <p:cond delay="0"/>
                                  </p:stCondLst>
                                  <p:childTnLst>
                                    <p:animEffect transition="out" filter="wipe(down)">
                                      <p:cBhvr>
                                        <p:cTn id="71" dur="1500"/>
                                        <p:tgtEl>
                                          <p:spTgt spid="15"/>
                                        </p:tgtEl>
                                      </p:cBhvr>
                                    </p:animEffect>
                                    <p:set>
                                      <p:cBhvr>
                                        <p:cTn id="72" dur="1" fill="hold">
                                          <p:stCondLst>
                                            <p:cond delay="1499"/>
                                          </p:stCondLst>
                                        </p:cTn>
                                        <p:tgtEl>
                                          <p:spTgt spid="15"/>
                                        </p:tgtEl>
                                        <p:attrNameLst>
                                          <p:attrName>style.visibility</p:attrName>
                                        </p:attrNameLst>
                                      </p:cBhvr>
                                      <p:to>
                                        <p:strVal val="hidden"/>
                                      </p:to>
                                    </p:set>
                                  </p:childTnLst>
                                </p:cTn>
                              </p:par>
                              <p:par>
                                <p:cTn id="73" presetID="22" presetClass="exit" presetSubtype="2" fill="hold" grpId="1" nodeType="withEffect">
                                  <p:stCondLst>
                                    <p:cond delay="0"/>
                                  </p:stCondLst>
                                  <p:childTnLst>
                                    <p:animEffect transition="out" filter="wipe(right)">
                                      <p:cBhvr>
                                        <p:cTn id="74" dur="1500"/>
                                        <p:tgtEl>
                                          <p:spTgt spid="16"/>
                                        </p:tgtEl>
                                      </p:cBhvr>
                                    </p:animEffect>
                                    <p:set>
                                      <p:cBhvr>
                                        <p:cTn id="75" dur="1" fill="hold">
                                          <p:stCondLst>
                                            <p:cond delay="1499"/>
                                          </p:stCondLst>
                                        </p:cTn>
                                        <p:tgtEl>
                                          <p:spTgt spid="1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2000" fill="hold"/>
                                        <p:tgtEl>
                                          <p:spTgt spid="13"/>
                                        </p:tgtEl>
                                        <p:attrNameLst>
                                          <p:attrName>stroke.color</p:attrName>
                                        </p:attrNameLst>
                                      </p:cBhvr>
                                      <p:to>
                                        <a:schemeClr val="accent2"/>
                                      </p:to>
                                    </p:animClr>
                                    <p:set>
                                      <p:cBhvr>
                                        <p:cTn id="85" dur="2000" fill="hold"/>
                                        <p:tgtEl>
                                          <p:spTgt spid="13"/>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2000" fill="hold"/>
                                        <p:tgtEl>
                                          <p:spTgt spid="14"/>
                                        </p:tgtEl>
                                        <p:attrNameLst>
                                          <p:attrName>stroke.color</p:attrName>
                                        </p:attrNameLst>
                                      </p:cBhvr>
                                      <p:to>
                                        <a:schemeClr val="accent2"/>
                                      </p:to>
                                    </p:animClr>
                                    <p:set>
                                      <p:cBhvr>
                                        <p:cTn id="88" dur="2000" fill="hold"/>
                                        <p:tgtEl>
                                          <p:spTgt spid="14"/>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up)">
                                      <p:cBhvr>
                                        <p:cTn id="93" dur="1000"/>
                                        <p:tgtEl>
                                          <p:spTgt spid="2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1000"/>
                                        <p:tgtEl>
                                          <p:spTgt spid="23"/>
                                        </p:tgtEl>
                                      </p:cBhvr>
                                    </p:animEffect>
                                  </p:childTnLst>
                                </p:cTn>
                              </p:par>
                            </p:childTnLst>
                          </p:cTn>
                        </p:par>
                        <p:par>
                          <p:cTn id="97" fill="hold">
                            <p:stCondLst>
                              <p:cond delay="1000"/>
                            </p:stCondLst>
                            <p:childTnLst>
                              <p:par>
                                <p:cTn id="98" presetID="21" presetClass="entr" presetSubtype="1" fill="hold" grpId="0" nodeType="after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heel(1)">
                                      <p:cBhvr>
                                        <p:cTn id="100" dur="2000"/>
                                        <p:tgtEl>
                                          <p:spTgt spid="24"/>
                                        </p:tgtEl>
                                      </p:cBhvr>
                                    </p:animEffect>
                                  </p:child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1" fill="hold" grpId="1" nodeType="clickEffect">
                                  <p:stCondLst>
                                    <p:cond delay="0"/>
                                  </p:stCondLst>
                                  <p:childTnLst>
                                    <p:animEffect transition="out" filter="wheel(1)">
                                      <p:cBhvr>
                                        <p:cTn id="105" dur="2000"/>
                                        <p:tgtEl>
                                          <p:spTgt spid="19"/>
                                        </p:tgtEl>
                                      </p:cBhvr>
                                    </p:animEffect>
                                    <p:set>
                                      <p:cBhvr>
                                        <p:cTn id="106" dur="1" fill="hold">
                                          <p:stCondLst>
                                            <p:cond delay="1999"/>
                                          </p:stCondLst>
                                        </p:cTn>
                                        <p:tgtEl>
                                          <p:spTgt spid="19"/>
                                        </p:tgtEl>
                                        <p:attrNameLst>
                                          <p:attrName>style.visibility</p:attrName>
                                        </p:attrNameLst>
                                      </p:cBhvr>
                                      <p:to>
                                        <p:strVal val="hidden"/>
                                      </p:to>
                                    </p:set>
                                  </p:childTnLst>
                                </p:cTn>
                              </p:par>
                              <p:par>
                                <p:cTn id="107" presetID="21" presetClass="exit" presetSubtype="1" fill="hold" grpId="1" nodeType="withEffect">
                                  <p:stCondLst>
                                    <p:cond delay="0"/>
                                  </p:stCondLst>
                                  <p:childTnLst>
                                    <p:animEffect transition="out" filter="wheel(1)">
                                      <p:cBhvr>
                                        <p:cTn id="108" dur="2000"/>
                                        <p:tgtEl>
                                          <p:spTgt spid="24"/>
                                        </p:tgtEl>
                                      </p:cBhvr>
                                    </p:animEffect>
                                    <p:set>
                                      <p:cBhvr>
                                        <p:cTn id="109" dur="1" fill="hold">
                                          <p:stCondLst>
                                            <p:cond delay="1999"/>
                                          </p:stCondLst>
                                        </p:cTn>
                                        <p:tgtEl>
                                          <p:spTgt spid="24"/>
                                        </p:tgtEl>
                                        <p:attrNameLst>
                                          <p:attrName>style.visibility</p:attrName>
                                        </p:attrNameLst>
                                      </p:cBhvr>
                                      <p:to>
                                        <p:strVal val="hidden"/>
                                      </p:to>
                                    </p:set>
                                  </p:childTnLst>
                                </p:cTn>
                              </p:par>
                              <p:par>
                                <p:cTn id="110" presetID="22" presetClass="exit" presetSubtype="2" fill="hold" grpId="1" nodeType="withEffect">
                                  <p:stCondLst>
                                    <p:cond delay="0"/>
                                  </p:stCondLst>
                                  <p:childTnLst>
                                    <p:animEffect transition="out" filter="wipe(right)">
                                      <p:cBhvr>
                                        <p:cTn id="111" dur="1500"/>
                                        <p:tgtEl>
                                          <p:spTgt spid="23"/>
                                        </p:tgtEl>
                                      </p:cBhvr>
                                    </p:animEffect>
                                    <p:set>
                                      <p:cBhvr>
                                        <p:cTn id="112" dur="1" fill="hold">
                                          <p:stCondLst>
                                            <p:cond delay="1499"/>
                                          </p:stCondLst>
                                        </p:cTn>
                                        <p:tgtEl>
                                          <p:spTgt spid="23"/>
                                        </p:tgtEl>
                                        <p:attrNameLst>
                                          <p:attrName>style.visibility</p:attrName>
                                        </p:attrNameLst>
                                      </p:cBhvr>
                                      <p:to>
                                        <p:strVal val="hidden"/>
                                      </p:to>
                                    </p:set>
                                  </p:childTnLst>
                                </p:cTn>
                              </p:par>
                              <p:par>
                                <p:cTn id="113" presetID="22" presetClass="exit" presetSubtype="4" fill="hold" grpId="1" nodeType="withEffect">
                                  <p:stCondLst>
                                    <p:cond delay="0"/>
                                  </p:stCondLst>
                                  <p:childTnLst>
                                    <p:animEffect transition="out" filter="wipe(down)">
                                      <p:cBhvr>
                                        <p:cTn id="114" dur="1500"/>
                                        <p:tgtEl>
                                          <p:spTgt spid="21"/>
                                        </p:tgtEl>
                                      </p:cBhvr>
                                    </p:animEffect>
                                    <p:set>
                                      <p:cBhvr>
                                        <p:cTn id="115" dur="1" fill="hold">
                                          <p:stCondLst>
                                            <p:cond delay="1499"/>
                                          </p:stCondLst>
                                        </p:cTn>
                                        <p:tgtEl>
                                          <p:spTgt spid="21"/>
                                        </p:tgtEl>
                                        <p:attrNameLst>
                                          <p:attrName>style.visibility</p:attrName>
                                        </p:attrNameLst>
                                      </p:cBhvr>
                                      <p:to>
                                        <p:strVal val="hidden"/>
                                      </p:to>
                                    </p:set>
                                  </p:childTnLst>
                                </p:cTn>
                              </p:par>
                            </p:childTnLst>
                          </p:cTn>
                        </p:par>
                        <p:par>
                          <p:cTn id="116" fill="hold">
                            <p:stCondLst>
                              <p:cond delay="2000"/>
                            </p:stCondLst>
                            <p:childTnLst>
                              <p:par>
                                <p:cTn id="117" presetID="21" presetClass="entr" presetSubtype="1"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20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left)">
                                      <p:cBhvr>
                                        <p:cTn id="124" dur="1000"/>
                                        <p:tgtEl>
                                          <p:spTgt spid="2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up)">
                                      <p:cBhvr>
                                        <p:cTn id="129" dur="1000"/>
                                        <p:tgtEl>
                                          <p:spTgt spid="2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left)">
                                      <p:cBhvr>
                                        <p:cTn id="132" dur="1000"/>
                                        <p:tgtEl>
                                          <p:spTgt spid="29"/>
                                        </p:tgtEl>
                                      </p:cBhvr>
                                    </p:animEffect>
                                  </p:childTnLst>
                                </p:cTn>
                              </p:par>
                            </p:childTnLst>
                          </p:cTn>
                        </p:par>
                        <p:par>
                          <p:cTn id="133" fill="hold">
                            <p:stCondLst>
                              <p:cond delay="1000"/>
                            </p:stCondLst>
                            <p:childTnLst>
                              <p:par>
                                <p:cTn id="134" presetID="21" presetClass="entr" presetSubtype="1"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heel(1)">
                                      <p:cBhvr>
                                        <p:cTn id="136" dur="2000"/>
                                        <p:tgtEl>
                                          <p:spTgt spid="30"/>
                                        </p:tgtEl>
                                      </p:cBhvr>
                                    </p:animEffect>
                                  </p:childTnLst>
                                </p:cTn>
                              </p:par>
                            </p:childTnLst>
                          </p:cTn>
                        </p:par>
                      </p:childTnLst>
                    </p:cTn>
                  </p:par>
                </p:childTnLst>
              </p:cTn>
              <p:nextCondLst>
                <p:cond evt="onClick" delay="0">
                  <p:tgtEl>
                    <p:spTgt spid="25"/>
                  </p:tgtEl>
                </p:cond>
              </p:nextCondLst>
            </p:seq>
            <p:seq concurrent="1" nextAc="seek">
              <p:cTn id="137" restart="whenNotActive" fill="hold" evtFilter="cancelBubble" nodeType="interactiveSeq">
                <p:stCondLst>
                  <p:cond evt="onClick" delay="0">
                    <p:tgtEl>
                      <p:spTgt spid="31"/>
                    </p:tgtEl>
                  </p:cond>
                </p:stCondLst>
                <p:endSync evt="end" delay="0">
                  <p:rtn val="all"/>
                </p:endSync>
                <p:childTnLst>
                  <p:par>
                    <p:cTn id="138" fill="hold">
                      <p:stCondLst>
                        <p:cond delay="0"/>
                      </p:stCondLst>
                      <p:childTnLst>
                        <p:par>
                          <p:cTn id="139" fill="hold">
                            <p:stCondLst>
                              <p:cond delay="0"/>
                            </p:stCondLst>
                            <p:childTnLst>
                              <p:par>
                                <p:cTn id="140" presetID="21" presetClass="exit" presetSubtype="1" fill="hold" grpId="1" nodeType="clickEffect">
                                  <p:stCondLst>
                                    <p:cond delay="0"/>
                                  </p:stCondLst>
                                  <p:childTnLst>
                                    <p:animEffect transition="out" filter="wheel(1)">
                                      <p:cBhvr>
                                        <p:cTn id="141" dur="2000"/>
                                        <p:tgtEl>
                                          <p:spTgt spid="26"/>
                                        </p:tgtEl>
                                      </p:cBhvr>
                                    </p:animEffect>
                                    <p:set>
                                      <p:cBhvr>
                                        <p:cTn id="142" dur="1" fill="hold">
                                          <p:stCondLst>
                                            <p:cond delay="1999"/>
                                          </p:stCondLst>
                                        </p:cTn>
                                        <p:tgtEl>
                                          <p:spTgt spid="26"/>
                                        </p:tgtEl>
                                        <p:attrNameLst>
                                          <p:attrName>style.visibility</p:attrName>
                                        </p:attrNameLst>
                                      </p:cBhvr>
                                      <p:to>
                                        <p:strVal val="hidden"/>
                                      </p:to>
                                    </p:set>
                                  </p:childTnLst>
                                </p:cTn>
                              </p:par>
                              <p:par>
                                <p:cTn id="143" presetID="22" presetClass="exit" presetSubtype="2" fill="hold" grpId="1" nodeType="withEffect">
                                  <p:stCondLst>
                                    <p:cond delay="0"/>
                                  </p:stCondLst>
                                  <p:childTnLst>
                                    <p:animEffect transition="out" filter="wipe(right)">
                                      <p:cBhvr>
                                        <p:cTn id="144" dur="1500"/>
                                        <p:tgtEl>
                                          <p:spTgt spid="29"/>
                                        </p:tgtEl>
                                      </p:cBhvr>
                                    </p:animEffect>
                                    <p:set>
                                      <p:cBhvr>
                                        <p:cTn id="145" dur="1" fill="hold">
                                          <p:stCondLst>
                                            <p:cond delay="1499"/>
                                          </p:stCondLst>
                                        </p:cTn>
                                        <p:tgtEl>
                                          <p:spTgt spid="29"/>
                                        </p:tgtEl>
                                        <p:attrNameLst>
                                          <p:attrName>style.visibility</p:attrName>
                                        </p:attrNameLst>
                                      </p:cBhvr>
                                      <p:to>
                                        <p:strVal val="hidden"/>
                                      </p:to>
                                    </p:set>
                                  </p:childTnLst>
                                </p:cTn>
                              </p:par>
                              <p:par>
                                <p:cTn id="146" presetID="22" presetClass="exit" presetSubtype="4" fill="hold" grpId="1" nodeType="withEffect">
                                  <p:stCondLst>
                                    <p:cond delay="0"/>
                                  </p:stCondLst>
                                  <p:childTnLst>
                                    <p:animEffect transition="out" filter="wipe(down)">
                                      <p:cBhvr>
                                        <p:cTn id="147" dur="1500"/>
                                        <p:tgtEl>
                                          <p:spTgt spid="28"/>
                                        </p:tgtEl>
                                      </p:cBhvr>
                                    </p:animEffect>
                                    <p:set>
                                      <p:cBhvr>
                                        <p:cTn id="148" dur="1" fill="hold">
                                          <p:stCondLst>
                                            <p:cond delay="1499"/>
                                          </p:stCondLst>
                                        </p:cTn>
                                        <p:tgtEl>
                                          <p:spTgt spid="28"/>
                                        </p:tgtEl>
                                        <p:attrNameLst>
                                          <p:attrName>style.visibility</p:attrName>
                                        </p:attrNameLst>
                                      </p:cBhvr>
                                      <p:to>
                                        <p:strVal val="hidden"/>
                                      </p:to>
                                    </p:set>
                                  </p:childTnLst>
                                </p:cTn>
                              </p:par>
                              <p:par>
                                <p:cTn id="149" presetID="21" presetClass="exit" presetSubtype="1" fill="hold" grpId="1" nodeType="withEffect">
                                  <p:stCondLst>
                                    <p:cond delay="0"/>
                                  </p:stCondLst>
                                  <p:childTnLst>
                                    <p:animEffect transition="out" filter="wheel(1)">
                                      <p:cBhvr>
                                        <p:cTn id="150" dur="2000"/>
                                        <p:tgtEl>
                                          <p:spTgt spid="30"/>
                                        </p:tgtEl>
                                      </p:cBhvr>
                                    </p:animEffect>
                                    <p:set>
                                      <p:cBhvr>
                                        <p:cTn id="151" dur="1" fill="hold">
                                          <p:stCondLst>
                                            <p:cond delay="1999"/>
                                          </p:stCondLst>
                                        </p:cTn>
                                        <p:tgtEl>
                                          <p:spTgt spid="30"/>
                                        </p:tgtEl>
                                        <p:attrNameLst>
                                          <p:attrName>style.visibility</p:attrName>
                                        </p:attrNameLst>
                                      </p:cBhvr>
                                      <p:to>
                                        <p:strVal val="hidden"/>
                                      </p:to>
                                    </p:set>
                                  </p:childTnLst>
                                </p:cTn>
                              </p:par>
                            </p:childTnLst>
                          </p:cTn>
                        </p:par>
                        <p:par>
                          <p:cTn id="152" fill="hold">
                            <p:stCondLst>
                              <p:cond delay="2000"/>
                            </p:stCondLst>
                            <p:childTnLst>
                              <p:par>
                                <p:cTn id="153" presetID="21" presetClass="entr" presetSubtype="1"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wheel(1)">
                                      <p:cBhvr>
                                        <p:cTn id="155" dur="20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1000"/>
                                        <p:tgtEl>
                                          <p:spTgt spid="33"/>
                                        </p:tgtEl>
                                      </p:cBhvr>
                                    </p:animEffect>
                                  </p:childTnLst>
                                </p:cTn>
                              </p:par>
                            </p:childTnLst>
                          </p:cTn>
                        </p:par>
                      </p:childTnLst>
                    </p:cTn>
                  </p:par>
                </p:childTnLst>
              </p:cTn>
              <p:nextCondLst>
                <p:cond evt="onClick" delay="0">
                  <p:tgtEl>
                    <p:spTgt spid="31"/>
                  </p:tgtEl>
                </p:cond>
              </p:nextCondLst>
            </p:seq>
            <p:seq concurrent="1" nextAc="seek">
              <p:cTn id="161" restart="whenNotActive" fill="hold" evtFilter="cancelBubble" nodeType="interactiveSeq">
                <p:stCondLst>
                  <p:cond evt="onClick" delay="0">
                    <p:tgtEl>
                      <p:spTgt spid="39"/>
                    </p:tgtEl>
                  </p:cond>
                </p:stCondLst>
                <p:endSync evt="end" delay="0">
                  <p:rtn val="all"/>
                </p:endSync>
                <p:childTnLst>
                  <p:par>
                    <p:cTn id="162" fill="hold">
                      <p:stCondLst>
                        <p:cond delay="0"/>
                      </p:stCondLst>
                      <p:childTnLst>
                        <p:par>
                          <p:cTn id="163" fill="hold">
                            <p:stCondLst>
                              <p:cond delay="0"/>
                            </p:stCondLst>
                            <p:childTnLst>
                              <p:par>
                                <p:cTn id="164" presetID="19" presetClass="entr" presetSubtype="5"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 calcmode="lin" valueType="num">
                                      <p:cBhvr>
                                        <p:cTn id="166" dur="500" fill="hold"/>
                                        <p:tgtEl>
                                          <p:spTgt spid="37"/>
                                        </p:tgtEl>
                                        <p:attrNameLst>
                                          <p:attrName>ppt_w</p:attrName>
                                        </p:attrNameLst>
                                      </p:cBhvr>
                                      <p:tavLst>
                                        <p:tav tm="0">
                                          <p:val>
                                            <p:strVal val="#ppt_w"/>
                                          </p:val>
                                        </p:tav>
                                        <p:tav tm="100000">
                                          <p:val>
                                            <p:strVal val="#ppt_w"/>
                                          </p:val>
                                        </p:tav>
                                      </p:tavLst>
                                    </p:anim>
                                    <p:anim calcmode="lin" valueType="num">
                                      <p:cBhvr>
                                        <p:cTn id="167" dur="500" fill="hold"/>
                                        <p:tgtEl>
                                          <p:spTgt spid="37"/>
                                        </p:tgtEl>
                                        <p:attrNameLst>
                                          <p:attrName>ppt_h</p:attrName>
                                        </p:attrNameLst>
                                      </p:cBhvr>
                                      <p:tavLst>
                                        <p:tav tm="0" fmla="#ppt_h*sin(2.5*pi*$)">
                                          <p:val>
                                            <p:fltVal val="0"/>
                                          </p:val>
                                        </p:tav>
                                        <p:tav tm="100000">
                                          <p:val>
                                            <p:fltVal val="1"/>
                                          </p:val>
                                        </p:tav>
                                      </p:tavLst>
                                    </p:anim>
                                  </p:childTnLst>
                                </p:cTn>
                              </p:par>
                              <p:par>
                                <p:cTn id="168" presetID="19" presetClass="exit" presetSubtype="5" fill="hold" grpId="1" nodeType="withEffect">
                                  <p:stCondLst>
                                    <p:cond delay="0"/>
                                  </p:stCondLst>
                                  <p:childTnLst>
                                    <p:anim calcmode="lin" valueType="num">
                                      <p:cBhvr>
                                        <p:cTn id="169" dur="500"/>
                                        <p:tgtEl>
                                          <p:spTgt spid="38"/>
                                        </p:tgtEl>
                                        <p:attrNameLst>
                                          <p:attrName>ppt_w</p:attrName>
                                        </p:attrNameLst>
                                      </p:cBhvr>
                                      <p:tavLst>
                                        <p:tav tm="0">
                                          <p:val>
                                            <p:strVal val="ppt_w"/>
                                          </p:val>
                                        </p:tav>
                                        <p:tav tm="100000">
                                          <p:val>
                                            <p:strVal val="ppt_w"/>
                                          </p:val>
                                        </p:tav>
                                      </p:tavLst>
                                    </p:anim>
                                    <p:anim calcmode="lin" valueType="num">
                                      <p:cBhvr>
                                        <p:cTn id="170" dur="500"/>
                                        <p:tgtEl>
                                          <p:spTgt spid="38"/>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71" dur="1" fill="hold">
                                          <p:stCondLst>
                                            <p:cond delay="499"/>
                                          </p:stCondLst>
                                        </p:cTn>
                                        <p:tgtEl>
                                          <p:spTgt spid="3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9" presetClass="entr" presetSubtype="5" fill="hold" grpId="0" nodeType="clickEffect">
                                  <p:stCondLst>
                                    <p:cond delay="0"/>
                                  </p:stCondLst>
                                  <p:childTnLst>
                                    <p:set>
                                      <p:cBhvr>
                                        <p:cTn id="175" dur="1" fill="hold">
                                          <p:stCondLst>
                                            <p:cond delay="0"/>
                                          </p:stCondLst>
                                        </p:cTn>
                                        <p:tgtEl>
                                          <p:spTgt spid="38"/>
                                        </p:tgtEl>
                                        <p:attrNameLst>
                                          <p:attrName>style.visibility</p:attrName>
                                        </p:attrNameLst>
                                      </p:cBhvr>
                                      <p:to>
                                        <p:strVal val="visible"/>
                                      </p:to>
                                    </p:set>
                                    <p:anim calcmode="lin" valueType="num">
                                      <p:cBhvr>
                                        <p:cTn id="176" dur="500" fill="hold"/>
                                        <p:tgtEl>
                                          <p:spTgt spid="38"/>
                                        </p:tgtEl>
                                        <p:attrNameLst>
                                          <p:attrName>ppt_w</p:attrName>
                                        </p:attrNameLst>
                                      </p:cBhvr>
                                      <p:tavLst>
                                        <p:tav tm="0">
                                          <p:val>
                                            <p:strVal val="#ppt_w"/>
                                          </p:val>
                                        </p:tav>
                                        <p:tav tm="100000">
                                          <p:val>
                                            <p:strVal val="#ppt_w"/>
                                          </p:val>
                                        </p:tav>
                                      </p:tavLst>
                                    </p:anim>
                                    <p:anim calcmode="lin" valueType="num">
                                      <p:cBhvr>
                                        <p:cTn id="177" dur="500" fill="hold"/>
                                        <p:tgtEl>
                                          <p:spTgt spid="38"/>
                                        </p:tgtEl>
                                        <p:attrNameLst>
                                          <p:attrName>ppt_h</p:attrName>
                                        </p:attrNameLst>
                                      </p:cBhvr>
                                      <p:tavLst>
                                        <p:tav tm="0" fmla="#ppt_h*sin(2.5*pi*$)">
                                          <p:val>
                                            <p:fltVal val="0"/>
                                          </p:val>
                                        </p:tav>
                                        <p:tav tm="100000">
                                          <p:val>
                                            <p:fltVal val="1"/>
                                          </p:val>
                                        </p:tav>
                                      </p:tavLst>
                                    </p:anim>
                                  </p:childTnLst>
                                </p:cTn>
                              </p:par>
                              <p:par>
                                <p:cTn id="178" presetID="19" presetClass="exit" presetSubtype="5" fill="hold" grpId="1" nodeType="withEffect">
                                  <p:stCondLst>
                                    <p:cond delay="0"/>
                                  </p:stCondLst>
                                  <p:childTnLst>
                                    <p:anim calcmode="lin" valueType="num">
                                      <p:cBhvr>
                                        <p:cTn id="179" dur="500"/>
                                        <p:tgtEl>
                                          <p:spTgt spid="37"/>
                                        </p:tgtEl>
                                        <p:attrNameLst>
                                          <p:attrName>ppt_w</p:attrName>
                                        </p:attrNameLst>
                                      </p:cBhvr>
                                      <p:tavLst>
                                        <p:tav tm="0">
                                          <p:val>
                                            <p:strVal val="ppt_w"/>
                                          </p:val>
                                        </p:tav>
                                        <p:tav tm="100000">
                                          <p:val>
                                            <p:strVal val="ppt_w"/>
                                          </p:val>
                                        </p:tav>
                                      </p:tavLst>
                                    </p:anim>
                                    <p:anim calcmode="lin" valueType="num">
                                      <p:cBhvr>
                                        <p:cTn id="180" dur="500"/>
                                        <p:tgtEl>
                                          <p:spTgt spid="3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8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6" grpId="0" animBg="1"/>
      <p:bldP spid="16" grpId="1" animBg="1"/>
      <p:bldP spid="29" grpId="0" animBg="1"/>
      <p:bldP spid="29" grpId="1" animBg="1"/>
      <p:bldP spid="21" grpId="0" animBg="1"/>
      <p:bldP spid="21" grpId="1" animBg="1"/>
      <p:bldP spid="28" grpId="0" animBg="1"/>
      <p:bldP spid="28" grpId="1" animBg="1"/>
      <p:bldP spid="23" grpId="0" animBg="1"/>
      <p:bldP spid="23" grpId="1" animBg="1"/>
      <p:bldP spid="8" grpId="0" animBg="1"/>
      <p:bldP spid="6" grpId="0" animBg="1"/>
      <p:bldP spid="9" grpId="0"/>
      <p:bldP spid="15" grpId="0" animBg="1"/>
      <p:bldP spid="15" grpId="1" animBg="1"/>
      <p:bldP spid="17" grpId="0" animBg="1"/>
      <p:bldP spid="17" grpId="1" animBg="1"/>
      <p:bldP spid="19" grpId="0" animBg="1"/>
      <p:bldP spid="19" grpId="1" animBg="1"/>
      <p:bldP spid="20" grpId="0"/>
      <p:bldP spid="24" grpId="0" animBg="1"/>
      <p:bldP spid="24" grpId="1" animBg="1"/>
      <p:bldP spid="26" grpId="0" animBg="1"/>
      <p:bldP spid="26" grpId="1" animBg="1"/>
      <p:bldP spid="27" grpId="0"/>
      <p:bldP spid="30" grpId="0" animBg="1"/>
      <p:bldP spid="30" grpId="1" animBg="1"/>
      <p:bldP spid="32" grpId="0" animBg="1"/>
      <p:bldP spid="33" grpId="0"/>
      <p:bldP spid="37" grpId="0" animBg="1"/>
      <p:bldP spid="37" grpId="1" animBg="1"/>
      <p:bldP spid="37" grpId="2" animBg="1"/>
      <p:bldP spid="38" grpId="0" animBg="1"/>
      <p:bldP spid="38" grpId="1" animBg="1"/>
      <p:bldP spid="38" grpId="2"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483524"/>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I</a:t>
            </a:r>
            <a:endParaRPr lang="ru-RU" sz="40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2.</a:t>
            </a:r>
            <a:endParaRPr lang="ru-RU" sz="2800" b="1" dirty="0">
              <a:solidFill>
                <a:schemeClr val="bg1"/>
              </a:solidFill>
              <a:latin typeface="Times New Roman" pitchFamily="18" charset="0"/>
              <a:cs typeface="Times New Roman" pitchFamily="18" charset="0"/>
            </a:endParaRPr>
          </a:p>
        </p:txBody>
      </p:sp>
      <p:sp>
        <p:nvSpPr>
          <p:cNvPr id="4" name="Управляющая кнопка: далее 3">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возврат 4">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74804" y="4698694"/>
            <a:ext cx="8222910" cy="1200329"/>
          </a:xfrm>
          <a:prstGeom prst="rect">
            <a:avLst/>
          </a:prstGeom>
          <a:solidFill>
            <a:schemeClr val="bg1"/>
          </a:solidFill>
        </p:spPr>
        <p:txBody>
          <a:bodyPr wrap="square" rtlCol="0">
            <a:spAutoFit/>
          </a:bodyPr>
          <a:lstStyle/>
          <a:p>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Чему равен КБМ на начало четвёртого года страхования?</a:t>
            </a:r>
          </a:p>
          <a:p>
            <a:pPr algn="ctr"/>
            <a:endParaRPr lang="ru-RU" sz="2400" dirty="0">
              <a:latin typeface="Times New Roman" pitchFamily="18" charset="0"/>
              <a:cs typeface="Times New Roman" pitchFamily="18" charset="0"/>
            </a:endParaRPr>
          </a:p>
        </p:txBody>
      </p:sp>
      <p:sp>
        <p:nvSpPr>
          <p:cNvPr id="8" name="Управляющая кнопка: настраиваемая 7">
            <a:hlinkClick r:id="" action="ppaction://noaction" highlightClick="1"/>
          </p:cNvPr>
          <p:cNvSpPr/>
          <p:nvPr/>
        </p:nvSpPr>
        <p:spPr>
          <a:xfrm>
            <a:off x="6754576" y="5717866"/>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Подсказка</a:t>
            </a:r>
          </a:p>
        </p:txBody>
      </p:sp>
      <p:sp>
        <p:nvSpPr>
          <p:cNvPr id="9" name="Прямоугольная выноска 8"/>
          <p:cNvSpPr/>
          <p:nvPr/>
        </p:nvSpPr>
        <p:spPr>
          <a:xfrm>
            <a:off x="3617777" y="2564904"/>
            <a:ext cx="5256584" cy="1440160"/>
          </a:xfrm>
          <a:prstGeom prst="wedgeRectCallout">
            <a:avLst>
              <a:gd name="adj1" fmla="val 24437"/>
              <a:gd name="adj2" fmla="val 91290"/>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По результатам решения предыдущей задачи, класс на начало четвёртого года страхования – 3 </a:t>
            </a:r>
          </a:p>
        </p:txBody>
      </p:sp>
      <p:sp>
        <p:nvSpPr>
          <p:cNvPr id="10" name="Управляющая кнопка: назад 9">
            <a:hlinkClick r:id="" action="ppaction://hlinkshowjump?jump=previousslide" highlightClick="1"/>
          </p:cNvPr>
          <p:cNvSpPr/>
          <p:nvPr/>
        </p:nvSpPr>
        <p:spPr>
          <a:xfrm>
            <a:off x="7909364" y="3550791"/>
            <a:ext cx="668674" cy="3246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ая выноска 10"/>
          <p:cNvSpPr/>
          <p:nvPr/>
        </p:nvSpPr>
        <p:spPr>
          <a:xfrm>
            <a:off x="3641130" y="4149080"/>
            <a:ext cx="5256584" cy="1134898"/>
          </a:xfrm>
          <a:prstGeom prst="wedgeRectCallout">
            <a:avLst>
              <a:gd name="adj1" fmla="val 24437"/>
              <a:gd name="adj2" fmla="val 91290"/>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По таблице определяем КБМ</a:t>
            </a:r>
          </a:p>
        </p:txBody>
      </p:sp>
      <p:sp>
        <p:nvSpPr>
          <p:cNvPr id="12" name="Прямоугольник 11"/>
          <p:cNvSpPr/>
          <p:nvPr/>
        </p:nvSpPr>
        <p:spPr>
          <a:xfrm>
            <a:off x="728398" y="6216628"/>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a:t>
            </a:r>
          </a:p>
        </p:txBody>
      </p:sp>
      <p:sp>
        <p:nvSpPr>
          <p:cNvPr id="13" name="Прямоугольник 12"/>
          <p:cNvSpPr/>
          <p:nvPr/>
        </p:nvSpPr>
        <p:spPr>
          <a:xfrm>
            <a:off x="728398" y="6200361"/>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4" name="Прямоугольник 13"/>
          <p:cNvSpPr/>
          <p:nvPr/>
        </p:nvSpPr>
        <p:spPr>
          <a:xfrm>
            <a:off x="704201" y="6216628"/>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5" name="Прямоугольник 14"/>
          <p:cNvSpPr/>
          <p:nvPr/>
        </p:nvSpPr>
        <p:spPr>
          <a:xfrm>
            <a:off x="674804" y="3068960"/>
            <a:ext cx="2096996"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домой 16">
            <a:hlinkClick r:id="rId3"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222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250"/>
                                        <p:tgtEl>
                                          <p:spTgt spid="11"/>
                                        </p:tgtEl>
                                      </p:cBhvr>
                                    </p:animEffec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9" presetClass="entr" presetSubtype="5"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strVal val="#ppt_w"/>
                                          </p:val>
                                        </p:tav>
                                        <p:tav tm="100000">
                                          <p:val>
                                            <p:strVal val="#ppt_w"/>
                                          </p:val>
                                        </p:tav>
                                      </p:tavLst>
                                    </p:anim>
                                    <p:anim calcmode="lin" valueType="num">
                                      <p:cBhvr>
                                        <p:cTn id="37" dur="500" fill="hold"/>
                                        <p:tgtEl>
                                          <p:spTgt spid="12"/>
                                        </p:tgtEl>
                                        <p:attrNameLst>
                                          <p:attrName>ppt_h</p:attrName>
                                        </p:attrNameLst>
                                      </p:cBhvr>
                                      <p:tavLst>
                                        <p:tav tm="0" fmla="#ppt_h*sin(2.5*pi*$)">
                                          <p:val>
                                            <p:fltVal val="0"/>
                                          </p:val>
                                        </p:tav>
                                        <p:tav tm="100000">
                                          <p:val>
                                            <p:fltVal val="1"/>
                                          </p:val>
                                        </p:tav>
                                      </p:tavLst>
                                    </p:anim>
                                  </p:childTnLst>
                                </p:cTn>
                              </p:par>
                              <p:par>
                                <p:cTn id="38" presetID="19" presetClass="exit" presetSubtype="5" fill="hold" grpId="1" nodeType="withEffect">
                                  <p:stCondLst>
                                    <p:cond delay="0"/>
                                  </p:stCondLst>
                                  <p:childTnLst>
                                    <p:anim calcmode="lin" valueType="num">
                                      <p:cBhvr>
                                        <p:cTn id="39" dur="500"/>
                                        <p:tgtEl>
                                          <p:spTgt spid="13"/>
                                        </p:tgtEl>
                                        <p:attrNameLst>
                                          <p:attrName>ppt_w</p:attrName>
                                        </p:attrNameLst>
                                      </p:cBhvr>
                                      <p:tavLst>
                                        <p:tav tm="0">
                                          <p:val>
                                            <p:strVal val="ppt_w"/>
                                          </p:val>
                                        </p:tav>
                                        <p:tav tm="100000">
                                          <p:val>
                                            <p:strVal val="ppt_w"/>
                                          </p:val>
                                        </p:tav>
                                      </p:tavLst>
                                    </p:anim>
                                    <p:anim calcmode="lin" valueType="num">
                                      <p:cBhvr>
                                        <p:cTn id="40" dur="500"/>
                                        <p:tgtEl>
                                          <p:spTgt spid="13"/>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9" presetClass="entr" presetSubtype="5"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ppt_w"/>
                                          </p:val>
                                        </p:tav>
                                        <p:tav tm="100000">
                                          <p:val>
                                            <p:strVal val="#ppt_w"/>
                                          </p:val>
                                        </p:tav>
                                      </p:tavLst>
                                    </p:anim>
                                    <p:anim calcmode="lin" valueType="num">
                                      <p:cBhvr>
                                        <p:cTn id="47" dur="500" fill="hold"/>
                                        <p:tgtEl>
                                          <p:spTgt spid="13"/>
                                        </p:tgtEl>
                                        <p:attrNameLst>
                                          <p:attrName>ppt_h</p:attrName>
                                        </p:attrNameLst>
                                      </p:cBhvr>
                                      <p:tavLst>
                                        <p:tav tm="0" fmla="#ppt_h*sin(2.5*pi*$)">
                                          <p:val>
                                            <p:fltVal val="0"/>
                                          </p:val>
                                        </p:tav>
                                        <p:tav tm="100000">
                                          <p:val>
                                            <p:fltVal val="1"/>
                                          </p:val>
                                        </p:tav>
                                      </p:tavLst>
                                    </p:anim>
                                  </p:childTnLst>
                                </p:cTn>
                              </p:par>
                              <p:par>
                                <p:cTn id="48" presetID="19" presetClass="exit" presetSubtype="5" fill="hold" grpId="1" nodeType="withEffect">
                                  <p:stCondLst>
                                    <p:cond delay="0"/>
                                  </p:stCondLst>
                                  <p:childTnLst>
                                    <p:anim calcmode="lin" valueType="num">
                                      <p:cBhvr>
                                        <p:cTn id="49" dur="500"/>
                                        <p:tgtEl>
                                          <p:spTgt spid="12"/>
                                        </p:tgtEl>
                                        <p:attrNameLst>
                                          <p:attrName>ppt_w</p:attrName>
                                        </p:attrNameLst>
                                      </p:cBhvr>
                                      <p:tavLst>
                                        <p:tav tm="0">
                                          <p:val>
                                            <p:strVal val="ppt_w"/>
                                          </p:val>
                                        </p:tav>
                                        <p:tav tm="100000">
                                          <p:val>
                                            <p:strVal val="ppt_w"/>
                                          </p:val>
                                        </p:tav>
                                      </p:tavLst>
                                    </p:anim>
                                    <p:anim calcmode="lin" valueType="num">
                                      <p:cBhvr>
                                        <p:cTn id="50" dur="500"/>
                                        <p:tgtEl>
                                          <p:spTgt spid="12"/>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9" grpId="0" animBg="1"/>
      <p:bldP spid="10" grpId="0" animBg="1"/>
      <p:bldP spid="11" grpId="0" animBg="1"/>
      <p:bldP spid="12" grpId="0" animBg="1"/>
      <p:bldP spid="12" grpId="1" animBg="1"/>
      <p:bldP spid="13" grpId="0" animBg="1"/>
      <p:bldP spid="13"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48" y="1090203"/>
            <a:ext cx="8672634" cy="39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341276" y="3169164"/>
            <a:ext cx="8556438" cy="331844"/>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7504" y="5483524"/>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I</a:t>
            </a:r>
            <a:endParaRPr lang="ru-RU" sz="40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3</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TextBox 4"/>
          <p:cNvSpPr txBox="1"/>
          <p:nvPr/>
        </p:nvSpPr>
        <p:spPr>
          <a:xfrm>
            <a:off x="571472" y="285728"/>
            <a:ext cx="8429684" cy="830997"/>
          </a:xfrm>
          <a:prstGeom prst="rect">
            <a:avLst/>
          </a:prstGeom>
          <a:noFill/>
        </p:spPr>
        <p:txBody>
          <a:bodyPr wrap="square" rtlCol="0">
            <a:spAutoFit/>
          </a:bodyPr>
          <a:lstStyle/>
          <a:p>
            <a:r>
              <a:rPr lang="ru-RU" sz="2400" dirty="0">
                <a:latin typeface="Times New Roman" pitchFamily="18" charset="0"/>
                <a:cs typeface="Times New Roman" pitchFamily="18" charset="0"/>
              </a:rPr>
              <a:t>Коэффициент возраста и водительского стажа (</a:t>
            </a:r>
            <a:r>
              <a:rPr lang="ru-RU" sz="2400" b="1" dirty="0">
                <a:latin typeface="Times New Roman" pitchFamily="18" charset="0"/>
                <a:cs typeface="Times New Roman" pitchFamily="18" charset="0"/>
              </a:rPr>
              <a:t>КВС</a:t>
            </a:r>
            <a:r>
              <a:rPr lang="ru-RU" sz="2400" dirty="0">
                <a:latin typeface="Times New Roman" pitchFamily="18" charset="0"/>
                <a:cs typeface="Times New Roman" pitchFamily="18" charset="0"/>
              </a:rPr>
              <a:t>) также влияет на стоимость полиса (таблица)</a:t>
            </a:r>
          </a:p>
        </p:txBody>
      </p:sp>
      <p:sp>
        <p:nvSpPr>
          <p:cNvPr id="6" name="TextBox 5"/>
          <p:cNvSpPr txBox="1"/>
          <p:nvPr/>
        </p:nvSpPr>
        <p:spPr>
          <a:xfrm>
            <a:off x="685628" y="5012728"/>
            <a:ext cx="8222910" cy="1200329"/>
          </a:xfrm>
          <a:prstGeom prst="rect">
            <a:avLst/>
          </a:prstGeom>
          <a:solidFill>
            <a:schemeClr val="bg1"/>
          </a:solidFill>
        </p:spPr>
        <p:txBody>
          <a:bodyPr wrap="square" rtlCol="0">
            <a:spAutoFit/>
          </a:bodyPr>
          <a:lstStyle/>
          <a:p>
            <a:pPr algn="ctr"/>
            <a:r>
              <a:rPr lang="ru-RU" sz="2400" dirty="0">
                <a:latin typeface="Times New Roman" pitchFamily="18" charset="0"/>
                <a:cs typeface="Times New Roman" pitchFamily="18" charset="0"/>
              </a:rPr>
              <a:t>Когда Игорь получил водительские права и впервые оформил полис, ему было 22 года.</a:t>
            </a:r>
          </a:p>
          <a:p>
            <a:pPr algn="ctr"/>
            <a:r>
              <a:rPr lang="ru-RU" sz="2400" dirty="0">
                <a:latin typeface="Times New Roman" pitchFamily="18" charset="0"/>
                <a:cs typeface="Times New Roman" pitchFamily="18" charset="0"/>
              </a:rPr>
              <a:t>Чему равен КВС на начало 4-го года страхования?</a:t>
            </a:r>
          </a:p>
        </p:txBody>
      </p:sp>
      <p:sp>
        <p:nvSpPr>
          <p:cNvPr id="7" name="Управляющая кнопка: далее 6">
            <a:hlinkClick r:id="" action="ppaction://hlinkshowjump?jump=nextslide"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rId4"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28398" y="6216628"/>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1,04</a:t>
            </a:r>
          </a:p>
        </p:txBody>
      </p:sp>
      <p:sp>
        <p:nvSpPr>
          <p:cNvPr id="11" name="Прямоугольник 10"/>
          <p:cNvSpPr/>
          <p:nvPr/>
        </p:nvSpPr>
        <p:spPr>
          <a:xfrm>
            <a:off x="742794" y="6203604"/>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12" name="Прямоугольник 11"/>
          <p:cNvSpPr/>
          <p:nvPr/>
        </p:nvSpPr>
        <p:spPr>
          <a:xfrm>
            <a:off x="742794" y="6216628"/>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
        <p:nvSpPr>
          <p:cNvPr id="13" name="Управляющая кнопка: настраиваемая 12">
            <a:hlinkClick r:id="" action="ppaction://noaction" highlightClick="1"/>
          </p:cNvPr>
          <p:cNvSpPr/>
          <p:nvPr/>
        </p:nvSpPr>
        <p:spPr>
          <a:xfrm>
            <a:off x="6851110" y="840170"/>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Подсказка</a:t>
            </a:r>
          </a:p>
        </p:txBody>
      </p:sp>
      <p:sp>
        <p:nvSpPr>
          <p:cNvPr id="14" name="Управляющая кнопка: настраиваемая 13">
            <a:hlinkClick r:id="" action="ppaction://noaction" highlightClick="1"/>
          </p:cNvPr>
          <p:cNvSpPr/>
          <p:nvPr/>
        </p:nvSpPr>
        <p:spPr>
          <a:xfrm>
            <a:off x="3131840" y="6169595"/>
            <a:ext cx="22942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sp>
        <p:nvSpPr>
          <p:cNvPr id="15" name="Прямоугольная выноска 14"/>
          <p:cNvSpPr/>
          <p:nvPr/>
        </p:nvSpPr>
        <p:spPr>
          <a:xfrm>
            <a:off x="1374578" y="476140"/>
            <a:ext cx="5256584" cy="864096"/>
          </a:xfrm>
          <a:prstGeom prst="wedgeRectCallout">
            <a:avLst>
              <a:gd name="adj1" fmla="val 57551"/>
              <a:gd name="adj2" fmla="val -2946"/>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Определить возраст Игоря на начало 4-го года страхования</a:t>
            </a:r>
          </a:p>
        </p:txBody>
      </p:sp>
      <p:sp>
        <p:nvSpPr>
          <p:cNvPr id="16" name="Прямоугольник 15"/>
          <p:cNvSpPr/>
          <p:nvPr/>
        </p:nvSpPr>
        <p:spPr>
          <a:xfrm>
            <a:off x="4541638" y="1325600"/>
            <a:ext cx="813803" cy="3687128"/>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534166" y="3142384"/>
            <a:ext cx="82127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72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9" presetClass="entr" presetSubtype="5"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fmla="#ppt_h*sin(2.5*pi*$)">
                                          <p:val>
                                            <p:fltVal val="0"/>
                                          </p:val>
                                        </p:tav>
                                        <p:tav tm="100000">
                                          <p:val>
                                            <p:fltVal val="1"/>
                                          </p:val>
                                        </p:tav>
                                      </p:tavLst>
                                    </p:anim>
                                  </p:childTnLst>
                                </p:cTn>
                              </p:par>
                              <p:par>
                                <p:cTn id="17" presetID="19" presetClass="exit" presetSubtype="5" fill="hold" grpId="1" nodeType="withEffect">
                                  <p:stCondLst>
                                    <p:cond delay="0"/>
                                  </p:stCondLst>
                                  <p:childTnLst>
                                    <p:anim calcmode="lin" valueType="num">
                                      <p:cBhvr>
                                        <p:cTn id="18" dur="500"/>
                                        <p:tgtEl>
                                          <p:spTgt spid="11"/>
                                        </p:tgtEl>
                                        <p:attrNameLst>
                                          <p:attrName>ppt_w</p:attrName>
                                        </p:attrNameLst>
                                      </p:cBhvr>
                                      <p:tavLst>
                                        <p:tav tm="0">
                                          <p:val>
                                            <p:strVal val="ppt_w"/>
                                          </p:val>
                                        </p:tav>
                                        <p:tav tm="100000">
                                          <p:val>
                                            <p:strVal val="ppt_w"/>
                                          </p:val>
                                        </p:tav>
                                      </p:tavLst>
                                    </p:anim>
                                    <p:anim calcmode="lin" valueType="num">
                                      <p:cBhvr>
                                        <p:cTn id="19" dur="500"/>
                                        <p:tgtEl>
                                          <p:spTgt spid="1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9" presetClass="entr" presetSubtype="5"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
                                          </p:val>
                                        </p:tav>
                                        <p:tav tm="100000">
                                          <p:val>
                                            <p:strVal val="#ppt_w"/>
                                          </p:val>
                                        </p:tav>
                                      </p:tavLst>
                                    </p:anim>
                                    <p:anim calcmode="lin" valueType="num">
                                      <p:cBhvr>
                                        <p:cTn id="26" dur="500" fill="hold"/>
                                        <p:tgtEl>
                                          <p:spTgt spid="11"/>
                                        </p:tgtEl>
                                        <p:attrNameLst>
                                          <p:attrName>ppt_h</p:attrName>
                                        </p:attrNameLst>
                                      </p:cBhvr>
                                      <p:tavLst>
                                        <p:tav tm="0" fmla="#ppt_h*sin(2.5*pi*$)">
                                          <p:val>
                                            <p:fltVal val="0"/>
                                          </p:val>
                                        </p:tav>
                                        <p:tav tm="100000">
                                          <p:val>
                                            <p:fltVal val="1"/>
                                          </p:val>
                                        </p:tav>
                                      </p:tavLst>
                                    </p:anim>
                                  </p:childTnLst>
                                </p:cTn>
                              </p:par>
                              <p:par>
                                <p:cTn id="27" presetID="19" presetClass="exit" presetSubtype="5" fill="hold" grpId="1" nodeType="withEffect">
                                  <p:stCondLst>
                                    <p:cond delay="0"/>
                                  </p:stCondLst>
                                  <p:childTnLst>
                                    <p:anim calcmode="lin" valueType="num">
                                      <p:cBhvr>
                                        <p:cTn id="28" dur="500"/>
                                        <p:tgtEl>
                                          <p:spTgt spid="10"/>
                                        </p:tgtEl>
                                        <p:attrNameLst>
                                          <p:attrName>ppt_w</p:attrName>
                                        </p:attrNameLst>
                                      </p:cBhvr>
                                      <p:tavLst>
                                        <p:tav tm="0">
                                          <p:val>
                                            <p:strVal val="ppt_w"/>
                                          </p:val>
                                        </p:tav>
                                        <p:tav tm="100000">
                                          <p:val>
                                            <p:strVal val="ppt_w"/>
                                          </p:val>
                                        </p:tav>
                                      </p:tavLst>
                                    </p:anim>
                                    <p:anim calcmode="lin" valueType="num">
                                      <p:cBhvr>
                                        <p:cTn id="29" dur="500"/>
                                        <p:tgtEl>
                                          <p:spTgt spid="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1250"/>
                                        <p:tgtEl>
                                          <p:spTgt spid="15"/>
                                        </p:tgtEl>
                                      </p:cBhvr>
                                    </p:animEffec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Effect transition="in" filter="fade">
                                      <p:cBhvr>
                                        <p:cTn id="53" dur="1000"/>
                                        <p:tgtEl>
                                          <p:spTgt spid="18"/>
                                        </p:tgtEl>
                                      </p:cBhvr>
                                    </p:animEffect>
                                  </p:childTnLst>
                                </p:cTn>
                              </p:par>
                            </p:childTnLst>
                          </p:cTn>
                        </p:par>
                      </p:childTnLst>
                    </p:cTn>
                  </p:par>
                </p:childTnLst>
              </p:cTn>
              <p:nextCondLst>
                <p:cond evt="onClick" delay="0">
                  <p:tgtEl>
                    <p:spTgt spid="14"/>
                  </p:tgtEl>
                </p:cond>
              </p:nextCondLst>
            </p:seq>
          </p:childTnLst>
        </p:cTn>
      </p:par>
    </p:tnLst>
    <p:bldLst>
      <p:bldP spid="17" grpId="0" animBg="1"/>
      <p:bldP spid="6" grpId="0" animBg="1"/>
      <p:bldP spid="10" grpId="0" animBg="1"/>
      <p:bldP spid="10" grpId="1" animBg="1"/>
      <p:bldP spid="11" grpId="0" animBg="1"/>
      <p:bldP spid="11" grpId="1"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462" y="285728"/>
            <a:ext cx="8429684" cy="1569660"/>
          </a:xfrm>
          <a:prstGeom prst="rect">
            <a:avLst/>
          </a:prstGeom>
          <a:solidFill>
            <a:schemeClr val="bg1"/>
          </a:solidFill>
        </p:spPr>
        <p:txBody>
          <a:bodyPr wrap="square" rtlCol="0">
            <a:spAutoFit/>
          </a:bodyPr>
          <a:lstStyle/>
          <a:p>
            <a:r>
              <a:rPr lang="ru-RU" sz="2400" dirty="0">
                <a:latin typeface="Times New Roman" pitchFamily="18" charset="0"/>
                <a:cs typeface="Times New Roman" pitchFamily="18" charset="0"/>
              </a:rPr>
              <a:t>В начале третьего года страхования Игорь заплатил за полис 18585 руб. Во сколько рублей обойдётся Игорю полис на четвёртый год, если значения других коэффициентов (кроме КБМ и КВС) не изменятся?</a:t>
            </a:r>
          </a:p>
        </p:txBody>
      </p:sp>
      <p:sp>
        <p:nvSpPr>
          <p:cNvPr id="3" name="Прямоугольник 2"/>
          <p:cNvSpPr/>
          <p:nvPr/>
        </p:nvSpPr>
        <p:spPr>
          <a:xfrm>
            <a:off x="107504" y="5483524"/>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I</a:t>
            </a:r>
            <a:endParaRPr lang="ru-RU" sz="40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107504" y="6131596"/>
            <a:ext cx="467544" cy="5760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4</a:t>
            </a:r>
            <a:r>
              <a:rPr lang="en-US" sz="2800" b="1" dirty="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
        <p:nvSpPr>
          <p:cNvPr id="5" name="Управляющая кнопка: настраиваемая 4">
            <a:hlinkClick r:id="rId3" action="ppaction://hlinksldjump" highlightClick="1"/>
          </p:cNvPr>
          <p:cNvSpPr/>
          <p:nvPr/>
        </p:nvSpPr>
        <p:spPr>
          <a:xfrm>
            <a:off x="6770718" y="1483088"/>
            <a:ext cx="2057428"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Описание</a:t>
            </a:r>
          </a:p>
        </p:txBody>
      </p:sp>
      <p:sp>
        <p:nvSpPr>
          <p:cNvPr id="7" name="Управляющая кнопка: настраиваемая 6">
            <a:hlinkClick r:id="" action="ppaction://hlinkshowjump?jump=nextslide" highlightClick="1"/>
          </p:cNvPr>
          <p:cNvSpPr/>
          <p:nvPr/>
        </p:nvSpPr>
        <p:spPr>
          <a:xfrm>
            <a:off x="7459994" y="2105421"/>
            <a:ext cx="136815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КБМ</a:t>
            </a:r>
          </a:p>
        </p:txBody>
      </p:sp>
      <p:sp>
        <p:nvSpPr>
          <p:cNvPr id="11" name="Прямоугольник 10"/>
          <p:cNvSpPr/>
          <p:nvPr/>
        </p:nvSpPr>
        <p:spPr>
          <a:xfrm>
            <a:off x="398462" y="2105421"/>
            <a:ext cx="6909842" cy="60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ПОЛИС = КБМ · КВС · базовая цена страховки</a:t>
            </a:r>
          </a:p>
        </p:txBody>
      </p:sp>
      <p:sp>
        <p:nvSpPr>
          <p:cNvPr id="15" name="Управляющая кнопка: настраиваемая 14">
            <a:hlinkClick r:id="" action="ppaction://noaction" highlightClick="1"/>
          </p:cNvPr>
          <p:cNvSpPr/>
          <p:nvPr/>
        </p:nvSpPr>
        <p:spPr>
          <a:xfrm>
            <a:off x="4860032" y="1483088"/>
            <a:ext cx="1798615"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Решение</a:t>
            </a:r>
          </a:p>
        </p:txBody>
      </p:sp>
      <p:sp>
        <p:nvSpPr>
          <p:cNvPr id="16" name="Прямоугольник 15"/>
          <p:cNvSpPr/>
          <p:nvPr/>
        </p:nvSpPr>
        <p:spPr>
          <a:xfrm>
            <a:off x="711371" y="2812090"/>
            <a:ext cx="360040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2">
                    <a:lumMod val="75000"/>
                  </a:schemeClr>
                </a:solidFill>
                <a:latin typeface="Times New Roman" pitchFamily="18" charset="0"/>
                <a:cs typeface="Times New Roman" pitchFamily="18" charset="0"/>
              </a:rPr>
              <a:t>3 ГОД:</a:t>
            </a: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p:txBody>
      </p:sp>
      <p:sp>
        <p:nvSpPr>
          <p:cNvPr id="14" name="TextBox 13"/>
          <p:cNvSpPr txBox="1"/>
          <p:nvPr/>
        </p:nvSpPr>
        <p:spPr>
          <a:xfrm>
            <a:off x="1075921" y="4595097"/>
            <a:ext cx="2871299" cy="461665"/>
          </a:xfrm>
          <a:prstGeom prst="rect">
            <a:avLst/>
          </a:prstGeom>
          <a:noFill/>
        </p:spPr>
        <p:txBody>
          <a:bodyPr wrap="none" rtlCol="0">
            <a:spAutoFit/>
          </a:bodyPr>
          <a:lstStyle/>
          <a:p>
            <a:r>
              <a:rPr lang="ru-RU" sz="2400" b="1" dirty="0">
                <a:latin typeface="Times New Roman" pitchFamily="18" charset="0"/>
                <a:cs typeface="Times New Roman" pitchFamily="18" charset="0"/>
              </a:rPr>
              <a:t>18585 = 1,4 · 1,77 · </a:t>
            </a:r>
            <a:r>
              <a:rPr lang="ru-RU" sz="2400" b="1" i="1" dirty="0">
                <a:latin typeface="Times New Roman" pitchFamily="18" charset="0"/>
                <a:cs typeface="Times New Roman" pitchFamily="18" charset="0"/>
              </a:rPr>
              <a:t>х</a:t>
            </a:r>
          </a:p>
        </p:txBody>
      </p:sp>
      <p:sp>
        <p:nvSpPr>
          <p:cNvPr id="19" name="TextBox 18"/>
          <p:cNvSpPr txBox="1"/>
          <p:nvPr/>
        </p:nvSpPr>
        <p:spPr>
          <a:xfrm>
            <a:off x="1665825" y="3659832"/>
            <a:ext cx="1691489"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КБМ = 1,4 </a:t>
            </a:r>
            <a:endParaRPr lang="ru-RU" sz="2400" b="1" i="1" dirty="0">
              <a:latin typeface="Times New Roman" pitchFamily="18" charset="0"/>
              <a:cs typeface="Times New Roman" pitchFamily="18" charset="0"/>
            </a:endParaRPr>
          </a:p>
        </p:txBody>
      </p:sp>
      <p:sp>
        <p:nvSpPr>
          <p:cNvPr id="20" name="TextBox 19"/>
          <p:cNvSpPr txBox="1"/>
          <p:nvPr/>
        </p:nvSpPr>
        <p:spPr>
          <a:xfrm>
            <a:off x="1665826" y="4133432"/>
            <a:ext cx="1779654"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КВС = 1,77 </a:t>
            </a:r>
            <a:endParaRPr lang="ru-RU" sz="2400" b="1" i="1" dirty="0">
              <a:latin typeface="Times New Roman" pitchFamily="18" charset="0"/>
              <a:cs typeface="Times New Roman" pitchFamily="18" charset="0"/>
            </a:endParaRPr>
          </a:p>
        </p:txBody>
      </p:sp>
      <p:sp>
        <p:nvSpPr>
          <p:cNvPr id="21" name="TextBox 20"/>
          <p:cNvSpPr txBox="1"/>
          <p:nvPr/>
        </p:nvSpPr>
        <p:spPr>
          <a:xfrm>
            <a:off x="1838613" y="5481168"/>
            <a:ext cx="1282723" cy="461665"/>
          </a:xfrm>
          <a:prstGeom prst="rect">
            <a:avLst/>
          </a:prstGeom>
          <a:noFill/>
        </p:spPr>
        <p:txBody>
          <a:bodyPr wrap="none" rtlCol="0">
            <a:spAutoFit/>
          </a:bodyPr>
          <a:lstStyle/>
          <a:p>
            <a:r>
              <a:rPr lang="ru-RU" sz="2400" b="1" i="1" dirty="0">
                <a:latin typeface="Times New Roman" pitchFamily="18" charset="0"/>
                <a:cs typeface="Times New Roman" pitchFamily="18" charset="0"/>
              </a:rPr>
              <a:t>х</a:t>
            </a:r>
            <a:r>
              <a:rPr lang="ru-RU" sz="2400" b="1" dirty="0">
                <a:latin typeface="Times New Roman" pitchFamily="18" charset="0"/>
                <a:cs typeface="Times New Roman" pitchFamily="18" charset="0"/>
              </a:rPr>
              <a:t> = 7500</a:t>
            </a:r>
            <a:endParaRPr lang="ru-RU" sz="2400" b="1" i="1" dirty="0">
              <a:latin typeface="Times New Roman" pitchFamily="18" charset="0"/>
              <a:cs typeface="Times New Roman" pitchFamily="18" charset="0"/>
            </a:endParaRPr>
          </a:p>
        </p:txBody>
      </p:sp>
      <p:sp>
        <p:nvSpPr>
          <p:cNvPr id="22" name="Прямоугольник 21"/>
          <p:cNvSpPr/>
          <p:nvPr/>
        </p:nvSpPr>
        <p:spPr>
          <a:xfrm>
            <a:off x="4417583" y="2784651"/>
            <a:ext cx="360040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2">
                    <a:lumMod val="75000"/>
                  </a:schemeClr>
                </a:solidFill>
                <a:latin typeface="Times New Roman" pitchFamily="18" charset="0"/>
                <a:cs typeface="Times New Roman" pitchFamily="18" charset="0"/>
              </a:rPr>
              <a:t>4 ГОД:</a:t>
            </a: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a:p>
            <a:pPr algn="ctr"/>
            <a:endParaRPr lang="ru-RU" sz="2400" b="1" dirty="0">
              <a:solidFill>
                <a:schemeClr val="tx1"/>
              </a:solidFill>
              <a:latin typeface="Times New Roman" pitchFamily="18" charset="0"/>
              <a:cs typeface="Times New Roman" pitchFamily="18" charset="0"/>
            </a:endParaRPr>
          </a:p>
        </p:txBody>
      </p:sp>
      <p:sp>
        <p:nvSpPr>
          <p:cNvPr id="8" name="Управляющая кнопка: настраиваемая 7">
            <a:hlinkClick r:id="rId4" action="ppaction://hlinksldjump" highlightClick="1"/>
          </p:cNvPr>
          <p:cNvSpPr/>
          <p:nvPr/>
        </p:nvSpPr>
        <p:spPr>
          <a:xfrm>
            <a:off x="7459994" y="2708920"/>
            <a:ext cx="1368152"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КВС</a:t>
            </a:r>
          </a:p>
        </p:txBody>
      </p:sp>
      <p:sp>
        <p:nvSpPr>
          <p:cNvPr id="23" name="TextBox 22"/>
          <p:cNvSpPr txBox="1"/>
          <p:nvPr/>
        </p:nvSpPr>
        <p:spPr>
          <a:xfrm>
            <a:off x="5487455" y="3628097"/>
            <a:ext cx="1460656"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КБМ = 1 </a:t>
            </a:r>
            <a:endParaRPr lang="ru-RU" sz="2400" b="1" i="1" dirty="0">
              <a:latin typeface="Times New Roman" pitchFamily="18" charset="0"/>
              <a:cs typeface="Times New Roman" pitchFamily="18" charset="0"/>
            </a:endParaRPr>
          </a:p>
        </p:txBody>
      </p:sp>
      <p:sp>
        <p:nvSpPr>
          <p:cNvPr id="24" name="TextBox 23"/>
          <p:cNvSpPr txBox="1"/>
          <p:nvPr/>
        </p:nvSpPr>
        <p:spPr>
          <a:xfrm>
            <a:off x="5293658" y="4089762"/>
            <a:ext cx="1779654" cy="461665"/>
          </a:xfrm>
          <a:prstGeom prst="rect">
            <a:avLst/>
          </a:prstGeom>
          <a:noFill/>
        </p:spPr>
        <p:txBody>
          <a:bodyPr wrap="none" rtlCol="0">
            <a:spAutoFit/>
          </a:bodyPr>
          <a:lstStyle/>
          <a:p>
            <a:r>
              <a:rPr lang="ru-RU" sz="2400" b="1" dirty="0">
                <a:latin typeface="Times New Roman" pitchFamily="18" charset="0"/>
                <a:cs typeface="Times New Roman" pitchFamily="18" charset="0"/>
              </a:rPr>
              <a:t>КВС = 1,04 </a:t>
            </a:r>
            <a:endParaRPr lang="ru-RU" sz="2400" b="1" i="1" dirty="0">
              <a:latin typeface="Times New Roman" pitchFamily="18" charset="0"/>
              <a:cs typeface="Times New Roman" pitchFamily="18" charset="0"/>
            </a:endParaRPr>
          </a:p>
        </p:txBody>
      </p:sp>
      <p:sp>
        <p:nvSpPr>
          <p:cNvPr id="25" name="Управляющая кнопка: далее 24">
            <a:hlinkClick r:id="rId5" action="ppaction://hlinksldjump" highlightClick="1"/>
          </p:cNvPr>
          <p:cNvSpPr/>
          <p:nvPr/>
        </p:nvSpPr>
        <p:spPr>
          <a:xfrm>
            <a:off x="8215338" y="6357958"/>
            <a:ext cx="68237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возврат 25">
            <a:hlinkClick r:id="" action="ppaction://hlinkshowjump?jump=lastslideviewed" highlightClick="1"/>
          </p:cNvPr>
          <p:cNvSpPr/>
          <p:nvPr/>
        </p:nvSpPr>
        <p:spPr>
          <a:xfrm>
            <a:off x="6631162"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омой 26">
            <a:hlinkClick r:id="rId6" action="ppaction://hlinksldjump" highlightClick="1"/>
          </p:cNvPr>
          <p:cNvSpPr/>
          <p:nvPr/>
        </p:nvSpPr>
        <p:spPr>
          <a:xfrm>
            <a:off x="7423250" y="6357958"/>
            <a:ext cx="72008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4747834" y="4595096"/>
            <a:ext cx="2949846" cy="461665"/>
          </a:xfrm>
          <a:prstGeom prst="rect">
            <a:avLst/>
          </a:prstGeom>
          <a:noFill/>
        </p:spPr>
        <p:txBody>
          <a:bodyPr wrap="none" rtlCol="0">
            <a:spAutoFit/>
          </a:bodyPr>
          <a:lstStyle/>
          <a:p>
            <a:r>
              <a:rPr lang="ru-RU" sz="2400" b="1" dirty="0">
                <a:latin typeface="Times New Roman" pitchFamily="18" charset="0"/>
                <a:cs typeface="Times New Roman" pitchFamily="18" charset="0"/>
              </a:rPr>
              <a:t>7500 · 1 · 1,04 = 7800</a:t>
            </a:r>
          </a:p>
        </p:txBody>
      </p:sp>
      <p:sp>
        <p:nvSpPr>
          <p:cNvPr id="29" name="Прямоугольник 28"/>
          <p:cNvSpPr/>
          <p:nvPr/>
        </p:nvSpPr>
        <p:spPr>
          <a:xfrm>
            <a:off x="6616766" y="5771556"/>
            <a:ext cx="2304256"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7800</a:t>
            </a:r>
          </a:p>
        </p:txBody>
      </p:sp>
      <p:sp>
        <p:nvSpPr>
          <p:cNvPr id="30" name="Прямоугольник 29"/>
          <p:cNvSpPr/>
          <p:nvPr/>
        </p:nvSpPr>
        <p:spPr>
          <a:xfrm>
            <a:off x="6631162" y="5750586"/>
            <a:ext cx="2304256" cy="504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itchFamily="18" charset="0"/>
                <a:cs typeface="Times New Roman" pitchFamily="18" charset="0"/>
              </a:rPr>
              <a:t>Ответ</a:t>
            </a:r>
          </a:p>
        </p:txBody>
      </p:sp>
      <p:sp>
        <p:nvSpPr>
          <p:cNvPr id="31" name="Прямоугольник 30"/>
          <p:cNvSpPr/>
          <p:nvPr/>
        </p:nvSpPr>
        <p:spPr>
          <a:xfrm>
            <a:off x="6631162" y="5727758"/>
            <a:ext cx="2304256" cy="504056"/>
          </a:xfrm>
          <a:prstGeom prst="rect">
            <a:avLst/>
          </a:prstGeom>
          <a:solidFill>
            <a:schemeClr val="accent1">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15757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250"/>
                                        <p:tgtEl>
                                          <p:spTgt spid="21"/>
                                        </p:tgtEl>
                                      </p:cBhvr>
                                    </p:animEffect>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25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250"/>
                                        <p:tgtEl>
                                          <p:spTgt spid="28"/>
                                        </p:tgtEl>
                                      </p:cBhvr>
                                    </p:animEffect>
                                  </p:childTnLst>
                                </p:cTn>
                              </p:par>
                            </p:childTnLst>
                          </p:cTn>
                        </p:par>
                      </p:childTnLst>
                    </p:cTn>
                  </p:par>
                </p:childTnLst>
              </p:cTn>
              <p:nextCondLst>
                <p:cond evt="onClick" delay="0">
                  <p:tgtEl>
                    <p:spTgt spid="15"/>
                  </p:tgtEl>
                </p:cond>
              </p:nextCondLst>
            </p:seq>
            <p:seq concurrent="1" nextAc="seek">
              <p:cTn id="53" restart="whenNotActive" fill="hold" evtFilter="cancelBubble" nodeType="interactiveSeq">
                <p:stCondLst>
                  <p:cond evt="onClick" delay="0">
                    <p:tgtEl>
                      <p:spTgt spid="31"/>
                    </p:tgtEl>
                  </p:cond>
                </p:stCondLst>
                <p:endSync evt="end" delay="0">
                  <p:rtn val="all"/>
                </p:endSync>
                <p:childTnLst>
                  <p:par>
                    <p:cTn id="54" fill="hold">
                      <p:stCondLst>
                        <p:cond delay="0"/>
                      </p:stCondLst>
                      <p:childTnLst>
                        <p:par>
                          <p:cTn id="55" fill="hold">
                            <p:stCondLst>
                              <p:cond delay="0"/>
                            </p:stCondLst>
                            <p:childTnLst>
                              <p:par>
                                <p:cTn id="56" presetID="19" presetClass="entr" presetSubtype="5"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strVal val="#ppt_w"/>
                                          </p:val>
                                        </p:tav>
                                        <p:tav tm="100000">
                                          <p:val>
                                            <p:strVal val="#ppt_w"/>
                                          </p:val>
                                        </p:tav>
                                      </p:tavLst>
                                    </p:anim>
                                    <p:anim calcmode="lin" valueType="num">
                                      <p:cBhvr>
                                        <p:cTn id="59" dur="500" fill="hold"/>
                                        <p:tgtEl>
                                          <p:spTgt spid="29"/>
                                        </p:tgtEl>
                                        <p:attrNameLst>
                                          <p:attrName>ppt_h</p:attrName>
                                        </p:attrNameLst>
                                      </p:cBhvr>
                                      <p:tavLst>
                                        <p:tav tm="0" fmla="#ppt_h*sin(2.5*pi*$)">
                                          <p:val>
                                            <p:fltVal val="0"/>
                                          </p:val>
                                        </p:tav>
                                        <p:tav tm="100000">
                                          <p:val>
                                            <p:fltVal val="1"/>
                                          </p:val>
                                        </p:tav>
                                      </p:tavLst>
                                    </p:anim>
                                  </p:childTnLst>
                                </p:cTn>
                              </p:par>
                              <p:par>
                                <p:cTn id="60" presetID="19" presetClass="exit" presetSubtype="5" fill="hold" grpId="1" nodeType="withEffect">
                                  <p:stCondLst>
                                    <p:cond delay="0"/>
                                  </p:stCondLst>
                                  <p:childTnLst>
                                    <p:anim calcmode="lin" valueType="num">
                                      <p:cBhvr>
                                        <p:cTn id="61" dur="500"/>
                                        <p:tgtEl>
                                          <p:spTgt spid="30"/>
                                        </p:tgtEl>
                                        <p:attrNameLst>
                                          <p:attrName>ppt_w</p:attrName>
                                        </p:attrNameLst>
                                      </p:cBhvr>
                                      <p:tavLst>
                                        <p:tav tm="0">
                                          <p:val>
                                            <p:strVal val="ppt_w"/>
                                          </p:val>
                                        </p:tav>
                                        <p:tav tm="100000">
                                          <p:val>
                                            <p:strVal val="ppt_w"/>
                                          </p:val>
                                        </p:tav>
                                      </p:tavLst>
                                    </p:anim>
                                    <p:anim calcmode="lin" valueType="num">
                                      <p:cBhvr>
                                        <p:cTn id="62" dur="500"/>
                                        <p:tgtEl>
                                          <p:spTgt spid="3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63" dur="1" fill="hold">
                                          <p:stCondLst>
                                            <p:cond delay="499"/>
                                          </p:stCondLst>
                                        </p:cTn>
                                        <p:tgtEl>
                                          <p:spTgt spid="3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9" presetClass="entr" presetSubtype="5"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strVal val="#ppt_w"/>
                                          </p:val>
                                        </p:tav>
                                        <p:tav tm="100000">
                                          <p:val>
                                            <p:strVal val="#ppt_w"/>
                                          </p:val>
                                        </p:tav>
                                      </p:tavLst>
                                    </p:anim>
                                    <p:anim calcmode="lin" valueType="num">
                                      <p:cBhvr>
                                        <p:cTn id="69" dur="500" fill="hold"/>
                                        <p:tgtEl>
                                          <p:spTgt spid="30"/>
                                        </p:tgtEl>
                                        <p:attrNameLst>
                                          <p:attrName>ppt_h</p:attrName>
                                        </p:attrNameLst>
                                      </p:cBhvr>
                                      <p:tavLst>
                                        <p:tav tm="0" fmla="#ppt_h*sin(2.5*pi*$)">
                                          <p:val>
                                            <p:fltVal val="0"/>
                                          </p:val>
                                        </p:tav>
                                        <p:tav tm="100000">
                                          <p:val>
                                            <p:fltVal val="1"/>
                                          </p:val>
                                        </p:tav>
                                      </p:tavLst>
                                    </p:anim>
                                  </p:childTnLst>
                                </p:cTn>
                              </p:par>
                              <p:par>
                                <p:cTn id="70" presetID="19" presetClass="exit" presetSubtype="5" fill="hold" grpId="1" nodeType="withEffect">
                                  <p:stCondLst>
                                    <p:cond delay="0"/>
                                  </p:stCondLst>
                                  <p:childTnLst>
                                    <p:anim calcmode="lin" valueType="num">
                                      <p:cBhvr>
                                        <p:cTn id="71" dur="500"/>
                                        <p:tgtEl>
                                          <p:spTgt spid="29"/>
                                        </p:tgtEl>
                                        <p:attrNameLst>
                                          <p:attrName>ppt_w</p:attrName>
                                        </p:attrNameLst>
                                      </p:cBhvr>
                                      <p:tavLst>
                                        <p:tav tm="0">
                                          <p:val>
                                            <p:strVal val="ppt_w"/>
                                          </p:val>
                                        </p:tav>
                                        <p:tav tm="100000">
                                          <p:val>
                                            <p:strVal val="ppt_w"/>
                                          </p:val>
                                        </p:tav>
                                      </p:tavLst>
                                    </p:anim>
                                    <p:anim calcmode="lin" valueType="num">
                                      <p:cBhvr>
                                        <p:cTn id="72" dur="500"/>
                                        <p:tgtEl>
                                          <p:spTgt spid="29"/>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1" grpId="0" animBg="1"/>
      <p:bldP spid="16" grpId="0" animBg="1"/>
      <p:bldP spid="14" grpId="0"/>
      <p:bldP spid="19" grpId="0"/>
      <p:bldP spid="20" grpId="0"/>
      <p:bldP spid="21" grpId="0"/>
      <p:bldP spid="22" grpId="0" animBg="1"/>
      <p:bldP spid="23" grpId="0"/>
      <p:bldP spid="24" grpId="0"/>
      <p:bldP spid="28" grpId="0"/>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Управляющая кнопка: настраиваемая 24">
            <a:hlinkClick r:id="" action="ppaction://noaction" highlightClick="1"/>
          </p:cNvPr>
          <p:cNvSpPr/>
          <p:nvPr/>
        </p:nvSpPr>
        <p:spPr>
          <a:xfrm>
            <a:off x="467544" y="6217932"/>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3 год</a:t>
            </a:r>
          </a:p>
        </p:txBody>
      </p:sp>
      <p:sp>
        <p:nvSpPr>
          <p:cNvPr id="31" name="Управляющая кнопка: настраиваемая 30">
            <a:hlinkClick r:id="" action="ppaction://noaction" highlightClick="1"/>
          </p:cNvPr>
          <p:cNvSpPr/>
          <p:nvPr/>
        </p:nvSpPr>
        <p:spPr>
          <a:xfrm>
            <a:off x="1845916" y="6208141"/>
            <a:ext cx="1296144" cy="50006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Times New Roman" pitchFamily="18" charset="0"/>
                <a:cs typeface="Times New Roman" pitchFamily="18" charset="0"/>
              </a:rPr>
              <a:t>4 год</a:t>
            </a:r>
          </a:p>
        </p:txBody>
      </p:sp>
      <p:sp>
        <p:nvSpPr>
          <p:cNvPr id="35" name="Управляющая кнопка: возврат 34">
            <a:hlinkClick r:id="" action="ppaction://hlinkshowjump?jump=lastslideviewed" highlightClick="1"/>
          </p:cNvPr>
          <p:cNvSpPr/>
          <p:nvPr/>
        </p:nvSpPr>
        <p:spPr>
          <a:xfrm>
            <a:off x="8172400" y="6357958"/>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685024" y="2708920"/>
            <a:ext cx="2160240" cy="43204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668156" y="3068960"/>
            <a:ext cx="2160240" cy="404984"/>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10241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Effect transition="in" filter="fade">
                                      <p:cBhvr>
                                        <p:cTn id="17" dur="1000"/>
                                        <p:tgtEl>
                                          <p:spTgt spid="41"/>
                                        </p:tgtEl>
                                      </p:cBhvr>
                                    </p:animEffec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1000"/>
                                        <p:tgtEl>
                                          <p:spTgt spid="40"/>
                                        </p:tgtEl>
                                        <p:attrNameLst>
                                          <p:attrName>ppt_w</p:attrName>
                                        </p:attrNameLst>
                                      </p:cBhvr>
                                      <p:tavLst>
                                        <p:tav tm="0">
                                          <p:val>
                                            <p:strVal val="ppt_w"/>
                                          </p:val>
                                        </p:tav>
                                        <p:tav tm="100000">
                                          <p:val>
                                            <p:fltVal val="0"/>
                                          </p:val>
                                        </p:tav>
                                      </p:tavLst>
                                    </p:anim>
                                    <p:anim calcmode="lin" valueType="num">
                                      <p:cBhvr>
                                        <p:cTn id="23" dur="1000"/>
                                        <p:tgtEl>
                                          <p:spTgt spid="40"/>
                                        </p:tgtEl>
                                        <p:attrNameLst>
                                          <p:attrName>ppt_h</p:attrName>
                                        </p:attrNameLst>
                                      </p:cBhvr>
                                      <p:tavLst>
                                        <p:tav tm="0">
                                          <p:val>
                                            <p:strVal val="ppt_h"/>
                                          </p:val>
                                        </p:tav>
                                        <p:tav tm="100000">
                                          <p:val>
                                            <p:fltVal val="0"/>
                                          </p:val>
                                        </p:tav>
                                      </p:tavLst>
                                    </p:anim>
                                    <p:animEffect transition="out" filter="fade">
                                      <p:cBhvr>
                                        <p:cTn id="24" dur="1000"/>
                                        <p:tgtEl>
                                          <p:spTgt spid="40"/>
                                        </p:tgtEl>
                                      </p:cBhvr>
                                    </p:animEffect>
                                    <p:set>
                                      <p:cBhvr>
                                        <p:cTn id="25"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40" grpId="0" animBg="1"/>
      <p:bldP spid="40" grpId="1" animBg="1"/>
      <p:bldP spid="4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6894</TotalTime>
  <Words>3361</Words>
  <Application>Microsoft Office PowerPoint</Application>
  <PresentationFormat>Экран (4:3)</PresentationFormat>
  <Paragraphs>672</Paragraphs>
  <Slides>44</Slides>
  <Notes>31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9" baseType="lpstr">
      <vt:lpstr>Arial</vt:lpstr>
      <vt:lpstr>Calibri</vt:lpstr>
      <vt:lpstr>Times New Roman</vt:lpstr>
      <vt:lpstr>Тема Office</vt:lpstr>
      <vt:lpstr>Формула</vt:lpstr>
      <vt:lpstr>ОГЭ-2025 Задачи 1–5 — реальная математика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KarMaN</dc:creator>
  <cp:lastModifiedBy>Admin</cp:lastModifiedBy>
  <cp:revision>602</cp:revision>
  <dcterms:created xsi:type="dcterms:W3CDTF">2019-09-07T22:13:13Z</dcterms:created>
  <dcterms:modified xsi:type="dcterms:W3CDTF">2024-07-24T12:16:22Z</dcterms:modified>
</cp:coreProperties>
</file>