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1" r:id="rId2"/>
    <p:sldId id="259" r:id="rId3"/>
    <p:sldId id="301" r:id="rId4"/>
    <p:sldId id="360" r:id="rId5"/>
    <p:sldId id="258" r:id="rId6"/>
    <p:sldId id="373" r:id="rId7"/>
    <p:sldId id="261" r:id="rId8"/>
    <p:sldId id="262" r:id="rId9"/>
    <p:sldId id="263" r:id="rId10"/>
    <p:sldId id="362" r:id="rId11"/>
    <p:sldId id="379" r:id="rId12"/>
    <p:sldId id="380" r:id="rId13"/>
    <p:sldId id="381" r:id="rId14"/>
    <p:sldId id="383" r:id="rId15"/>
    <p:sldId id="305" r:id="rId16"/>
    <p:sldId id="384" r:id="rId17"/>
    <p:sldId id="366" r:id="rId18"/>
    <p:sldId id="374" r:id="rId19"/>
    <p:sldId id="375" r:id="rId20"/>
    <p:sldId id="376" r:id="rId21"/>
    <p:sldId id="377" r:id="rId22"/>
    <p:sldId id="378" r:id="rId23"/>
    <p:sldId id="361" r:id="rId24"/>
    <p:sldId id="370" r:id="rId25"/>
    <p:sldId id="350" r:id="rId26"/>
    <p:sldId id="386" r:id="rId27"/>
    <p:sldId id="387" r:id="rId28"/>
    <p:sldId id="388" r:id="rId29"/>
    <p:sldId id="390" r:id="rId30"/>
    <p:sldId id="3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53B635-AC26-4130-8884-96441891B42C}">
          <p14:sldIdLst>
            <p14:sldId id="391"/>
            <p14:sldId id="259"/>
            <p14:sldId id="301"/>
            <p14:sldId id="360"/>
          </p14:sldIdLst>
        </p14:section>
        <p14:section name="Раздел без заголовка" id="{5A0B7B60-2CA7-4C61-AC51-68B012ED7C0F}">
          <p14:sldIdLst>
            <p14:sldId id="258"/>
            <p14:sldId id="373"/>
            <p14:sldId id="261"/>
            <p14:sldId id="262"/>
            <p14:sldId id="263"/>
            <p14:sldId id="362"/>
            <p14:sldId id="379"/>
            <p14:sldId id="380"/>
            <p14:sldId id="381"/>
            <p14:sldId id="383"/>
            <p14:sldId id="305"/>
            <p14:sldId id="384"/>
            <p14:sldId id="366"/>
            <p14:sldId id="374"/>
            <p14:sldId id="375"/>
            <p14:sldId id="376"/>
            <p14:sldId id="377"/>
            <p14:sldId id="378"/>
            <p14:sldId id="361"/>
            <p14:sldId id="370"/>
            <p14:sldId id="350"/>
            <p14:sldId id="386"/>
            <p14:sldId id="387"/>
            <p14:sldId id="388"/>
            <p14:sldId id="390"/>
            <p14:sldId id="3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75F09"/>
    <a:srgbClr val="FBB7CE"/>
    <a:srgbClr val="FBAFED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53" autoAdjust="0"/>
  </p:normalViewPr>
  <p:slideViewPr>
    <p:cSldViewPr>
      <p:cViewPr varScale="1">
        <p:scale>
          <a:sx n="84" d="100"/>
          <a:sy n="84" d="100"/>
        </p:scale>
        <p:origin x="23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5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75.wmf"/><Relationship Id="rId4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38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3CD0-40B6-4739-98C6-BD4936F331A1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7320-63CC-4F36-8957-EFE1FD429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16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5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Какое наименьшее количество дуг нужно заказать, чтобы расстояние между соседними дугами было не более 60 см?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(8 раз) происходит последовательная визуализация решения. 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baseline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площадь участка, отведённого под теплицу. Ответ дайте в квадратных метрах. Результат округлите до целых</a:t>
            </a:r>
            <a:endParaRPr lang="ru-RU" b="0" dirty="0"/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известных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величин на рисунке нажимаем кнопку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«Что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известно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на кнопку «Решение»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- подсказка. При повторном нажатии подсказка исчезает.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квадратных метров плёнки необходимо купить для передней и задней  стенок, если с учётом крепежа её нужно брать с запасом 10 %?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Ответ округлите до десятых.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=======================================================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и рисунка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Нажимаем на кнопку «Решение» - появляется прямоугольная выноска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и визуализация рисунка. 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по первому действию нажимаем на прямоугольную выноску.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продолжения визуализации решения нажимаем на кнопку «Решение» –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появляется вторая выноска. 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второго действия нажимаем на вторую прямоугольную выноску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- появляется прямоугольник (Настроена анимированная </a:t>
            </a:r>
            <a:r>
              <a:rPr lang="ru-RU" sz="1200" baseline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. При нажатии на прямоугольник появляется арифметическое действие)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– визуализация подсказки. Повторное нажатие – подсказка исчезает.</a:t>
            </a:r>
          </a:p>
          <a:p>
            <a:pPr marL="228600" indent="-228600">
              <a:buAutoNum type="arabicParenR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9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Какое наименьшее количество дуг нужно заказать, чтобы расстояние между соседними дугами было не более 60 см?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(8 раз) происходит последовательная визуализация решения. 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baseline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упаковок плитки необходимо купить для дорожек 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между грядками, если она продаётся в 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упаковках по 6 штук?</a:t>
            </a:r>
            <a:endParaRPr lang="ru-RU" dirty="0"/>
          </a:p>
          <a:p>
            <a:r>
              <a:rPr lang="ru-RU" dirty="0"/>
              <a:t>----------------</a:t>
            </a:r>
          </a:p>
          <a:p>
            <a:r>
              <a:rPr lang="ru-RU" dirty="0"/>
              <a:t>Алгоритм работы с управляющими кнопками на слайде:</a:t>
            </a:r>
          </a:p>
          <a:p>
            <a:r>
              <a:rPr lang="ru-RU" dirty="0"/>
              <a:t>При нажатии на кнопку «Решение» появляются прямоугольные выноски.</a:t>
            </a:r>
          </a:p>
          <a:p>
            <a:r>
              <a:rPr lang="ru-RU" dirty="0"/>
              <a:t>При нажатии на прямоугольные выноски появляется числовое решение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48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ширину входа в теплицу.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Ответ дайте в метрах с точностью до десятых.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Нажимаем на кнопку «Решение» - Появляется прямоугольная выноска, все последующие действия на рисунке настроены автоматически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(нахождения ширины теплицы) нажимаем на прямоугольную выноску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Нажимаем на кнопку «Решение»  для визуализации второй прямоугольной выноски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последующих действий на рисунке и последнего вычислительного действия нажимаем на вторую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прямоугольную выноску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– визуализация подсказки. Повторное нажатие – подсказка исчезает.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ширину центральной грядки, если она в два раза больше ширины узкой грядки. Ответ дайте в сантиметрах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точностью до десятков.</a:t>
            </a:r>
          </a:p>
          <a:p>
            <a:endParaRPr lang="ru-RU" b="0" dirty="0"/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известных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величин на рисунке нажимаем кнопку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«Что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известно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на кнопку «Решение»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процентов составляет площадь, отведённая под грядки, от площади всего участка, отведённого под теплицу?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Ответ округлите до целых.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=======================================================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и рисунка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Нажимаем на кнопку «Решение» - появляется прямоугольная выноска. Для визуализации (правильности решения нажимаем на кнопку «Решение» – первая выноска исчезает, появляется вторая выноска. Для визуализации (проверки) решения второго действия нажимаем на кнопку «Решение» – выноска исчезает.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После обсуждения следующего действия нажимаем на кнопку «Решение»-появляется прямоугольник (Настроена анимированная </a:t>
            </a:r>
            <a:r>
              <a:rPr lang="ru-RU" sz="1200" baseline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. При нажатии на прямоугольник появляется арифметическое действие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– визуализация подсказки. Повторное нажатие – подсказка исчезает.</a:t>
            </a:r>
          </a:p>
          <a:p>
            <a:pPr marL="228600" indent="-228600">
              <a:buAutoNum type="arabicParenR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31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упаковок плитки необходимо купить для дорожек 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между грядками, если она продаётся в 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упаковках по 6 штук?</a:t>
            </a:r>
            <a:endParaRPr lang="ru-RU" dirty="0"/>
          </a:p>
          <a:p>
            <a:r>
              <a:rPr lang="ru-RU" dirty="0"/>
              <a:t>----------------</a:t>
            </a:r>
          </a:p>
          <a:p>
            <a:r>
              <a:rPr lang="ru-RU" dirty="0"/>
              <a:t>Алгоритм работы с управляющими кнопками на слайде:</a:t>
            </a:r>
          </a:p>
          <a:p>
            <a:r>
              <a:rPr lang="ru-RU" dirty="0"/>
              <a:t>При нажатии на кнопку «Решение» появляются прямоугольные выноски.</a:t>
            </a:r>
          </a:p>
          <a:p>
            <a:r>
              <a:rPr lang="ru-RU" dirty="0"/>
              <a:t>При нажатии на прямоугольные выноски появляется числовое решение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48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Какое наименьшее количество дуг нужно заказать, чтобы расстояние между соседними дугами было не более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0 см?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(8 раз) происходит последовательная визуализация решения. 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baseline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упаковок плитки необходимо купить для дорожек 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между грядками, если она продаётся в 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упаковках по 6 штук?</a:t>
            </a:r>
            <a:endParaRPr lang="ru-RU" dirty="0"/>
          </a:p>
          <a:p>
            <a:r>
              <a:rPr lang="ru-RU" dirty="0"/>
              <a:t>----------------</a:t>
            </a:r>
          </a:p>
          <a:p>
            <a:r>
              <a:rPr lang="ru-RU" dirty="0"/>
              <a:t>Алгоритм работы с управляющими кнопками на слайде:</a:t>
            </a:r>
          </a:p>
          <a:p>
            <a:r>
              <a:rPr lang="ru-RU" dirty="0"/>
              <a:t>При нажатии на кнопку «Решение» появляются прямоугольные выноски.</a:t>
            </a:r>
          </a:p>
          <a:p>
            <a:r>
              <a:rPr lang="ru-RU" dirty="0"/>
              <a:t>При нажатии на прямоугольные выноски появляется числовое решение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48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ширину теплицы.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Ответ дайте в метрах с точностью до десятых.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– визуализация подсказки. Повторное нажатие – подсказка исчезает.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ширину узкой  грядки, если ширина центральной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грядки относится к ширине узкой грядки как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5:3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Ответ дайте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сантиметрах. Результат округлите до десятков.</a:t>
            </a:r>
          </a:p>
          <a:p>
            <a:endParaRPr lang="ru-RU" b="0" dirty="0"/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известных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величин на рисунке нажимаем кнопку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«Что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известно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на кнопку «Решение»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квадратных метров плёнки необходимо купить для передней и задней  стенок, если с учётом крепежа её нужно брать с запасом 15 %? Ответ округлите до десятых.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=======================================================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и рисунка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Нажимаем на кнопку «Решение» - появляется прямоугольная выноска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и визуализация рисунка. 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по первому действию нажимаем на прямоугольную выноску.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продолжения визуализации решения нажимаем на кнопку «Решение» –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появляется вторая выноска. 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второго действия нажимаем на вторую прямоугольную выноску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- появляется прямоугольник (Настроена анимированная </a:t>
            </a:r>
            <a:r>
              <a:rPr lang="ru-RU" sz="1200" baseline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. При нажатии на прямоугольник появляется арифметическое действие)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– визуализация подсказки. Повторное нажатие – подсказка исчезает.</a:t>
            </a:r>
          </a:p>
          <a:p>
            <a:pPr marL="228600" indent="-228600">
              <a:buAutoNum type="arabicParenR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ширину теплицы.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Ответ дайте в метрах с точностью до десятых.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– визуализация подсказки. Повторное нажатие – подсказка исчезает.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ширину центральной грядки, если она в два раза больше ширины узкой грядки. Ответ дайте в сантиметрах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точностью до десятков.</a:t>
            </a:r>
          </a:p>
          <a:p>
            <a:endParaRPr lang="ru-RU" b="0" dirty="0"/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известных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величин на рисунке нажимаем кнопку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«Что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известно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на кнопку «Решение»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высоту входа в теплицу. Ответ дайте в сантиметрах</a:t>
            </a:r>
            <a:endParaRPr lang="ru-RU" dirty="0"/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и таблицы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данных к задаче нажимаем на кнопку «Что известно»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последовательной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визуализации решения нажимаем кнопку «Решение» – каждый этап - щелчком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воспользоваться подсказкой – кнопка «</a:t>
            </a:r>
            <a:r>
              <a:rPr lang="en-US" sz="1200" baseline="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». Чтобы убрать подсказку – повторно нажимаем на кнопку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Какое наименьшее количество дуг нужно заказать, чтобы расстояние между соседними дугами было не более 60 см?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(8 раз) происходит последовательная визуализация решения. </a:t>
            </a:r>
          </a:p>
          <a:p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baseline="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Сколько упаковок плитки необходимо купить для дорожек 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между грядками, если она продаётся в 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упаковках по 6 штук?</a:t>
            </a:r>
            <a:endParaRPr lang="ru-RU" dirty="0"/>
          </a:p>
          <a:p>
            <a:r>
              <a:rPr lang="ru-RU" dirty="0"/>
              <a:t>----------------</a:t>
            </a:r>
          </a:p>
          <a:p>
            <a:r>
              <a:rPr lang="ru-RU" dirty="0"/>
              <a:t>Алгоритм работы с управляющими кнопками на слайде:</a:t>
            </a:r>
          </a:p>
          <a:p>
            <a:r>
              <a:rPr lang="ru-RU" dirty="0"/>
              <a:t>При нажатии на кнопку «Решение» появляются прямоугольные выноски.</a:t>
            </a:r>
          </a:p>
          <a:p>
            <a:r>
              <a:rPr lang="ru-RU" dirty="0"/>
              <a:t>При нажатии на прямоугольные выноски появляется числовое решение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48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Найдите высоту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теплицы.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Ответ дайте в метрах с точностью до десятых.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Нажимаем на кнопку «Решение» - Появляется прямоугольная выноска, все последующие действия на рисунке настроены автоматически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решения (нахождения ширины теплицы) нажимаем на прямоугольную выноску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Нажимаем на кнопку «Решение»  для визуализации второй прямоугольной выноски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визуализации последующих действий на рисунке и последнего вычислительного действия нажимаем на вторую</a:t>
            </a:r>
            <a:r>
              <a:rPr lang="ru-RU" sz="1200" baseline="0" dirty="0">
                <a:latin typeface="Times New Roman" pitchFamily="18" charset="0"/>
                <a:cs typeface="Times New Roman" pitchFamily="18" charset="0"/>
              </a:rPr>
              <a:t> прямоугольную выноску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Кнопка «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– визуализация подсказки. Повторное нажатие – подсказка исчезает.</a:t>
            </a:r>
          </a:p>
          <a:p>
            <a:pPr marL="228600" indent="-228600">
              <a:buAutoNum type="arabicParenR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«Ответ» – анимированная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802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№1 - №5</a:t>
            </a:r>
          </a:p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Теплица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Продолжение-8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215584" y="204892"/>
            <a:ext cx="8786874" cy="432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Петрович решил построить на дачном участке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теплицу длиной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м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этого он сделал прямоугольный фундамент. Для каркаса теплицы Сергей Петрович заказал металлические дуги в форме полуокружностей длиной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 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и покрытие для обтяжки. Отдельно требуется купить плёнку для передней и задней стенок теплицы. В передней стенке планируется вход, показанный на рисунке прямоугольником ВСС₁В₁, где точки ВО и С делят отрезок</a:t>
            </a:r>
            <a:r>
              <a:rPr lang="en-US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четыре равные части. Внутри теплицы планируется сделать три грядки по длине теплицы – одну центральную широкую грядку и две узкие грядки по краям. Между грядками будут дорожки шириной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40см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 которых необходимо купить тротуарную плитку размером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20см × 20 см.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4509120"/>
            <a:ext cx="8856984" cy="2112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/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42" t="4660" r="4748"/>
          <a:stretch/>
        </p:blipFill>
        <p:spPr bwMode="auto">
          <a:xfrm>
            <a:off x="3923928" y="4077072"/>
            <a:ext cx="5053095" cy="2458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6612" name="Picture 4" descr="https://st.depositphotos.com/1012862/2438/v/950/depositphotos_24383829-stock-illustration-vegetable-harvest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29" y="4149080"/>
            <a:ext cx="3646745" cy="217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215584" y="188640"/>
            <a:ext cx="8786874" cy="432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Петрович решил построить на дачном участке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теплицу длиной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м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этого он сделал прямоугольный фундамент. Для каркаса теплицы Сергей Петрович заказал металлические дуги в форме полуокружностей длиной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 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и покрытие для обтяжки. Отдельно требуется купить плёнку для передней и задней стенок теплицы. Внутри теплицы планируется сделать три грядки по длине теплицы – одну центральную широкую грядку и две узкие грядки по краям. Между грядками будут дорожки шириной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40см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 которых необходимо купить тротуарную плитку размером </a:t>
            </a:r>
          </a:p>
          <a:p>
            <a:pPr algn="ctr"/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20см × 20 см. </a:t>
            </a:r>
            <a:r>
              <a:rPr lang="ru-RU" sz="2300" b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Высота теплицы показана на рисунке отрезком </a:t>
            </a:r>
            <a:r>
              <a:rPr lang="en-US" sz="2300" b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ru-RU" sz="2300" b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300" b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79512" y="4509120"/>
            <a:ext cx="8856984" cy="2112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/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" t="7042"/>
          <a:stretch/>
        </p:blipFill>
        <p:spPr bwMode="auto">
          <a:xfrm>
            <a:off x="3961048" y="4149080"/>
            <a:ext cx="4931431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7876" name="Picture 4" descr="https://avatars.mds.yandex.net/get-pdb/1220848/7ddeed5f-cbed-4d50-ad46-923bbafbd93d/s1200?webp=false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627574"/>
            <a:ext cx="3744416" cy="187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1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/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42" t="4660" r="4748"/>
          <a:stretch/>
        </p:blipFill>
        <p:spPr bwMode="auto">
          <a:xfrm>
            <a:off x="2843808" y="2708920"/>
            <a:ext cx="6061206" cy="3035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" t="7042"/>
          <a:stretch/>
        </p:blipFill>
        <p:spPr bwMode="auto">
          <a:xfrm>
            <a:off x="3059832" y="2918535"/>
            <a:ext cx="5904656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143636" y="4071942"/>
            <a:ext cx="2820852" cy="252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16898" y="199614"/>
            <a:ext cx="8786874" cy="4320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Петрович решил построить на дачном участке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теплицу длиной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6м. 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этого он сделал прямоугольный фундамент. Для каркаса теплицы Сергей Петрович заказал металлические дуги в форме полуокружностей длиной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 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и покрытие для обтяжки. Отдельно требуется купить плёнку для передней и задней стенок теплицы. В передней стенке планируется вход, показанный на рисунке прямоугольником ВСС₁В₁, где точки ВО и С делят отрезок</a:t>
            </a:r>
            <a:r>
              <a:rPr lang="en-US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четыре равные части. Внутри теплицы планируется сделать три грядки по длине теплицы – одну центральную широкую грядку и две узкие грядки по краям. Между грядками будут дорожки шириной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60см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 которых необходимо купить тротуарную плитку размером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20см × 20 см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4509120"/>
            <a:ext cx="8856984" cy="2112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/>
          <p:nvPr userDrawn="1"/>
        </p:nvPicPr>
        <p:blipFill rotWithShape="1">
          <a:blip r:embed="rId3" cstate="email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42" t="4660" r="4748"/>
          <a:stretch/>
        </p:blipFill>
        <p:spPr bwMode="auto">
          <a:xfrm>
            <a:off x="3923928" y="4077072"/>
            <a:ext cx="5053095" cy="2458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2754" name="Picture 2" descr="https://im0-tub-ru.yandex.net/i?id=a8ca808fe01940ad1d7c5bbb6af198b0&amp;n=33&amp;w=180&amp;h=150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777942" cy="231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5044" name="Picture 4" descr="https://im0-tub-ru.yandex.net/i?id=1cafb8cd8f602e2fe0a2b74760984000&amp;n=13&amp;exp=1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565"/>
          <a:stretch/>
        </p:blipFill>
        <p:spPr bwMode="auto">
          <a:xfrm>
            <a:off x="237975" y="4301129"/>
            <a:ext cx="4425946" cy="22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42" name="Picture 2" descr="https://img2.freepng.es/20180629/yct/kisspng-farmer-farmer-vector-5b35c645478e78.1728030515302508212931.jpg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3896089"/>
            <a:ext cx="2287686" cy="266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3" t="7042"/>
          <a:stretch/>
        </p:blipFill>
        <p:spPr bwMode="auto">
          <a:xfrm>
            <a:off x="4032036" y="4124000"/>
            <a:ext cx="4931431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15584" y="188640"/>
            <a:ext cx="8786874" cy="4320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Петрович решил построить на дачном участке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теплицу длиной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м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этого он сделал прямоугольный фундамент. Для каркаса теплицы Сергей Петрович заказал металлические дуги в форме полуокружностей длиной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м 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каждая и покрытие для обтяжки. Отдельно требуется купить плёнку для передней и задней стенок теплицы. Внутри теплицы планируется сделать три грядки по длине теплицы – одну центральную широкую грядку и две узкие грядки по краям. Между грядками будут дорожки шириной </a:t>
            </a:r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50см</a:t>
            </a:r>
            <a:r>
              <a:rPr lang="ru-RU" sz="23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для которых необходимо купить тротуарную плитку размером </a:t>
            </a:r>
          </a:p>
          <a:p>
            <a:pPr algn="ctr"/>
            <a:r>
              <a:rPr lang="ru-RU" sz="23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25см × 25 см. </a:t>
            </a:r>
            <a:r>
              <a:rPr lang="ru-RU" sz="2300" b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Высота теплицы показана на рисунке отрезком </a:t>
            </a:r>
            <a:r>
              <a:rPr lang="en-US" sz="2300" b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ru-RU" sz="2300" b="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300" b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50" r:id="rId4"/>
    <p:sldLayoutId id="2147483662" r:id="rId5"/>
    <p:sldLayoutId id="2147483669" r:id="rId6"/>
    <p:sldLayoutId id="2147483663" r:id="rId7"/>
    <p:sldLayoutId id="2147483670" r:id="rId8"/>
    <p:sldLayoutId id="2147483671" r:id="rId9"/>
    <p:sldLayoutId id="2147483672" r:id="rId10"/>
    <p:sldLayoutId id="2147483667" r:id="rId11"/>
    <p:sldLayoutId id="214748366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4.jpeg"/><Relationship Id="rId7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1.bin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6.wmf"/><Relationship Id="rId5" Type="http://schemas.openxmlformats.org/officeDocument/2006/relationships/slide" Target="slide11.xml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18.jpeg"/><Relationship Id="rId9" Type="http://schemas.openxmlformats.org/officeDocument/2006/relationships/image" Target="../media/image15.wmf"/><Relationship Id="rId1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slide" Target="slide11.xml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1.wmf"/><Relationship Id="rId1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jpeg"/><Relationship Id="rId5" Type="http://schemas.openxmlformats.org/officeDocument/2006/relationships/image" Target="../media/image39.wmf"/><Relationship Id="rId10" Type="http://schemas.openxmlformats.org/officeDocument/2006/relationships/slide" Target="slide11.xml"/><Relationship Id="rId4" Type="http://schemas.openxmlformats.org/officeDocument/2006/relationships/oleObject" Target="../embeddings/oleObject32.bin"/><Relationship Id="rId9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slide" Target="slide11.xml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4.wmf"/><Relationship Id="rId1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47.jpeg"/><Relationship Id="rId7" Type="http://schemas.openxmlformats.org/officeDocument/2006/relationships/slide" Target="slide2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10" Type="http://schemas.openxmlformats.org/officeDocument/2006/relationships/slide" Target="slide18.xml"/><Relationship Id="rId4" Type="http://schemas.openxmlformats.org/officeDocument/2006/relationships/slide" Target="slide19.xm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4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1.wmf"/><Relationship Id="rId5" Type="http://schemas.openxmlformats.org/officeDocument/2006/relationships/slide" Target="slide18.xml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18.jpeg"/><Relationship Id="rId9" Type="http://schemas.openxmlformats.org/officeDocument/2006/relationships/image" Target="../media/image15.wmf"/><Relationship Id="rId1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3.wmf"/><Relationship Id="rId5" Type="http://schemas.openxmlformats.org/officeDocument/2006/relationships/image" Target="../media/image19.wmf"/><Relationship Id="rId15" Type="http://schemas.openxmlformats.org/officeDocument/2006/relationships/slide" Target="slide17.xml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21.wmf"/><Relationship Id="rId1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6.wmf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11" Type="http://schemas.openxmlformats.org/officeDocument/2006/relationships/slide" Target="slide17.xml"/><Relationship Id="rId5" Type="http://schemas.openxmlformats.org/officeDocument/2006/relationships/image" Target="../media/image55.wmf"/><Relationship Id="rId10" Type="http://schemas.openxmlformats.org/officeDocument/2006/relationships/slide" Target="slide18.xml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slide" Target="slide17.xml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0.wmf"/><Relationship Id="rId1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63.jpeg"/><Relationship Id="rId7" Type="http://schemas.openxmlformats.org/officeDocument/2006/relationships/slide" Target="slide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10" Type="http://schemas.openxmlformats.org/officeDocument/2006/relationships/slide" Target="slide25.xml"/><Relationship Id="rId4" Type="http://schemas.openxmlformats.org/officeDocument/2006/relationships/slide" Target="slide26.xml"/><Relationship Id="rId9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69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68.wmf"/><Relationship Id="rId5" Type="http://schemas.openxmlformats.org/officeDocument/2006/relationships/slide" Target="slide25.xml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18.jpeg"/><Relationship Id="rId9" Type="http://schemas.openxmlformats.org/officeDocument/2006/relationships/image" Target="../media/image67.wmf"/><Relationship Id="rId1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slide" Target="slide24.xm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wmf"/><Relationship Id="rId12" Type="http://schemas.openxmlformats.org/officeDocument/2006/relationships/slide" Target="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slide" Target="slide24.xm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1.wmf"/><Relationship Id="rId12" Type="http://schemas.openxmlformats.org/officeDocument/2006/relationships/slide" Target="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5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slide" Target="slide11.xml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4.wmf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slide" Target="slide4.xml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8.jpeg"/><Relationship Id="rId10" Type="http://schemas.openxmlformats.org/officeDocument/2006/relationships/image" Target="../media/image15.wmf"/><Relationship Id="rId4" Type="http://schemas.openxmlformats.org/officeDocument/2006/relationships/slide" Target="slide3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slide" Target="slide4.xml"/><Relationship Id="rId10" Type="http://schemas.openxmlformats.org/officeDocument/2006/relationships/oleObject" Target="../embeddings/oleObject9.bin"/><Relationship Id="rId4" Type="http://schemas.openxmlformats.org/officeDocument/2006/relationships/slide" Target="slide3.xml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5.wmf"/><Relationship Id="rId5" Type="http://schemas.openxmlformats.org/officeDocument/2006/relationships/slide" Target="slide4.xml"/><Relationship Id="rId10" Type="http://schemas.openxmlformats.org/officeDocument/2006/relationships/oleObject" Target="../embeddings/oleObject13.bin"/><Relationship Id="rId4" Type="http://schemas.openxmlformats.org/officeDocument/2006/relationships/slide" Target="slide3.xml"/><Relationship Id="rId9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8.bin"/><Relationship Id="rId17" Type="http://schemas.openxmlformats.org/officeDocument/2006/relationships/slide" Target="slide4.xml"/><Relationship Id="rId2" Type="http://schemas.openxmlformats.org/officeDocument/2006/relationships/slideLayout" Target="../slideLayouts/slideLayout4.xml"/><Relationship Id="rId16" Type="http://schemas.openxmlformats.org/officeDocument/2006/relationships/slide" Target="slide3.xml"/><Relationship Id="rId20" Type="http://schemas.openxmlformats.org/officeDocument/2006/relationships/image" Target="../media/image33.jpe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53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https://kolobuga.ru/wp-content/uploads/2016/05/depositphotos_14202787-stock-photo-red-tomatoes-in-a-greenhous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345" y="3378549"/>
            <a:ext cx="4480182" cy="29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64580" y="500042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теплица 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828402" y="25065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828402" y="32986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sp>
        <p:nvSpPr>
          <p:cNvPr id="17" name="Управляющая кнопка: настраиваемая 16">
            <a:hlinkClick r:id="rId6" action="ppaction://hlinksldjump" highlightClick="1"/>
          </p:cNvPr>
          <p:cNvSpPr/>
          <p:nvPr/>
        </p:nvSpPr>
        <p:spPr>
          <a:xfrm>
            <a:off x="828402" y="40907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</a:p>
        </p:txBody>
      </p:sp>
      <p:sp>
        <p:nvSpPr>
          <p:cNvPr id="18" name="Управляющая кнопка: настраиваемая 17">
            <a:hlinkClick r:id="rId7" action="ppaction://hlinksldjump" highlightClick="1"/>
          </p:cNvPr>
          <p:cNvSpPr/>
          <p:nvPr/>
        </p:nvSpPr>
        <p:spPr>
          <a:xfrm>
            <a:off x="828402" y="4882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828402" y="56749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</a:p>
        </p:txBody>
      </p:sp>
      <p:sp>
        <p:nvSpPr>
          <p:cNvPr id="20" name="Управляющая кнопка: домой 19">
            <a:hlinkClick r:id="rId9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10" action="ppaction://hlinksldjump" highlightClick="1"/>
          </p:cNvPr>
          <p:cNvSpPr/>
          <p:nvPr/>
        </p:nvSpPr>
        <p:spPr>
          <a:xfrm>
            <a:off x="828402" y="1574462"/>
            <a:ext cx="4176464" cy="720080"/>
          </a:xfrm>
          <a:prstGeom prst="actionButtonBlank">
            <a:avLst/>
          </a:prstGeom>
          <a:solidFill>
            <a:srgbClr val="FBB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140364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19573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ая выноска 97"/>
          <p:cNvSpPr/>
          <p:nvPr/>
        </p:nvSpPr>
        <p:spPr>
          <a:xfrm>
            <a:off x="309126" y="2790115"/>
            <a:ext cx="4001796" cy="511486"/>
          </a:xfrm>
          <a:prstGeom prst="wedgeRectCallout">
            <a:avLst>
              <a:gd name="adj1" fmla="val -17846"/>
              <a:gd name="adj2" fmla="val -76401"/>
            </a:avLst>
          </a:prstGeom>
          <a:solidFill>
            <a:schemeClr val="accent5">
              <a:lumMod val="75000"/>
              <a:alpha val="1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дуг.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7" y="324015"/>
            <a:ext cx="788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наименьшее количество дуг нужно заказать, чтобы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между соседними дугами было не более 70 см?</a:t>
            </a:r>
          </a:p>
        </p:txBody>
      </p:sp>
      <p:sp>
        <p:nvSpPr>
          <p:cNvPr id="40" name="TextBox 39"/>
          <p:cNvSpPr txBox="1"/>
          <p:nvPr/>
        </p:nvSpPr>
        <p:spPr>
          <a:xfrm rot="20514067">
            <a:off x="7810905" y="506670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618285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631162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2699792" y="1155012"/>
            <a:ext cx="6120680" cy="686392"/>
          </a:xfrm>
          <a:prstGeom prst="wedgeRectCallout">
            <a:avLst>
              <a:gd name="adj1" fmla="val -53824"/>
              <a:gd name="adj2" fmla="val 8578"/>
            </a:avLst>
          </a:prstGeom>
          <a:solidFill>
            <a:schemeClr val="accent5">
              <a:lumMod val="75000"/>
              <a:alpha val="1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 задачи длина теплицы 4 м.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264709"/>
              </p:ext>
            </p:extLst>
          </p:nvPr>
        </p:nvGraphicFramePr>
        <p:xfrm>
          <a:off x="5364088" y="1916832"/>
          <a:ext cx="11239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0" name="Формула" r:id="rId5" imgW="419040" imgH="393480" progId="Equation.3">
                  <p:embed/>
                </p:oleObj>
              </mc:Choice>
              <mc:Fallback>
                <p:oleObj name="Формула" r:id="rId5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16832"/>
                        <a:ext cx="112395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598271"/>
              </p:ext>
            </p:extLst>
          </p:nvPr>
        </p:nvGraphicFramePr>
        <p:xfrm>
          <a:off x="6439555" y="2227348"/>
          <a:ext cx="3397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1" name="Формула" r:id="rId7" imgW="126720" imgH="177480" progId="Equation.3">
                  <p:embed/>
                </p:oleObj>
              </mc:Choice>
              <mc:Fallback>
                <p:oleObj name="Формула" r:id="rId7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555" y="2227348"/>
                        <a:ext cx="3397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30428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935649" y="3698606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314483" y="3698606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693317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072151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450985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Арка 19"/>
          <p:cNvSpPr/>
          <p:nvPr/>
        </p:nvSpPr>
        <p:spPr>
          <a:xfrm rot="10800000">
            <a:off x="530428" y="3536831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Арка 74"/>
          <p:cNvSpPr/>
          <p:nvPr/>
        </p:nvSpPr>
        <p:spPr>
          <a:xfrm rot="10800000">
            <a:off x="935649" y="3532998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Арка 75"/>
          <p:cNvSpPr/>
          <p:nvPr/>
        </p:nvSpPr>
        <p:spPr>
          <a:xfrm rot="10800000">
            <a:off x="1333167" y="3536831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Арка 76"/>
          <p:cNvSpPr/>
          <p:nvPr/>
        </p:nvSpPr>
        <p:spPr>
          <a:xfrm rot="10800000">
            <a:off x="1693317" y="3578863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Арка 77"/>
          <p:cNvSpPr/>
          <p:nvPr/>
        </p:nvSpPr>
        <p:spPr>
          <a:xfrm rot="10800000">
            <a:off x="2072151" y="3578864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Арка 78"/>
          <p:cNvSpPr/>
          <p:nvPr/>
        </p:nvSpPr>
        <p:spPr>
          <a:xfrm rot="10800000">
            <a:off x="2463051" y="3581187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9845" y="3941228"/>
            <a:ext cx="467779" cy="718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101156" y="3896871"/>
            <a:ext cx="315259" cy="8442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488011" y="3941228"/>
            <a:ext cx="102653" cy="7999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856347" y="3919049"/>
            <a:ext cx="0" cy="8612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2011597" y="3919049"/>
            <a:ext cx="249971" cy="724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2136582" y="3953103"/>
            <a:ext cx="489499" cy="70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892459" y="4659561"/>
            <a:ext cx="1556330" cy="84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секторов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08879" y="1916832"/>
            <a:ext cx="4622914" cy="796291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секторов длиной не более 70 см каждый.</a:t>
            </a: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14468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14551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327195" y="3572142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704021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067653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448789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855918" y="3572142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467544" y="5748545"/>
            <a:ext cx="2520279" cy="42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дуг</a:t>
            </a:r>
          </a:p>
        </p:txBody>
      </p:sp>
    </p:spTree>
    <p:extLst>
      <p:ext uri="{BB962C8B-B14F-4D97-AF65-F5344CB8AC3E}">
        <p14:creationId xmlns:p14="http://schemas.microsoft.com/office/powerpoint/2010/main" val="25057711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98" grpId="0" animBg="1"/>
      <p:bldP spid="40" grpId="0"/>
      <p:bldP spid="66" grpId="0" animBg="1"/>
      <p:bldP spid="66" grpId="1" animBg="1"/>
      <p:bldP spid="67" grpId="0" animBg="1"/>
      <p:bldP spid="67" grpId="1" animBg="1"/>
      <p:bldP spid="2" grpId="0" animBg="1"/>
      <p:bldP spid="2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93" grpId="0" animBg="1"/>
      <p:bldP spid="44" grpId="0" animBg="1"/>
      <p:bldP spid="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7" y="324015"/>
            <a:ext cx="7937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упаковок плитки необходимо купить для дорожек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грядками, если она продаётся в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упаковках по 12 штук?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636912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07090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89403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959004" y="1628800"/>
            <a:ext cx="2784476" cy="3888432"/>
            <a:chOff x="5772050" y="1412776"/>
            <a:chExt cx="2784476" cy="41044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956376" y="1412776"/>
              <a:ext cx="600150" cy="4104456"/>
            </a:xfrm>
            <a:prstGeom prst="rect">
              <a:avLst/>
            </a:prstGeom>
            <a:solidFill>
              <a:srgbClr val="CCCC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32240" y="1412776"/>
              <a:ext cx="864096" cy="4104456"/>
            </a:xfrm>
            <a:prstGeom prst="rect">
              <a:avLst/>
            </a:prstGeom>
            <a:solidFill>
              <a:srgbClr val="CCCC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72050" y="1412776"/>
              <a:ext cx="600150" cy="4104456"/>
            </a:xfrm>
            <a:prstGeom prst="rect">
              <a:avLst/>
            </a:prstGeom>
            <a:solidFill>
              <a:srgbClr val="CCCC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37220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60327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5613902" y="1628800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13902" y="5500871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1628800"/>
            <a:ext cx="0" cy="3872071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5245187" y="346355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172851" y="1239297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90224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41218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59154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93198" y="857336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39225" y="855743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pic>
        <p:nvPicPr>
          <p:cNvPr id="198660" name="Picture 4" descr="https://avatars.mds.yandex.net/get-marketpic/175578/market_0CFrOqtC-caNe2kIpQLz0w/ori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9431" y="4906462"/>
            <a:ext cx="2183351" cy="15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550440" y="5471102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20см × 20см</a:t>
            </a:r>
          </a:p>
        </p:txBody>
      </p:sp>
      <p:sp>
        <p:nvSpPr>
          <p:cNvPr id="35" name="Управляющая кнопка: настраиваемая 34">
            <a:hlinkClick r:id="rId5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330965" y="2042527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дорожек</a:t>
            </a: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04757"/>
              </p:ext>
            </p:extLst>
          </p:nvPr>
        </p:nvGraphicFramePr>
        <p:xfrm>
          <a:off x="2843808" y="2546582"/>
          <a:ext cx="1161131" cy="45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8" name="Формула" r:id="rId6" imgW="533160" imgH="203040" progId="Equation.3">
                  <p:embed/>
                </p:oleObj>
              </mc:Choice>
              <mc:Fallback>
                <p:oleObj name="Формула" r:id="rId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546582"/>
                        <a:ext cx="1161131" cy="45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ая выноска 41"/>
          <p:cNvSpPr/>
          <p:nvPr/>
        </p:nvSpPr>
        <p:spPr>
          <a:xfrm>
            <a:off x="308879" y="2916057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одной плитки</a:t>
            </a: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10416"/>
              </p:ext>
            </p:extLst>
          </p:nvPr>
        </p:nvGraphicFramePr>
        <p:xfrm>
          <a:off x="2843808" y="3420112"/>
          <a:ext cx="1080120" cy="45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9" name="Формула" r:id="rId8" imgW="495000" imgH="203040" progId="Equation.3">
                  <p:embed/>
                </p:oleObj>
              </mc:Choice>
              <mc:Fallback>
                <p:oleObj name="Формула" r:id="rId8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420112"/>
                        <a:ext cx="1080120" cy="45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ая выноска 43"/>
          <p:cNvSpPr/>
          <p:nvPr/>
        </p:nvSpPr>
        <p:spPr>
          <a:xfrm>
            <a:off x="308879" y="3825045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плиток для 2-х дорожек</a:t>
            </a: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2319"/>
              </p:ext>
            </p:extLst>
          </p:nvPr>
        </p:nvGraphicFramePr>
        <p:xfrm>
          <a:off x="2806592" y="4358050"/>
          <a:ext cx="1800200" cy="89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0" name="Формула" r:id="rId10" imgW="863280" imgH="419040" progId="Equation.3">
                  <p:embed/>
                </p:oleObj>
              </mc:Choice>
              <mc:Fallback>
                <p:oleObj name="Формула" r:id="rId10" imgW="863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592" y="4358050"/>
                        <a:ext cx="1800200" cy="892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ая выноска 46"/>
          <p:cNvSpPr/>
          <p:nvPr/>
        </p:nvSpPr>
        <p:spPr>
          <a:xfrm>
            <a:off x="344420" y="5207751"/>
            <a:ext cx="4025011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упаковок</a:t>
            </a: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660651"/>
              </p:ext>
            </p:extLst>
          </p:nvPr>
        </p:nvGraphicFramePr>
        <p:xfrm>
          <a:off x="2747963" y="5767388"/>
          <a:ext cx="16017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01" name="Формула" r:id="rId12" imgW="533160" imgH="177480" progId="Equation.3">
                  <p:embed/>
                </p:oleObj>
              </mc:Choice>
              <mc:Fallback>
                <p:oleObj name="Формула" r:id="rId12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5767388"/>
                        <a:ext cx="160178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возврат 47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омой 48">
            <a:hlinkClick r:id="rId1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7668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6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6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6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6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96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6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  <p:bldP spid="26" grpId="0"/>
      <p:bldP spid="32" grpId="0"/>
      <p:bldP spid="33" grpId="0"/>
      <p:bldP spid="34" grpId="0"/>
      <p:bldP spid="40" grpId="0" animBg="1"/>
      <p:bldP spid="42" grpId="0" animBg="1"/>
      <p:bldP spid="44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7" y="324015"/>
            <a:ext cx="6283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высоту теплицы.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 дайте в метрах с точностью до десятых.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4048" y="3501008"/>
            <a:ext cx="0" cy="19442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63426" y="414908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636912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03036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5826603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09126" y="1916832"/>
            <a:ext cx="8633226" cy="792088"/>
          </a:xfrm>
          <a:prstGeom prst="wedgeRectCallout">
            <a:avLst>
              <a:gd name="adj1" fmla="val -27766"/>
              <a:gd name="adj2" fmla="val -7286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условию, металлические дуги для парника выполнены в форме полуокружности длиной 5 м.</a:t>
            </a:r>
          </a:p>
        </p:txBody>
      </p:sp>
      <p:sp>
        <p:nvSpPr>
          <p:cNvPr id="18" name="Овал 17"/>
          <p:cNvSpPr/>
          <p:nvPr/>
        </p:nvSpPr>
        <p:spPr>
          <a:xfrm>
            <a:off x="714346" y="3140968"/>
            <a:ext cx="3141533" cy="309634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14347" y="4689140"/>
            <a:ext cx="31415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239974" y="4625482"/>
            <a:ext cx="90277" cy="122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19655" y="272426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19655" y="577564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2602" y="4258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6" y="4258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256295"/>
              </p:ext>
            </p:extLst>
          </p:nvPr>
        </p:nvGraphicFramePr>
        <p:xfrm>
          <a:off x="3787269" y="3123711"/>
          <a:ext cx="2294552" cy="49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7" name="Формула" r:id="rId4" imgW="838080" imgH="177480" progId="Equation.3">
                  <p:embed/>
                </p:oleObj>
              </mc:Choice>
              <mc:Fallback>
                <p:oleObj name="Формула" r:id="rId4" imgW="838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269" y="3123711"/>
                        <a:ext cx="2294552" cy="498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87607"/>
              </p:ext>
            </p:extLst>
          </p:nvPr>
        </p:nvGraphicFramePr>
        <p:xfrm>
          <a:off x="6876256" y="3081542"/>
          <a:ext cx="1459949" cy="56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8" name="Формула" r:id="rId6" imgW="533160" imgH="203040" progId="Equation.3">
                  <p:embed/>
                </p:oleObj>
              </mc:Choice>
              <mc:Fallback>
                <p:oleObj name="Формула" r:id="rId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3081542"/>
                        <a:ext cx="1459949" cy="569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301307"/>
              </p:ext>
            </p:extLst>
          </p:nvPr>
        </p:nvGraphicFramePr>
        <p:xfrm>
          <a:off x="5220072" y="3689133"/>
          <a:ext cx="2015802" cy="56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59" name="Формула" r:id="rId8" imgW="736560" imgH="203040" progId="Equation.3">
                  <p:embed/>
                </p:oleObj>
              </mc:Choice>
              <mc:Fallback>
                <p:oleObj name="Формула" r:id="rId8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689133"/>
                        <a:ext cx="2015802" cy="569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87346"/>
              </p:ext>
            </p:extLst>
          </p:nvPr>
        </p:nvGraphicFramePr>
        <p:xfrm>
          <a:off x="4768404" y="4271908"/>
          <a:ext cx="3301628" cy="1173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0" name="Формула" r:id="rId10" imgW="1206360" imgH="419040" progId="Equation.3">
                  <p:embed/>
                </p:oleObj>
              </mc:Choice>
              <mc:Fallback>
                <p:oleObj name="Формула" r:id="rId10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404" y="4271908"/>
                        <a:ext cx="3301628" cy="1173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Прямая соединительная линия 28"/>
          <p:cNvCxnSpPr/>
          <p:nvPr/>
        </p:nvCxnSpPr>
        <p:spPr>
          <a:xfrm>
            <a:off x="714345" y="4686638"/>
            <a:ext cx="31415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ая выноска 29"/>
          <p:cNvSpPr/>
          <p:nvPr/>
        </p:nvSpPr>
        <p:spPr>
          <a:xfrm>
            <a:off x="308879" y="1916832"/>
            <a:ext cx="8633226" cy="792088"/>
          </a:xfrm>
          <a:prstGeom prst="wedgeRectCallout">
            <a:avLst>
              <a:gd name="adj1" fmla="val -27766"/>
              <a:gd name="adj2" fmla="val -7286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Найдём высоту теплицы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2285783" y="3152922"/>
            <a:ext cx="16292" cy="15031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5111" y="3673604"/>
            <a:ext cx="1129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 = h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613393"/>
              </p:ext>
            </p:extLst>
          </p:nvPr>
        </p:nvGraphicFramePr>
        <p:xfrm>
          <a:off x="4796823" y="5684462"/>
          <a:ext cx="1569719" cy="64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1" name="Формула" r:id="rId12" imgW="507960" imgH="203040" progId="Equation.3">
                  <p:embed/>
                </p:oleObj>
              </mc:Choice>
              <mc:Fallback>
                <p:oleObj name="Формула" r:id="rId12" imgW="507960" imgH="203040" progId="Equation.3">
                  <p:embed/>
                  <p:pic>
                    <p:nvPicPr>
                      <p:cNvPr id="0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823" y="5684462"/>
                        <a:ext cx="1569719" cy="644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8388424" y="301529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ая выноска 36"/>
          <p:cNvSpPr/>
          <p:nvPr/>
        </p:nvSpPr>
        <p:spPr>
          <a:xfrm>
            <a:off x="6228185" y="1027547"/>
            <a:ext cx="2701998" cy="745269"/>
          </a:xfrm>
          <a:prstGeom prst="wedgeRectCallout">
            <a:avLst>
              <a:gd name="adj1" fmla="val 34018"/>
              <a:gd name="adj2" fmla="val -78246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возврат 38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1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настраиваемая 40">
            <a:hlinkClick r:id="rId15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</p:spTree>
    <p:extLst>
      <p:ext uri="{BB962C8B-B14F-4D97-AF65-F5344CB8AC3E}">
        <p14:creationId xmlns:p14="http://schemas.microsoft.com/office/powerpoint/2010/main" val="24087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2" grpId="1" animBg="1"/>
      <p:bldP spid="13" grpId="0" animBg="1"/>
      <p:bldP spid="13" grpId="1" animBg="1"/>
      <p:bldP spid="17" grpId="0" animBg="1"/>
      <p:bldP spid="18" grpId="0" animBg="1"/>
      <p:bldP spid="20" grpId="0" animBg="1"/>
      <p:bldP spid="21" grpId="0"/>
      <p:bldP spid="22" grpId="0"/>
      <p:bldP spid="23" grpId="0"/>
      <p:bldP spid="24" grpId="0"/>
      <p:bldP spid="30" grpId="0" animBg="1"/>
      <p:bldP spid="34" grpId="0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59" y="252007"/>
            <a:ext cx="7180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площадь участка, отведённого под теплицу.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 дайте в квадратных метрах.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округлите до целых.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8938" y="2584106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известно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965942" y="1628800"/>
            <a:ext cx="2784476" cy="3888432"/>
            <a:chOff x="5772050" y="1412776"/>
            <a:chExt cx="2784476" cy="41044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956376" y="1412776"/>
              <a:ext cx="600150" cy="4104456"/>
            </a:xfrm>
            <a:prstGeom prst="rect">
              <a:avLst/>
            </a:prstGeom>
            <a:solidFill>
              <a:srgbClr val="CCCC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2240" y="1412776"/>
              <a:ext cx="864096" cy="4104456"/>
            </a:xfrm>
            <a:prstGeom prst="rect">
              <a:avLst/>
            </a:prstGeom>
            <a:solidFill>
              <a:srgbClr val="CCCC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72050" y="1412776"/>
              <a:ext cx="600150" cy="4104456"/>
            </a:xfrm>
            <a:prstGeom prst="rect">
              <a:avLst/>
            </a:prstGeom>
            <a:solidFill>
              <a:srgbClr val="CCCC0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7220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60327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5613902" y="1628800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24128" y="1628800"/>
            <a:ext cx="0" cy="3872071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5245187" y="346355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743480" y="1200308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65942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19194" y="1036158"/>
            <a:ext cx="11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3,2м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5959004" y="1460977"/>
            <a:ext cx="2784476" cy="0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309126" y="202613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47112"/>
              </p:ext>
            </p:extLst>
          </p:nvPr>
        </p:nvGraphicFramePr>
        <p:xfrm>
          <a:off x="1763688" y="2745425"/>
          <a:ext cx="20177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1" name="Формула" r:id="rId4" imgW="622080" imgH="203040" progId="Equation.3">
                  <p:embed/>
                </p:oleObj>
              </mc:Choice>
              <mc:Fallback>
                <p:oleObj name="Формула" r:id="rId4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745425"/>
                        <a:ext cx="20177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Управляющая кнопка: сведения 29">
            <a:hlinkClick r:id="" action="ppaction://noaction" highlightClick="1"/>
          </p:cNvPr>
          <p:cNvSpPr/>
          <p:nvPr/>
        </p:nvSpPr>
        <p:spPr>
          <a:xfrm>
            <a:off x="5011286" y="1388871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656904" y="336212"/>
            <a:ext cx="3895355" cy="864096"/>
          </a:xfrm>
          <a:prstGeom prst="wedgeRectCallout">
            <a:avLst>
              <a:gd name="adj1" fmla="val 21835"/>
              <a:gd name="adj2" fmla="val 74459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a · b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601306" y="5517232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93458" y="5782895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2998" name="Picture 6" descr="https://im0-tub-ru.yandex.net/i?id=556129328dd8c6345b37280f39e8743a&amp;n=13&amp;exp=1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47"/>
          <a:stretch/>
        </p:blipFill>
        <p:spPr bwMode="auto">
          <a:xfrm>
            <a:off x="286086" y="4221087"/>
            <a:ext cx="4248471" cy="255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603829"/>
              </p:ext>
            </p:extLst>
          </p:nvPr>
        </p:nvGraphicFramePr>
        <p:xfrm>
          <a:off x="1907704" y="3357042"/>
          <a:ext cx="17303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2" name="Формула" r:id="rId7" imgW="533160" imgH="203040" progId="Equation.3">
                  <p:embed/>
                </p:oleObj>
              </mc:Choice>
              <mc:Fallback>
                <p:oleObj name="Формула" r:id="rId7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357042"/>
                        <a:ext cx="17303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возврат 40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9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настраиваемая 42">
            <a:hlinkClick r:id="rId10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9" grpId="0"/>
      <p:bldP spid="30" grpId="0" animBg="1"/>
      <p:bldP spid="31" grpId="0" animBg="1"/>
      <p:bldP spid="31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3175685" y="5264687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6" y="260648"/>
            <a:ext cx="8206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квадратных метров плёнки необходимо купить для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передней и задней  стенок, если с учётом крепежа её нужно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брать с запасом 10 %? Ответ округлите до десятых.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известно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4048" y="5229200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85135" y="5726591"/>
            <a:ext cx="11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175685" y="5733256"/>
            <a:ext cx="1828363" cy="0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79713" y="2521062"/>
            <a:ext cx="6940983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358843" y="2676213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круга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666321"/>
              </p:ext>
            </p:extLst>
          </p:nvPr>
        </p:nvGraphicFramePr>
        <p:xfrm>
          <a:off x="758986" y="3241759"/>
          <a:ext cx="2441451" cy="59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1" name="Формула" r:id="rId4" imgW="952200" imgH="228600" progId="Equation.3">
                  <p:embed/>
                </p:oleObj>
              </mc:Choice>
              <mc:Fallback>
                <p:oleObj name="Формула" r:id="rId4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6" y="3241759"/>
                        <a:ext cx="2441451" cy="597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01143"/>
              </p:ext>
            </p:extLst>
          </p:nvPr>
        </p:nvGraphicFramePr>
        <p:xfrm>
          <a:off x="3186145" y="3307866"/>
          <a:ext cx="7826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22" name="Формула" r:id="rId6" imgW="304560" imgH="203040" progId="Equation.3">
                  <p:embed/>
                </p:oleObj>
              </mc:Choice>
              <mc:Fallback>
                <p:oleObj name="Формула" r:id="rId6" imgW="304560" imgH="203040" progId="Equation.3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45" y="3307866"/>
                        <a:ext cx="78263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вал 23"/>
          <p:cNvSpPr/>
          <p:nvPr/>
        </p:nvSpPr>
        <p:spPr>
          <a:xfrm>
            <a:off x="5034180" y="1952972"/>
            <a:ext cx="3886516" cy="37736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333685" y="3948640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круга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учётом крепежа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09126" y="202613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5430915" y="2286647"/>
            <a:ext cx="3141533" cy="3096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30915" y="3839056"/>
            <a:ext cx="31415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956542" y="3775398"/>
            <a:ext cx="90277" cy="122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19170" y="340829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4352" y="3385359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089470" y="4767418"/>
            <a:ext cx="3000396" cy="1571636"/>
            <a:chOff x="5429256" y="4214818"/>
            <a:chExt cx="3000396" cy="157163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0425074"/>
                </p:ext>
              </p:extLst>
            </p:nvPr>
          </p:nvGraphicFramePr>
          <p:xfrm>
            <a:off x="5847911" y="4498825"/>
            <a:ext cx="2317750" cy="1074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23" name="Формула" r:id="rId8" imgW="863280" imgH="393480" progId="Equation.3">
                    <p:embed/>
                  </p:oleObj>
                </mc:Choice>
                <mc:Fallback>
                  <p:oleObj name="Формула" r:id="rId8" imgW="863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7911" y="4498825"/>
                          <a:ext cx="2317750" cy="1074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Группа 38"/>
          <p:cNvGrpSpPr/>
          <p:nvPr/>
        </p:nvGrpSpPr>
        <p:grpSpPr>
          <a:xfrm>
            <a:off x="1089470" y="4767418"/>
            <a:ext cx="3000396" cy="1571636"/>
            <a:chOff x="5429256" y="4214818"/>
            <a:chExt cx="3000396" cy="157163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6342434"/>
                </p:ext>
              </p:extLst>
            </p:nvPr>
          </p:nvGraphicFramePr>
          <p:xfrm>
            <a:off x="5618355" y="4377219"/>
            <a:ext cx="2620963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24" name="Формула" r:id="rId10" imgW="977760" imgH="228600" progId="Equation.3">
                    <p:embed/>
                  </p:oleObj>
                </mc:Choice>
                <mc:Fallback>
                  <p:oleObj name="Формула" r:id="rId10" imgW="977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355" y="4377219"/>
                          <a:ext cx="2620963" cy="623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9078663"/>
                </p:ext>
              </p:extLst>
            </p:nvPr>
          </p:nvGraphicFramePr>
          <p:xfrm>
            <a:off x="5780280" y="5001106"/>
            <a:ext cx="238601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125" name="Формула" r:id="rId12" imgW="888840" imgH="203040" progId="Equation.3">
                    <p:embed/>
                  </p:oleObj>
                </mc:Choice>
                <mc:Fallback>
                  <p:oleObj name="Формула" r:id="rId12" imgW="888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0280" y="5001106"/>
                          <a:ext cx="2386013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089470" y="4791945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ведения 47">
            <a:hlinkClick r:id="" action="ppaction://noaction" highlightClick="1"/>
          </p:cNvPr>
          <p:cNvSpPr/>
          <p:nvPr/>
        </p:nvSpPr>
        <p:spPr>
          <a:xfrm>
            <a:off x="8287671" y="1326200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5450203" y="379474"/>
            <a:ext cx="2701998" cy="977386"/>
          </a:xfrm>
          <a:prstGeom prst="wedgeRectCallout">
            <a:avLst>
              <a:gd name="adj1" fmla="val 65289"/>
              <a:gd name="adj2" fmla="val 49042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круга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πr²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8,8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озврат 44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омой 45">
            <a:hlinkClick r:id="rId1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15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</p:spTree>
    <p:extLst>
      <p:ext uri="{BB962C8B-B14F-4D97-AF65-F5344CB8AC3E}">
        <p14:creationId xmlns:p14="http://schemas.microsoft.com/office/powerpoint/2010/main" val="137484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6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21" grpId="0" animBg="1"/>
      <p:bldP spid="24" grpId="0" animBg="1"/>
      <p:bldP spid="25" grpId="0" animBg="1"/>
      <p:bldP spid="16" grpId="0" animBg="1"/>
      <p:bldP spid="18" grpId="0" animBg="1"/>
      <p:bldP spid="19" grpId="0"/>
      <p:bldP spid="20" grpId="0"/>
      <p:bldP spid="43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https://www.stolica-prava.ru/blog/files/teplica_nalo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31667" y="3501008"/>
            <a:ext cx="4360811" cy="28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64580" y="500042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теплица 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настраиваемая 14">
            <a:hlinkClick r:id="rId4" action="ppaction://hlinksldjump" highlightClick="1"/>
          </p:cNvPr>
          <p:cNvSpPr/>
          <p:nvPr/>
        </p:nvSpPr>
        <p:spPr>
          <a:xfrm>
            <a:off x="828402" y="25065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</p:txBody>
      </p:sp>
      <p:sp>
        <p:nvSpPr>
          <p:cNvPr id="16" name="Управляющая кнопка: настраиваемая 15">
            <a:hlinkClick r:id="rId5" action="ppaction://hlinksldjump" highlightClick="1"/>
          </p:cNvPr>
          <p:cNvSpPr/>
          <p:nvPr/>
        </p:nvSpPr>
        <p:spPr>
          <a:xfrm>
            <a:off x="828402" y="32986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sp>
        <p:nvSpPr>
          <p:cNvPr id="17" name="Управляющая кнопка: настраиваемая 16">
            <a:hlinkClick r:id="rId6" action="ppaction://hlinksldjump" highlightClick="1"/>
          </p:cNvPr>
          <p:cNvSpPr/>
          <p:nvPr/>
        </p:nvSpPr>
        <p:spPr>
          <a:xfrm>
            <a:off x="828402" y="40907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</a:p>
        </p:txBody>
      </p:sp>
      <p:sp>
        <p:nvSpPr>
          <p:cNvPr id="18" name="Управляющая кнопка: настраиваемая 17">
            <a:hlinkClick r:id="rId7" action="ppaction://hlinksldjump" highlightClick="1"/>
          </p:cNvPr>
          <p:cNvSpPr/>
          <p:nvPr/>
        </p:nvSpPr>
        <p:spPr>
          <a:xfrm>
            <a:off x="828402" y="4882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</p:txBody>
      </p:sp>
      <p:sp>
        <p:nvSpPr>
          <p:cNvPr id="19" name="Управляющая кнопка: настраиваемая 18">
            <a:hlinkClick r:id="rId8" action="ppaction://hlinksldjump" highlightClick="1"/>
          </p:cNvPr>
          <p:cNvSpPr/>
          <p:nvPr/>
        </p:nvSpPr>
        <p:spPr>
          <a:xfrm>
            <a:off x="828402" y="56749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</a:p>
        </p:txBody>
      </p:sp>
      <p:sp>
        <p:nvSpPr>
          <p:cNvPr id="20" name="Управляющая кнопка: домой 19">
            <a:hlinkClick r:id="rId9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rId10" action="ppaction://hlinksldjump" highlightClick="1"/>
          </p:cNvPr>
          <p:cNvSpPr/>
          <p:nvPr/>
        </p:nvSpPr>
        <p:spPr>
          <a:xfrm>
            <a:off x="828402" y="1574462"/>
            <a:ext cx="4176464" cy="720080"/>
          </a:xfrm>
          <a:prstGeom prst="actionButtonBlank">
            <a:avLst/>
          </a:prstGeom>
          <a:solidFill>
            <a:srgbClr val="FBB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7416244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08332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Прямая соединительная линия 55"/>
          <p:cNvCxnSpPr/>
          <p:nvPr/>
        </p:nvCxnSpPr>
        <p:spPr>
          <a:xfrm flipH="1">
            <a:off x="2464749" y="3953103"/>
            <a:ext cx="1372930" cy="909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2381331" y="3928211"/>
            <a:ext cx="1061554" cy="8129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ая выноска 97"/>
          <p:cNvSpPr/>
          <p:nvPr/>
        </p:nvSpPr>
        <p:spPr>
          <a:xfrm>
            <a:off x="309126" y="2790115"/>
            <a:ext cx="4001796" cy="511486"/>
          </a:xfrm>
          <a:prstGeom prst="wedgeRectCallout">
            <a:avLst>
              <a:gd name="adj1" fmla="val -17846"/>
              <a:gd name="adj2" fmla="val -76401"/>
            </a:avLst>
          </a:prstGeom>
          <a:solidFill>
            <a:schemeClr val="accent5">
              <a:lumMod val="75000"/>
              <a:alpha val="1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дуг.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107" y="91442"/>
            <a:ext cx="639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7" y="324015"/>
            <a:ext cx="788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наименьшее количество дуг нужно заказать, чтобы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между соседними дугами было не более 70 см?</a:t>
            </a:r>
          </a:p>
        </p:txBody>
      </p:sp>
      <p:sp>
        <p:nvSpPr>
          <p:cNvPr id="40" name="TextBox 39"/>
          <p:cNvSpPr txBox="1"/>
          <p:nvPr/>
        </p:nvSpPr>
        <p:spPr>
          <a:xfrm rot="20514067">
            <a:off x="7810905" y="506670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593458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593458" y="5795771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2741001" y="1315578"/>
            <a:ext cx="6120680" cy="686392"/>
          </a:xfrm>
          <a:prstGeom prst="wedgeRectCallout">
            <a:avLst>
              <a:gd name="adj1" fmla="val -53824"/>
              <a:gd name="adj2" fmla="val 8578"/>
            </a:avLst>
          </a:prstGeom>
          <a:solidFill>
            <a:schemeClr val="accent5">
              <a:lumMod val="75000"/>
              <a:alpha val="1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 задачи длина теплицы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642082"/>
              </p:ext>
            </p:extLst>
          </p:nvPr>
        </p:nvGraphicFramePr>
        <p:xfrm>
          <a:off x="5239366" y="2001970"/>
          <a:ext cx="11239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2" name="Формула" r:id="rId4" imgW="419040" imgH="393480" progId="Equation.3">
                  <p:embed/>
                </p:oleObj>
              </mc:Choice>
              <mc:Fallback>
                <p:oleObj name="Формула" r:id="rId4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9366" y="2001970"/>
                        <a:ext cx="112395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022497"/>
              </p:ext>
            </p:extLst>
          </p:nvPr>
        </p:nvGraphicFramePr>
        <p:xfrm>
          <a:off x="6454775" y="2289175"/>
          <a:ext cx="3063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3" name="Формула" r:id="rId6" imgW="114120" imgH="177480" progId="Equation.3">
                  <p:embed/>
                </p:oleObj>
              </mc:Choice>
              <mc:Fallback>
                <p:oleObj name="Формула" r:id="rId6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2289175"/>
                        <a:ext cx="3063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30428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935649" y="3698606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314483" y="3698606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693317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072151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450985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841885" y="3713018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Арка 19"/>
          <p:cNvSpPr/>
          <p:nvPr/>
        </p:nvSpPr>
        <p:spPr>
          <a:xfrm rot="10800000">
            <a:off x="530428" y="3536831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Арка 74"/>
          <p:cNvSpPr/>
          <p:nvPr/>
        </p:nvSpPr>
        <p:spPr>
          <a:xfrm rot="10800000">
            <a:off x="935649" y="3532998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Арка 75"/>
          <p:cNvSpPr/>
          <p:nvPr/>
        </p:nvSpPr>
        <p:spPr>
          <a:xfrm rot="10800000">
            <a:off x="1333167" y="3536831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Арка 76"/>
          <p:cNvSpPr/>
          <p:nvPr/>
        </p:nvSpPr>
        <p:spPr>
          <a:xfrm rot="10800000">
            <a:off x="1693317" y="3578863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Арка 77"/>
          <p:cNvSpPr/>
          <p:nvPr/>
        </p:nvSpPr>
        <p:spPr>
          <a:xfrm rot="10800000">
            <a:off x="2072151" y="3578864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Арка 78"/>
          <p:cNvSpPr/>
          <p:nvPr/>
        </p:nvSpPr>
        <p:spPr>
          <a:xfrm rot="10800000">
            <a:off x="2463051" y="3581187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Арка 79"/>
          <p:cNvSpPr/>
          <p:nvPr/>
        </p:nvSpPr>
        <p:spPr>
          <a:xfrm rot="10800000">
            <a:off x="2874634" y="3578863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9845" y="3941228"/>
            <a:ext cx="728455" cy="70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101156" y="3896871"/>
            <a:ext cx="489508" cy="7465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488011" y="3941228"/>
            <a:ext cx="205306" cy="70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856347" y="3919049"/>
            <a:ext cx="0" cy="724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2261568" y="3941228"/>
            <a:ext cx="769735" cy="7742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2011597" y="3919049"/>
            <a:ext cx="249971" cy="724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2136582" y="3953103"/>
            <a:ext cx="489499" cy="70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084073" y="4643453"/>
            <a:ext cx="2067141" cy="513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 секторов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08879" y="1916832"/>
            <a:ext cx="4622914" cy="796291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секторов длиной не более 70 см каждый.</a:t>
            </a: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14468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14551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327195" y="3572142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704021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067653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448789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855918" y="3572142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3245488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467544" y="5748545"/>
            <a:ext cx="3672408" cy="42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дуг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253468" y="3713018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632302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Арка 51"/>
          <p:cNvSpPr/>
          <p:nvPr/>
        </p:nvSpPr>
        <p:spPr>
          <a:xfrm rot="10800000">
            <a:off x="3269428" y="3568170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 rot="10800000">
            <a:off x="3648262" y="3578863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624322" y="3506194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019116" y="3531527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возврат 57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домой 58">
            <a:hlinkClick r:id="rId8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952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5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98" grpId="0" animBg="1"/>
      <p:bldP spid="40" grpId="0"/>
      <p:bldP spid="66" grpId="0" animBg="1"/>
      <p:bldP spid="66" grpId="1" animBg="1"/>
      <p:bldP spid="67" grpId="0" animBg="1"/>
      <p:bldP spid="67" grpId="1" animBg="1"/>
      <p:bldP spid="2" grpId="0" animBg="1"/>
      <p:bldP spid="2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93" grpId="0" animBg="1"/>
      <p:bldP spid="44" grpId="0" animBg="1"/>
      <p:bldP spid="109" grpId="0" animBg="1"/>
      <p:bldP spid="52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http://yutazy.ru/images/uploads/news/2019/6/13/c4ceada8b50a6438b360c5d9b625cb0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151" y="296883"/>
            <a:ext cx="8572500" cy="622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2543169" y="313566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Теплица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2543169" y="399976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Теплица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2543169" y="486385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Теплица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2543169" y="572795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Теплица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8388424" y="6021288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7" y="324015"/>
            <a:ext cx="7937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упаковок плитки необходимо купить для дорожек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грядками, если она продаётся в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упаковках по 8 штук?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636912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959004" y="1628800"/>
            <a:ext cx="2784476" cy="3888432"/>
            <a:chOff x="5772050" y="1412776"/>
            <a:chExt cx="2784476" cy="41044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956376" y="1412776"/>
              <a:ext cx="600150" cy="4104456"/>
            </a:xfrm>
            <a:prstGeom prst="rect">
              <a:avLst/>
            </a:prstGeom>
            <a:solidFill>
              <a:srgbClr val="C75F09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32240" y="1412776"/>
              <a:ext cx="864096" cy="4104456"/>
            </a:xfrm>
            <a:prstGeom prst="rect">
              <a:avLst/>
            </a:prstGeom>
            <a:solidFill>
              <a:srgbClr val="C75F09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72050" y="1412776"/>
              <a:ext cx="600150" cy="4104456"/>
            </a:xfrm>
            <a:prstGeom prst="rect">
              <a:avLst/>
            </a:prstGeom>
            <a:solidFill>
              <a:srgbClr val="C75F09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37220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60327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5613902" y="1628800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13902" y="5500871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1628800"/>
            <a:ext cx="0" cy="3872071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5245187" y="346355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172851" y="1239297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90224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41218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59154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93198" y="857336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39225" y="855743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pic>
        <p:nvPicPr>
          <p:cNvPr id="198660" name="Picture 4" descr="https://avatars.mds.yandex.net/get-marketpic/175578/market_0CFrOqtC-caNe2kIpQLz0w/ori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9431" y="4906462"/>
            <a:ext cx="2183351" cy="15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550440" y="5471102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20см × 20см</a:t>
            </a:r>
          </a:p>
        </p:txBody>
      </p:sp>
      <p:sp>
        <p:nvSpPr>
          <p:cNvPr id="35" name="Управляющая кнопка: настраиваемая 34">
            <a:hlinkClick r:id="rId5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330965" y="2042527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дорожек</a:t>
            </a: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71264"/>
              </p:ext>
            </p:extLst>
          </p:nvPr>
        </p:nvGraphicFramePr>
        <p:xfrm>
          <a:off x="2843808" y="2546582"/>
          <a:ext cx="1161131" cy="45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4" name="Формула" r:id="rId6" imgW="533160" imgH="203040" progId="Equation.3">
                  <p:embed/>
                </p:oleObj>
              </mc:Choice>
              <mc:Fallback>
                <p:oleObj name="Формула" r:id="rId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546582"/>
                        <a:ext cx="1161131" cy="45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ая выноска 41"/>
          <p:cNvSpPr/>
          <p:nvPr/>
        </p:nvSpPr>
        <p:spPr>
          <a:xfrm>
            <a:off x="308879" y="2916057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одной плитки</a:t>
            </a: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853558"/>
              </p:ext>
            </p:extLst>
          </p:nvPr>
        </p:nvGraphicFramePr>
        <p:xfrm>
          <a:off x="2843808" y="3420112"/>
          <a:ext cx="1080120" cy="45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5" name="Формула" r:id="rId8" imgW="495000" imgH="203040" progId="Equation.3">
                  <p:embed/>
                </p:oleObj>
              </mc:Choice>
              <mc:Fallback>
                <p:oleObj name="Формула" r:id="rId8" imgW="495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420112"/>
                        <a:ext cx="1080120" cy="45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ая выноска 43"/>
          <p:cNvSpPr/>
          <p:nvPr/>
        </p:nvSpPr>
        <p:spPr>
          <a:xfrm>
            <a:off x="308879" y="3825045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плиток для 2-х дорожек</a:t>
            </a: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434122"/>
              </p:ext>
            </p:extLst>
          </p:nvPr>
        </p:nvGraphicFramePr>
        <p:xfrm>
          <a:off x="2650051" y="4329100"/>
          <a:ext cx="19065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6" name="Формула" r:id="rId10" imgW="914400" imgH="419040" progId="Equation.3">
                  <p:embed/>
                </p:oleObj>
              </mc:Choice>
              <mc:Fallback>
                <p:oleObj name="Формула" r:id="rId10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051" y="4329100"/>
                        <a:ext cx="190658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ая выноска 46"/>
          <p:cNvSpPr/>
          <p:nvPr/>
        </p:nvSpPr>
        <p:spPr>
          <a:xfrm>
            <a:off x="344420" y="5207751"/>
            <a:ext cx="4025011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упаковок</a:t>
            </a: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979425"/>
              </p:ext>
            </p:extLst>
          </p:nvPr>
        </p:nvGraphicFramePr>
        <p:xfrm>
          <a:off x="2747963" y="5767388"/>
          <a:ext cx="16017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7" name="Формула" r:id="rId12" imgW="533160" imgH="177480" progId="Equation.3">
                  <p:embed/>
                </p:oleObj>
              </mc:Choice>
              <mc:Fallback>
                <p:oleObj name="Формула" r:id="rId12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5767388"/>
                        <a:ext cx="160178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75107" y="91442"/>
            <a:ext cx="639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возврат 47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омой 48">
            <a:hlinkClick r:id="rId1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491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2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2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2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2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92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2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  <p:bldP spid="26" grpId="0"/>
      <p:bldP spid="32" grpId="0"/>
      <p:bldP spid="33" grpId="0"/>
      <p:bldP spid="34" grpId="0"/>
      <p:bldP spid="40" grpId="0" animBg="1"/>
      <p:bldP spid="42" grpId="0" animBg="1"/>
      <p:bldP spid="44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2267744" y="2636912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47" y="324015"/>
            <a:ext cx="6283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ширину входа в теплицу.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 дайте в метрах с точностью до десятых.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1,6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583950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9345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71" name="Прямоугольная выноска 70"/>
          <p:cNvSpPr/>
          <p:nvPr/>
        </p:nvSpPr>
        <p:spPr>
          <a:xfrm>
            <a:off x="309126" y="1916832"/>
            <a:ext cx="8633226" cy="792088"/>
          </a:xfrm>
          <a:prstGeom prst="wedgeRectCallout">
            <a:avLst>
              <a:gd name="adj1" fmla="val -27766"/>
              <a:gd name="adj2" fmla="val -7286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условию, металлические дуги для парника выполнены в форме полуокружности длиной 5 м. Найдём ширину парника</a:t>
            </a:r>
          </a:p>
        </p:txBody>
      </p:sp>
      <p:sp>
        <p:nvSpPr>
          <p:cNvPr id="4" name="Овал 3"/>
          <p:cNvSpPr/>
          <p:nvPr/>
        </p:nvSpPr>
        <p:spPr>
          <a:xfrm>
            <a:off x="714346" y="3140968"/>
            <a:ext cx="3141533" cy="309634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347" y="4689140"/>
            <a:ext cx="31415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239974" y="4625482"/>
            <a:ext cx="90277" cy="122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2019655" y="27089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9655" y="577564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02602" y="4258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15816" y="4258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29205"/>
              </p:ext>
            </p:extLst>
          </p:nvPr>
        </p:nvGraphicFramePr>
        <p:xfrm>
          <a:off x="4481758" y="3032081"/>
          <a:ext cx="2138104" cy="46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4" name="Формула" r:id="rId4" imgW="838080" imgH="177480" progId="Equation.3">
                  <p:embed/>
                </p:oleObj>
              </mc:Choice>
              <mc:Fallback>
                <p:oleObj name="Формула" r:id="rId4" imgW="838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758" y="3032081"/>
                        <a:ext cx="2138104" cy="464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233499"/>
              </p:ext>
            </p:extLst>
          </p:nvPr>
        </p:nvGraphicFramePr>
        <p:xfrm>
          <a:off x="7051621" y="2989502"/>
          <a:ext cx="1336803" cy="52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5" name="Формула" r:id="rId6" imgW="533160" imgH="203040" progId="Equation.3">
                  <p:embed/>
                </p:oleObj>
              </mc:Choice>
              <mc:Fallback>
                <p:oleObj name="Формула" r:id="rId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21" y="2989502"/>
                        <a:ext cx="1336803" cy="52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509814"/>
              </p:ext>
            </p:extLst>
          </p:nvPr>
        </p:nvGraphicFramePr>
        <p:xfrm>
          <a:off x="5724390" y="3391011"/>
          <a:ext cx="1921346" cy="54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6" name="Формула" r:id="rId8" imgW="736560" imgH="203040" progId="Equation.3">
                  <p:embed/>
                </p:oleObj>
              </mc:Choice>
              <mc:Fallback>
                <p:oleObj name="Формула" r:id="rId8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390" y="3391011"/>
                        <a:ext cx="1921346" cy="542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864573"/>
              </p:ext>
            </p:extLst>
          </p:nvPr>
        </p:nvGraphicFramePr>
        <p:xfrm>
          <a:off x="4529686" y="3695772"/>
          <a:ext cx="38608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7" name="Формула" r:id="rId10" imgW="1549080" imgH="419040" progId="Equation.3">
                  <p:embed/>
                </p:oleObj>
              </mc:Choice>
              <mc:Fallback>
                <p:oleObj name="Формула" r:id="rId10" imgW="1549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686" y="3695772"/>
                        <a:ext cx="386080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Прямая соединительная линия 76"/>
          <p:cNvCxnSpPr/>
          <p:nvPr/>
        </p:nvCxnSpPr>
        <p:spPr>
          <a:xfrm>
            <a:off x="723162" y="4667231"/>
            <a:ext cx="31415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5107" y="91442"/>
            <a:ext cx="639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308879" y="1923391"/>
            <a:ext cx="8633226" cy="792088"/>
          </a:xfrm>
          <a:prstGeom prst="wedgeRectCallout">
            <a:avLst>
              <a:gd name="adj1" fmla="val -27766"/>
              <a:gd name="adj2" fmla="val -7286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условию, ширина парника разделена на четыре равные части. Две части составляют ширину входа.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115616" y="4569569"/>
            <a:ext cx="72008" cy="206422"/>
            <a:chOff x="3374740" y="5238802"/>
            <a:chExt cx="72008" cy="206422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3374740" y="5238802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3428746" y="5242594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1763688" y="4586935"/>
            <a:ext cx="72008" cy="206422"/>
            <a:chOff x="3374740" y="5238802"/>
            <a:chExt cx="72008" cy="206422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3374740" y="5238802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3428746" y="5242594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2627784" y="4571465"/>
            <a:ext cx="72008" cy="206422"/>
            <a:chOff x="3374740" y="5238802"/>
            <a:chExt cx="72008" cy="206422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374740" y="5238802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3428746" y="5242594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3419872" y="4596759"/>
            <a:ext cx="72008" cy="206422"/>
            <a:chOff x="3374740" y="5238802"/>
            <a:chExt cx="72008" cy="206422"/>
          </a:xfrm>
        </p:grpSpPr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3374740" y="5238802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3428746" y="5242594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единительная линия 45"/>
          <p:cNvCxnSpPr/>
          <p:nvPr/>
        </p:nvCxnSpPr>
        <p:spPr>
          <a:xfrm rot="5400000">
            <a:off x="1291888" y="4671986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2896888" y="4657447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49323" y="3429000"/>
            <a:ext cx="1625366" cy="1272866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3462"/>
              </p:ext>
            </p:extLst>
          </p:nvPr>
        </p:nvGraphicFramePr>
        <p:xfrm>
          <a:off x="5900499" y="4861416"/>
          <a:ext cx="1839853" cy="751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8" name="Формула" r:id="rId12" imgW="507960" imgH="203040" progId="Equation.3">
                  <p:embed/>
                </p:oleObj>
              </mc:Choice>
              <mc:Fallback>
                <p:oleObj name="Формула" r:id="rId12" imgW="507960" imgH="20304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499" y="4861416"/>
                        <a:ext cx="1839853" cy="751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Управляющая кнопка: сведения 53">
            <a:hlinkClick r:id="" action="ppaction://noaction" highlightClick="1"/>
          </p:cNvPr>
          <p:cNvSpPr/>
          <p:nvPr/>
        </p:nvSpPr>
        <p:spPr>
          <a:xfrm>
            <a:off x="8388424" y="301529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ая выноска 56"/>
          <p:cNvSpPr/>
          <p:nvPr/>
        </p:nvSpPr>
        <p:spPr>
          <a:xfrm>
            <a:off x="6228185" y="1027547"/>
            <a:ext cx="2701998" cy="745269"/>
          </a:xfrm>
          <a:prstGeom prst="wedgeRectCallout">
            <a:avLst>
              <a:gd name="adj1" fmla="val 34018"/>
              <a:gd name="adj2" fmla="val -78246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14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61" name="Управляющая кнопка: далее 60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возврат 61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омой 62">
            <a:hlinkClick r:id="rId15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72" grpId="0" animBg="1"/>
      <p:bldP spid="53" grpId="0" animBg="1"/>
      <p:bldP spid="53" grpId="1" animBg="1"/>
      <p:bldP spid="55" grpId="0" animBg="1"/>
      <p:bldP spid="55" grpId="1" animBg="1"/>
      <p:bldP spid="71" grpId="0" animBg="1"/>
      <p:bldP spid="4" grpId="0" animBg="1"/>
      <p:bldP spid="7" grpId="0" animBg="1"/>
      <p:bldP spid="73" grpId="0"/>
      <p:bldP spid="74" grpId="0"/>
      <p:bldP spid="75" grpId="0"/>
      <p:bldP spid="76" grpId="0"/>
      <p:bldP spid="30" grpId="0" animBg="1"/>
      <p:bldP spid="3" grpId="0" animBg="1"/>
      <p:bldP spid="57" grpId="0" animBg="1"/>
      <p:bldP spid="5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288938" y="2584106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561" y="260648"/>
            <a:ext cx="7869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ширину центральной грядки, если она в два раза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больше ширины узкой грядки. Ответ дайте в сантиметрах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точностью до десятков.</a:t>
            </a: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известно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959004" y="1628800"/>
            <a:ext cx="2784476" cy="3888432"/>
            <a:chOff x="5772050" y="1412776"/>
            <a:chExt cx="2784476" cy="410445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956376" y="1412776"/>
              <a:ext cx="600150" cy="4104456"/>
            </a:xfrm>
            <a:prstGeom prst="rect">
              <a:avLst/>
            </a:prstGeom>
            <a:solidFill>
              <a:srgbClr val="C75F09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732240" y="1412776"/>
              <a:ext cx="864096" cy="4104456"/>
            </a:xfrm>
            <a:prstGeom prst="rect">
              <a:avLst/>
            </a:prstGeom>
            <a:solidFill>
              <a:srgbClr val="C75F09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772050" y="1412776"/>
              <a:ext cx="600150" cy="4104456"/>
            </a:xfrm>
            <a:prstGeom prst="rect">
              <a:avLst/>
            </a:prstGeom>
            <a:solidFill>
              <a:srgbClr val="C75F09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37220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60327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5" name="Прямая соединительная линия 64"/>
          <p:cNvCxnSpPr/>
          <p:nvPr/>
        </p:nvCxnSpPr>
        <p:spPr>
          <a:xfrm>
            <a:off x="5613902" y="1628800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13902" y="5500871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724128" y="1628800"/>
            <a:ext cx="0" cy="3872071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5245187" y="346355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8743480" y="1200308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965942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19194" y="1036158"/>
            <a:ext cx="11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3,2м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959004" y="1460977"/>
            <a:ext cx="2784476" cy="0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79069" y="1610637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25096" y="1609044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309126" y="202613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5996612" y="4781249"/>
            <a:ext cx="512287" cy="656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77" name="Овал 76"/>
          <p:cNvSpPr/>
          <p:nvPr/>
        </p:nvSpPr>
        <p:spPr>
          <a:xfrm>
            <a:off x="8231193" y="4781249"/>
            <a:ext cx="512287" cy="656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79" name="Овал 78"/>
          <p:cNvSpPr/>
          <p:nvPr/>
        </p:nvSpPr>
        <p:spPr>
          <a:xfrm>
            <a:off x="6919194" y="4796464"/>
            <a:ext cx="871030" cy="656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2х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164131"/>
              </p:ext>
            </p:extLst>
          </p:nvPr>
        </p:nvGraphicFramePr>
        <p:xfrm>
          <a:off x="522173" y="2584106"/>
          <a:ext cx="49972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4" name="Формула" r:id="rId4" imgW="1612800" imgH="203040" progId="Equation.3">
                  <p:embed/>
                </p:oleObj>
              </mc:Choice>
              <mc:Fallback>
                <p:oleObj name="Формула" r:id="rId4" imgW="1612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73" y="2584106"/>
                        <a:ext cx="49972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279235"/>
              </p:ext>
            </p:extLst>
          </p:nvPr>
        </p:nvGraphicFramePr>
        <p:xfrm>
          <a:off x="2288938" y="3125631"/>
          <a:ext cx="140017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5" name="Формула" r:id="rId6" imgW="431640" imgH="177480" progId="Equation.3">
                  <p:embed/>
                </p:oleObj>
              </mc:Choice>
              <mc:Fallback>
                <p:oleObj name="Формула" r:id="rId6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938" y="3125631"/>
                        <a:ext cx="140017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9848"/>
              </p:ext>
            </p:extLst>
          </p:nvPr>
        </p:nvGraphicFramePr>
        <p:xfrm>
          <a:off x="2288938" y="3631317"/>
          <a:ext cx="14827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36" name="Формула" r:id="rId8" imgW="457200" imgH="203040" progId="Equation.3">
                  <p:embed/>
                </p:oleObj>
              </mc:Choice>
              <mc:Fallback>
                <p:oleObj name="Формула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938" y="3631317"/>
                        <a:ext cx="14827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75107" y="91442"/>
            <a:ext cx="639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Управляющая кнопка: настраиваемая 44">
            <a:hlinkClick r:id="rId10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возврат 46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омой 47">
            <a:hlinkClick r:id="rId11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s://im0-tub-ru.yandex.net/i?id=556129328dd8c6345b37280f39e8743a&amp;n=13&amp;exp=1"/>
          <p:cNvPicPr>
            <a:picLocks noChangeAspect="1" noChangeArrowheads="1"/>
          </p:cNvPicPr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47"/>
          <a:stretch/>
        </p:blipFill>
        <p:spPr bwMode="auto">
          <a:xfrm>
            <a:off x="158578" y="4221088"/>
            <a:ext cx="4248471" cy="255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365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CE4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7" grpId="0" animBg="1"/>
      <p:bldP spid="55" grpId="0" animBg="1"/>
      <p:bldP spid="55" grpId="1" animBg="1"/>
      <p:bldP spid="56" grpId="0" animBg="1"/>
      <p:bldP spid="56" grpId="1" animBg="1"/>
      <p:bldP spid="68" grpId="0"/>
      <p:bldP spid="71" grpId="0"/>
      <p:bldP spid="73" grpId="0"/>
      <p:bldP spid="74" grpId="0"/>
      <p:bldP spid="4" grpId="0" animBg="1"/>
      <p:bldP spid="77" grpId="0" animBg="1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107" y="91442"/>
            <a:ext cx="639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561" y="260648"/>
            <a:ext cx="8202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процентов составляет площадь, отведённая под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грядки, от площади всего участка, отведённого под теплицу?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 округлите до целых.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288628" y="1036158"/>
            <a:ext cx="3454852" cy="4481074"/>
            <a:chOff x="5288628" y="1036158"/>
            <a:chExt cx="3454852" cy="4481074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5959004" y="1628800"/>
              <a:ext cx="2784476" cy="3888432"/>
              <a:chOff x="5772050" y="1412776"/>
              <a:chExt cx="2784476" cy="4104456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7956376" y="1412776"/>
                <a:ext cx="600150" cy="4104456"/>
              </a:xfrm>
              <a:prstGeom prst="rect">
                <a:avLst/>
              </a:prstGeom>
              <a:solidFill>
                <a:srgbClr val="C75F09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6732240" y="1412776"/>
                <a:ext cx="864096" cy="4104456"/>
              </a:xfrm>
              <a:prstGeom prst="rect">
                <a:avLst/>
              </a:prstGeom>
              <a:solidFill>
                <a:srgbClr val="C75F09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5772050" y="1412776"/>
                <a:ext cx="600150" cy="4104456"/>
              </a:xfrm>
              <a:prstGeom prst="rect">
                <a:avLst/>
              </a:prstGeom>
              <a:solidFill>
                <a:srgbClr val="C75F09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Прямоугольник 102"/>
              <p:cNvSpPr/>
              <p:nvPr/>
            </p:nvSpPr>
            <p:spPr>
              <a:xfrm>
                <a:off x="6372200" y="1412776"/>
                <a:ext cx="360040" cy="4104456"/>
              </a:xfrm>
              <a:prstGeom prst="rect">
                <a:avLst/>
              </a:prstGeom>
              <a:pattFill prst="lgGrid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7603270" y="1412776"/>
                <a:ext cx="360040" cy="4104456"/>
              </a:xfrm>
              <a:prstGeom prst="rect">
                <a:avLst/>
              </a:prstGeom>
              <a:pattFill prst="lgGrid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5613902" y="1628800"/>
              <a:ext cx="55537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5613902" y="5500871"/>
              <a:ext cx="55537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5724128" y="1628800"/>
              <a:ext cx="0" cy="3872071"/>
            </a:xfrm>
            <a:prstGeom prst="line">
              <a:avLst/>
            </a:prstGeom>
            <a:ln w="3492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 rot="16200000">
              <a:off x="5245187" y="3463554"/>
              <a:ext cx="548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6м</a:t>
              </a:r>
            </a:p>
          </p:txBody>
        </p: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8743480" y="1200308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5965942" y="1245973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6919194" y="1036158"/>
              <a:ext cx="110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3,2м</a:t>
              </a:r>
            </a:p>
          </p:txBody>
        </p:sp>
        <p:cxnSp>
          <p:nvCxnSpPr>
            <p:cNvPr id="112" name="Прямая соединительная линия 111"/>
            <p:cNvCxnSpPr/>
            <p:nvPr/>
          </p:nvCxnSpPr>
          <p:spPr>
            <a:xfrm flipH="1">
              <a:off x="5959004" y="1460977"/>
              <a:ext cx="2784476" cy="0"/>
            </a:xfrm>
            <a:prstGeom prst="line">
              <a:avLst/>
            </a:prstGeom>
            <a:ln w="3492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6479069" y="1610637"/>
              <a:ext cx="5309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см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25096" y="1609044"/>
              <a:ext cx="5309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  <a:p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см</a:t>
              </a:r>
            </a:p>
          </p:txBody>
        </p:sp>
      </p:grpSp>
      <p:sp>
        <p:nvSpPr>
          <p:cNvPr id="119" name="Управляющая кнопка: сведения 118">
            <a:hlinkClick r:id="" action="ppaction://noaction" highlightClick="1"/>
          </p:cNvPr>
          <p:cNvSpPr/>
          <p:nvPr/>
        </p:nvSpPr>
        <p:spPr>
          <a:xfrm>
            <a:off x="5011286" y="1388871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ая выноска 119"/>
          <p:cNvSpPr/>
          <p:nvPr/>
        </p:nvSpPr>
        <p:spPr>
          <a:xfrm>
            <a:off x="2656904" y="336212"/>
            <a:ext cx="3895355" cy="864096"/>
          </a:xfrm>
          <a:prstGeom prst="wedgeRectCallout">
            <a:avLst>
              <a:gd name="adj1" fmla="val 21835"/>
              <a:gd name="adj2" fmla="val 74459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прямоугольника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a · b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84325"/>
              </p:ext>
            </p:extLst>
          </p:nvPr>
        </p:nvGraphicFramePr>
        <p:xfrm>
          <a:off x="808979" y="2207323"/>
          <a:ext cx="27622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9" name="Формула" r:id="rId4" imgW="1028520" imgH="228600" progId="Equation.3">
                  <p:embed/>
                </p:oleObj>
              </mc:Choice>
              <mc:Fallback>
                <p:oleObj name="Формула" r:id="rId4" imgW="10285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79" y="2207323"/>
                        <a:ext cx="27622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Управляющая кнопка: настраиваемая 117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1445"/>
              </p:ext>
            </p:extLst>
          </p:nvPr>
        </p:nvGraphicFramePr>
        <p:xfrm>
          <a:off x="542651" y="3374583"/>
          <a:ext cx="34782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0" name="Формула" r:id="rId6" imgW="1295280" imgH="228600" progId="Equation.3">
                  <p:embed/>
                </p:oleObj>
              </mc:Choice>
              <mc:Fallback>
                <p:oleObj name="Формула" r:id="rId6" imgW="129528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51" y="3374583"/>
                        <a:ext cx="347821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Прямоугольная выноска 121"/>
          <p:cNvSpPr/>
          <p:nvPr/>
        </p:nvSpPr>
        <p:spPr>
          <a:xfrm>
            <a:off x="309126" y="3310699"/>
            <a:ext cx="4541098" cy="864096"/>
          </a:xfrm>
          <a:prstGeom prst="wedgeRectCallout">
            <a:avLst>
              <a:gd name="adj1" fmla="val -25324"/>
              <a:gd name="adj2" fmla="val -96431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Найти площадь грядок</a:t>
            </a:r>
          </a:p>
        </p:txBody>
      </p:sp>
      <p:grpSp>
        <p:nvGrpSpPr>
          <p:cNvPr id="132" name="Группа 131"/>
          <p:cNvGrpSpPr/>
          <p:nvPr/>
        </p:nvGrpSpPr>
        <p:grpSpPr>
          <a:xfrm>
            <a:off x="1079477" y="4509120"/>
            <a:ext cx="3000396" cy="1571636"/>
            <a:chOff x="5429256" y="4214818"/>
            <a:chExt cx="3000396" cy="1571636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9640976"/>
                </p:ext>
              </p:extLst>
            </p:nvPr>
          </p:nvGraphicFramePr>
          <p:xfrm>
            <a:off x="6017063" y="4465086"/>
            <a:ext cx="1976437" cy="114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1" name="Формула" r:id="rId8" imgW="736560" imgH="419040" progId="Equation.3">
                    <p:embed/>
                  </p:oleObj>
                </mc:Choice>
                <mc:Fallback>
                  <p:oleObj name="Формула" r:id="rId8" imgW="7365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7063" y="4465086"/>
                          <a:ext cx="1976437" cy="1143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5" name="Группа 134"/>
          <p:cNvGrpSpPr/>
          <p:nvPr/>
        </p:nvGrpSpPr>
        <p:grpSpPr>
          <a:xfrm>
            <a:off x="1079477" y="4509120"/>
            <a:ext cx="3000396" cy="1571636"/>
            <a:chOff x="5429256" y="4214818"/>
            <a:chExt cx="3000396" cy="1571636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589723"/>
                </p:ext>
              </p:extLst>
            </p:nvPr>
          </p:nvGraphicFramePr>
          <p:xfrm>
            <a:off x="5635641" y="4376749"/>
            <a:ext cx="2587625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2" name="Формула" r:id="rId10" imgW="965160" imgH="228600" progId="Equation.3">
                    <p:embed/>
                  </p:oleObj>
                </mc:Choice>
                <mc:Fallback>
                  <p:oleObj name="Формула" r:id="rId10" imgW="9651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5641" y="4376749"/>
                          <a:ext cx="2587625" cy="623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3799312"/>
                </p:ext>
              </p:extLst>
            </p:nvPr>
          </p:nvGraphicFramePr>
          <p:xfrm>
            <a:off x="5883273" y="5000625"/>
            <a:ext cx="218122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13" name="Формула" r:id="rId12" imgW="812520" imgH="203040" progId="Equation.3">
                    <p:embed/>
                  </p:oleObj>
                </mc:Choice>
                <mc:Fallback>
                  <p:oleObj name="Формула" r:id="rId12" imgW="8125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3273" y="5000625"/>
                          <a:ext cx="2181225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9" name="Прямоугольник 138"/>
          <p:cNvSpPr/>
          <p:nvPr/>
        </p:nvSpPr>
        <p:spPr>
          <a:xfrm>
            <a:off x="1079477" y="4530827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ая выноска 120"/>
          <p:cNvSpPr/>
          <p:nvPr/>
        </p:nvSpPr>
        <p:spPr>
          <a:xfrm>
            <a:off x="290521" y="2204864"/>
            <a:ext cx="4541098" cy="864096"/>
          </a:xfrm>
          <a:prstGeom prst="wedgeRectCallout">
            <a:avLst>
              <a:gd name="adj1" fmla="val -25833"/>
              <a:gd name="adj2" fmla="val -99110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Найти площадь участка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6593458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659345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настраиваемая 46">
            <a:hlinkClick r:id="rId14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возврат 48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домой 49">
            <a:hlinkClick r:id="rId15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0" grpId="1" animBg="1"/>
      <p:bldP spid="122" grpId="0" animBg="1"/>
      <p:bldP spid="122" grpId="1" animBg="1"/>
      <p:bldP spid="139" grpId="0" animBg="1"/>
      <p:bldP spid="121" grpId="0" animBg="1"/>
      <p:bldP spid="121" grpId="1" animBg="1"/>
      <p:bldP spid="159" grpId="0" animBg="1"/>
      <p:bldP spid="159" grpId="1" animBg="1"/>
      <p:bldP spid="160" grpId="0" animBg="1"/>
      <p:bldP spid="16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https://elplast-bg.com/wp-content/uploads/2013/06/Greenhouse_film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265519"/>
            <a:ext cx="3760824" cy="30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564580" y="500042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теплица 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4" action="ppaction://hlinksldjump" highlightClick="1"/>
          </p:cNvPr>
          <p:cNvSpPr/>
          <p:nvPr/>
        </p:nvSpPr>
        <p:spPr>
          <a:xfrm>
            <a:off x="828402" y="25065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</p:txBody>
      </p:sp>
      <p:sp>
        <p:nvSpPr>
          <p:cNvPr id="25" name="Управляющая кнопка: настраиваемая 24">
            <a:hlinkClick r:id="rId5" action="ppaction://hlinksldjump" highlightClick="1"/>
          </p:cNvPr>
          <p:cNvSpPr/>
          <p:nvPr/>
        </p:nvSpPr>
        <p:spPr>
          <a:xfrm>
            <a:off x="828402" y="32986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sp>
        <p:nvSpPr>
          <p:cNvPr id="26" name="Управляющая кнопка: настраиваемая 25">
            <a:hlinkClick r:id="rId6" action="ppaction://hlinksldjump" highlightClick="1"/>
          </p:cNvPr>
          <p:cNvSpPr/>
          <p:nvPr/>
        </p:nvSpPr>
        <p:spPr>
          <a:xfrm>
            <a:off x="828402" y="40907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</a:p>
        </p:txBody>
      </p:sp>
      <p:sp>
        <p:nvSpPr>
          <p:cNvPr id="27" name="Управляющая кнопка: настраиваемая 26">
            <a:hlinkClick r:id="rId7" action="ppaction://hlinksldjump" highlightClick="1"/>
          </p:cNvPr>
          <p:cNvSpPr/>
          <p:nvPr/>
        </p:nvSpPr>
        <p:spPr>
          <a:xfrm>
            <a:off x="828402" y="4882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</p:txBody>
      </p:sp>
      <p:sp>
        <p:nvSpPr>
          <p:cNvPr id="28" name="Управляющая кнопка: настраиваемая 27">
            <a:hlinkClick r:id="rId8" action="ppaction://hlinksldjump" highlightClick="1"/>
          </p:cNvPr>
          <p:cNvSpPr/>
          <p:nvPr/>
        </p:nvSpPr>
        <p:spPr>
          <a:xfrm>
            <a:off x="828402" y="56749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</a:p>
        </p:txBody>
      </p:sp>
      <p:sp>
        <p:nvSpPr>
          <p:cNvPr id="29" name="Управляющая кнопка: домой 28">
            <a:hlinkClick r:id="rId9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10" action="ppaction://hlinksldjump" highlightClick="1"/>
          </p:cNvPr>
          <p:cNvSpPr/>
          <p:nvPr/>
        </p:nvSpPr>
        <p:spPr>
          <a:xfrm>
            <a:off x="828402" y="1574462"/>
            <a:ext cx="4176464" cy="720080"/>
          </a:xfrm>
          <a:prstGeom prst="actionButtonBlank">
            <a:avLst/>
          </a:prstGeom>
          <a:solidFill>
            <a:srgbClr val="FBB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8196486" y="594928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ая выноска 97"/>
          <p:cNvSpPr/>
          <p:nvPr/>
        </p:nvSpPr>
        <p:spPr>
          <a:xfrm>
            <a:off x="309126" y="2790115"/>
            <a:ext cx="4001796" cy="511486"/>
          </a:xfrm>
          <a:prstGeom prst="wedgeRectCallout">
            <a:avLst>
              <a:gd name="adj1" fmla="val -17846"/>
              <a:gd name="adj2" fmla="val -76401"/>
            </a:avLst>
          </a:prstGeom>
          <a:solidFill>
            <a:schemeClr val="accent5">
              <a:lumMod val="75000"/>
              <a:alpha val="1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дуг.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7" y="324015"/>
            <a:ext cx="788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наименьшее количество дуг нужно заказать, чтобы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между соседними дугами было не более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0 см?</a:t>
            </a:r>
          </a:p>
        </p:txBody>
      </p:sp>
      <p:sp>
        <p:nvSpPr>
          <p:cNvPr id="40" name="TextBox 39"/>
          <p:cNvSpPr txBox="1"/>
          <p:nvPr/>
        </p:nvSpPr>
        <p:spPr>
          <a:xfrm rot="20514067">
            <a:off x="7810905" y="506670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623825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59345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2699792" y="1155012"/>
            <a:ext cx="6120680" cy="686392"/>
          </a:xfrm>
          <a:prstGeom prst="wedgeRectCallout">
            <a:avLst>
              <a:gd name="adj1" fmla="val -53824"/>
              <a:gd name="adj2" fmla="val 8578"/>
            </a:avLst>
          </a:prstGeom>
          <a:solidFill>
            <a:schemeClr val="accent5">
              <a:lumMod val="75000"/>
              <a:alpha val="1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 задачи длина теплицы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272092"/>
              </p:ext>
            </p:extLst>
          </p:nvPr>
        </p:nvGraphicFramePr>
        <p:xfrm>
          <a:off x="5364088" y="1916832"/>
          <a:ext cx="11239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6" name="Формула" r:id="rId4" imgW="419040" imgH="393480" progId="Equation.3">
                  <p:embed/>
                </p:oleObj>
              </mc:Choice>
              <mc:Fallback>
                <p:oleObj name="Формула" r:id="rId4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16832"/>
                        <a:ext cx="112395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935160"/>
              </p:ext>
            </p:extLst>
          </p:nvPr>
        </p:nvGraphicFramePr>
        <p:xfrm>
          <a:off x="6454775" y="2227263"/>
          <a:ext cx="3063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7" name="Формула" r:id="rId6" imgW="114120" imgH="177480" progId="Equation.3">
                  <p:embed/>
                </p:oleObj>
              </mc:Choice>
              <mc:Fallback>
                <p:oleObj name="Формула" r:id="rId6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2227263"/>
                        <a:ext cx="3063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30428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935649" y="3698606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314483" y="3698606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693317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072151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450985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Арка 19"/>
          <p:cNvSpPr/>
          <p:nvPr/>
        </p:nvSpPr>
        <p:spPr>
          <a:xfrm rot="10800000">
            <a:off x="530428" y="3536831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Арка 74"/>
          <p:cNvSpPr/>
          <p:nvPr/>
        </p:nvSpPr>
        <p:spPr>
          <a:xfrm rot="10800000">
            <a:off x="935649" y="3532998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Арка 75"/>
          <p:cNvSpPr/>
          <p:nvPr/>
        </p:nvSpPr>
        <p:spPr>
          <a:xfrm rot="10800000">
            <a:off x="1333167" y="3536831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Арка 76"/>
          <p:cNvSpPr/>
          <p:nvPr/>
        </p:nvSpPr>
        <p:spPr>
          <a:xfrm rot="10800000">
            <a:off x="1693317" y="3578863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Арка 77"/>
          <p:cNvSpPr/>
          <p:nvPr/>
        </p:nvSpPr>
        <p:spPr>
          <a:xfrm rot="10800000">
            <a:off x="2072151" y="3578864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Арка 78"/>
          <p:cNvSpPr/>
          <p:nvPr/>
        </p:nvSpPr>
        <p:spPr>
          <a:xfrm rot="10800000">
            <a:off x="2463051" y="3581187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9845" y="3941228"/>
            <a:ext cx="467779" cy="7183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101156" y="3896871"/>
            <a:ext cx="315259" cy="8442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488011" y="3941228"/>
            <a:ext cx="102653" cy="7999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856347" y="3919049"/>
            <a:ext cx="0" cy="8612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2011597" y="3919049"/>
            <a:ext cx="249971" cy="724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2136582" y="3953103"/>
            <a:ext cx="489499" cy="70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ая выноска 43"/>
          <p:cNvSpPr/>
          <p:nvPr/>
        </p:nvSpPr>
        <p:spPr>
          <a:xfrm>
            <a:off x="308879" y="1916832"/>
            <a:ext cx="4622914" cy="796291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секторов длиной не более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см каждый.</a:t>
            </a: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14468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14551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327195" y="3572142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704021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067653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448789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855918" y="3572142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467544" y="5748545"/>
            <a:ext cx="3312368" cy="42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дуг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871878" y="3723213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Арка 46"/>
          <p:cNvSpPr/>
          <p:nvPr/>
        </p:nvSpPr>
        <p:spPr>
          <a:xfrm rot="10800000">
            <a:off x="2883944" y="3587549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280895" y="3738133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Арка 48"/>
          <p:cNvSpPr/>
          <p:nvPr/>
        </p:nvSpPr>
        <p:spPr>
          <a:xfrm rot="10800000">
            <a:off x="3292961" y="3602469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2261567" y="3919049"/>
            <a:ext cx="799729" cy="87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2310024" y="3962510"/>
            <a:ext cx="1160288" cy="9867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064006" y="4527328"/>
            <a:ext cx="1576396" cy="84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секторов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242732" y="3602469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655835" y="3643123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возврат 58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омой 59">
            <a:hlinkClick r:id="rId8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163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98" grpId="0" animBg="1"/>
      <p:bldP spid="40" grpId="0"/>
      <p:bldP spid="66" grpId="0" animBg="1"/>
      <p:bldP spid="66" grpId="1" animBg="1"/>
      <p:bldP spid="67" grpId="0" animBg="1"/>
      <p:bldP spid="67" grpId="1" animBg="1"/>
      <p:bldP spid="2" grpId="0" animBg="1"/>
      <p:bldP spid="2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44" grpId="0" animBg="1"/>
      <p:bldP spid="109" grpId="0" animBg="1"/>
      <p:bldP spid="47" grpId="0" animBg="1"/>
      <p:bldP spid="49" grpId="0" animBg="1"/>
      <p:bldP spid="9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7" y="324015"/>
            <a:ext cx="7937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упаковок плитки необходимо купить для дорожек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грядками, если она продаётся в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упаковках по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штук?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636912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09418" y="582285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959004" y="1628800"/>
            <a:ext cx="2784476" cy="3888432"/>
            <a:chOff x="5772050" y="1412776"/>
            <a:chExt cx="2784476" cy="41044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956376" y="1412776"/>
              <a:ext cx="600150" cy="41044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32240" y="1412776"/>
              <a:ext cx="864096" cy="41044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72050" y="1412776"/>
              <a:ext cx="600150" cy="41044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37220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60327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5613902" y="1628800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13902" y="5500871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1628800"/>
            <a:ext cx="0" cy="3872071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5245187" y="346355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172851" y="1239297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90224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41218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59154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93198" y="857336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39225" y="855743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pic>
        <p:nvPicPr>
          <p:cNvPr id="198660" name="Picture 4" descr="https://avatars.mds.yandex.net/get-marketpic/175578/market_0CFrOqtC-caNe2kIpQLz0w/orig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9431" y="4906462"/>
            <a:ext cx="2183351" cy="15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550440" y="5471102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 × 2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5" name="Управляющая кнопка: настраиваемая 34">
            <a:hlinkClick r:id="rId5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330965" y="2042527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дорожек</a:t>
            </a: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480518"/>
              </p:ext>
            </p:extLst>
          </p:nvPr>
        </p:nvGraphicFramePr>
        <p:xfrm>
          <a:off x="2855913" y="2546350"/>
          <a:ext cx="11350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2" name="Формула" r:id="rId6" imgW="520560" imgH="203040" progId="Equation.3">
                  <p:embed/>
                </p:oleObj>
              </mc:Choice>
              <mc:Fallback>
                <p:oleObj name="Формула" r:id="rId6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546350"/>
                        <a:ext cx="11350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ая выноска 41"/>
          <p:cNvSpPr/>
          <p:nvPr/>
        </p:nvSpPr>
        <p:spPr>
          <a:xfrm>
            <a:off x="308879" y="2916057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одной плитки</a:t>
            </a: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99736"/>
              </p:ext>
            </p:extLst>
          </p:nvPr>
        </p:nvGraphicFramePr>
        <p:xfrm>
          <a:off x="2676525" y="3419475"/>
          <a:ext cx="14144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3" name="Формула" r:id="rId8" imgW="647640" imgH="203040" progId="Equation.3">
                  <p:embed/>
                </p:oleObj>
              </mc:Choice>
              <mc:Fallback>
                <p:oleObj name="Формула" r:id="rId8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3419475"/>
                        <a:ext cx="1414463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ая выноска 43"/>
          <p:cNvSpPr/>
          <p:nvPr/>
        </p:nvSpPr>
        <p:spPr>
          <a:xfrm>
            <a:off x="308879" y="3825045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плиток для 2-х дорожек</a:t>
            </a: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39869"/>
              </p:ext>
            </p:extLst>
          </p:nvPr>
        </p:nvGraphicFramePr>
        <p:xfrm>
          <a:off x="2597150" y="4329113"/>
          <a:ext cx="20113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4" name="Формула" r:id="rId10" imgW="965160" imgH="419040" progId="Equation.3">
                  <p:embed/>
                </p:oleObj>
              </mc:Choice>
              <mc:Fallback>
                <p:oleObj name="Формула" r:id="rId10" imgW="965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4329113"/>
                        <a:ext cx="20113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ая выноска 46"/>
          <p:cNvSpPr/>
          <p:nvPr/>
        </p:nvSpPr>
        <p:spPr>
          <a:xfrm>
            <a:off x="344420" y="5207751"/>
            <a:ext cx="4025011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упаковок</a:t>
            </a: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185240"/>
              </p:ext>
            </p:extLst>
          </p:nvPr>
        </p:nvGraphicFramePr>
        <p:xfrm>
          <a:off x="2747963" y="5767388"/>
          <a:ext cx="16017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65" name="Формула" r:id="rId12" imgW="533160" imgH="177480" progId="Equation.3">
                  <p:embed/>
                </p:oleObj>
              </mc:Choice>
              <mc:Fallback>
                <p:oleObj name="Формула" r:id="rId12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5767388"/>
                        <a:ext cx="160178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возврат 47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омой 48">
            <a:hlinkClick r:id="rId1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Управляющая кнопка: настраиваемая 49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5235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6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6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6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6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96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6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  <p:bldP spid="26" grpId="0"/>
      <p:bldP spid="32" grpId="0"/>
      <p:bldP spid="33" grpId="0"/>
      <p:bldP spid="34" grpId="0"/>
      <p:bldP spid="40" grpId="0" animBg="1"/>
      <p:bldP spid="42" grpId="0" animBg="1"/>
      <p:bldP spid="44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2267744" y="2636912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47" y="324015"/>
            <a:ext cx="6283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ширину теплицы.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 дайте в метрах с точностью до десятых.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16559" y="5789663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сведения 1">
            <a:hlinkClick r:id="" action="ppaction://noaction" highlightClick="1"/>
          </p:cNvPr>
          <p:cNvSpPr/>
          <p:nvPr/>
        </p:nvSpPr>
        <p:spPr>
          <a:xfrm>
            <a:off x="8388424" y="301529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71" name="Прямоугольная выноска 70"/>
          <p:cNvSpPr/>
          <p:nvPr/>
        </p:nvSpPr>
        <p:spPr>
          <a:xfrm>
            <a:off x="309126" y="1916832"/>
            <a:ext cx="8633226" cy="792088"/>
          </a:xfrm>
          <a:prstGeom prst="wedgeRectCallout">
            <a:avLst>
              <a:gd name="adj1" fmla="val -27766"/>
              <a:gd name="adj2" fmla="val -7286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условию, металлические дуги для парника выполнены в форме полуокружности длиной 5 м.</a:t>
            </a:r>
          </a:p>
        </p:txBody>
      </p:sp>
      <p:sp>
        <p:nvSpPr>
          <p:cNvPr id="70" name="Прямоугольная выноска 69"/>
          <p:cNvSpPr/>
          <p:nvPr/>
        </p:nvSpPr>
        <p:spPr>
          <a:xfrm>
            <a:off x="6228185" y="1027547"/>
            <a:ext cx="2701998" cy="745269"/>
          </a:xfrm>
          <a:prstGeom prst="wedgeRectCallout">
            <a:avLst>
              <a:gd name="adj1" fmla="val 34018"/>
              <a:gd name="adj2" fmla="val -78246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6" y="3140968"/>
            <a:ext cx="3141533" cy="309634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347" y="4689140"/>
            <a:ext cx="31415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239974" y="4625482"/>
            <a:ext cx="90277" cy="122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2019655" y="3138333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9655" y="577564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02602" y="4258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15816" y="4258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939020"/>
              </p:ext>
            </p:extLst>
          </p:nvPr>
        </p:nvGraphicFramePr>
        <p:xfrm>
          <a:off x="3918525" y="3073989"/>
          <a:ext cx="2719571" cy="59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2" name="Формула" r:id="rId4" imgW="838080" imgH="177480" progId="Equation.3">
                  <p:embed/>
                </p:oleObj>
              </mc:Choice>
              <mc:Fallback>
                <p:oleObj name="Формула" r:id="rId4" imgW="838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525" y="3073989"/>
                        <a:ext cx="2719571" cy="590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466168"/>
              </p:ext>
            </p:extLst>
          </p:nvPr>
        </p:nvGraphicFramePr>
        <p:xfrm>
          <a:off x="7162105" y="3031821"/>
          <a:ext cx="17303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3" name="Формула" r:id="rId6" imgW="533160" imgH="203040" progId="Equation.3">
                  <p:embed/>
                </p:oleObj>
              </mc:Choice>
              <mc:Fallback>
                <p:oleObj name="Формула" r:id="rId6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105" y="3031821"/>
                        <a:ext cx="17303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224795"/>
              </p:ext>
            </p:extLst>
          </p:nvPr>
        </p:nvGraphicFramePr>
        <p:xfrm>
          <a:off x="5314950" y="3698875"/>
          <a:ext cx="23891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4" name="Формула" r:id="rId8" imgW="736560" imgH="203040" progId="Equation.3">
                  <p:embed/>
                </p:oleObj>
              </mc:Choice>
              <mc:Fallback>
                <p:oleObj name="Формула" r:id="rId8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3698875"/>
                        <a:ext cx="238918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170541"/>
              </p:ext>
            </p:extLst>
          </p:nvPr>
        </p:nvGraphicFramePr>
        <p:xfrm>
          <a:off x="4608513" y="4303713"/>
          <a:ext cx="39131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65" name="Формула" r:id="rId10" imgW="1206360" imgH="419040" progId="Equation.3">
                  <p:embed/>
                </p:oleObj>
              </mc:Choice>
              <mc:Fallback>
                <p:oleObj name="Формула" r:id="rId10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4303713"/>
                        <a:ext cx="391318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Прямая соединительная линия 76"/>
          <p:cNvCxnSpPr/>
          <p:nvPr/>
        </p:nvCxnSpPr>
        <p:spPr>
          <a:xfrm>
            <a:off x="714345" y="4686638"/>
            <a:ext cx="31415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2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возврат 31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омой 32">
            <a:hlinkClick r:id="rId13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72" grpId="0" animBg="1"/>
      <p:bldP spid="53" grpId="0" animBg="1"/>
      <p:bldP spid="53" grpId="1" animBg="1"/>
      <p:bldP spid="55" grpId="0" animBg="1"/>
      <p:bldP spid="55" grpId="1" animBg="1"/>
      <p:bldP spid="71" grpId="0" animBg="1"/>
      <p:bldP spid="70" grpId="0" animBg="1"/>
      <p:bldP spid="70" grpId="1" animBg="1"/>
      <p:bldP spid="4" grpId="0" animBg="1"/>
      <p:bldP spid="7" grpId="0" animBg="1"/>
      <p:bldP spid="73" grpId="0"/>
      <p:bldP spid="74" grpId="0"/>
      <p:bldP spid="75" grpId="0"/>
      <p:bldP spid="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288938" y="2584106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561" y="260648"/>
            <a:ext cx="8386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ширину узкой  грядки, если ширина центральной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грядки относится к ширине узкой грядки как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5:3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Ответ дайте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сантиметрах. Результат округлите до десятков.</a:t>
            </a: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известно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16840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31162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5959004" y="1628800"/>
            <a:ext cx="2784476" cy="3888432"/>
            <a:chOff x="5772050" y="1412776"/>
            <a:chExt cx="2784476" cy="410445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956376" y="1412776"/>
              <a:ext cx="600150" cy="41044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732240" y="1412776"/>
              <a:ext cx="864096" cy="41044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772050" y="1412776"/>
              <a:ext cx="600150" cy="410445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37220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60327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5" name="Прямая соединительная линия 64"/>
          <p:cNvCxnSpPr/>
          <p:nvPr/>
        </p:nvCxnSpPr>
        <p:spPr>
          <a:xfrm>
            <a:off x="5613902" y="1628800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13902" y="5500871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724128" y="1628800"/>
            <a:ext cx="0" cy="3872071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5245187" y="346355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8743480" y="1200308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965942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27077" y="1012822"/>
            <a:ext cx="11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3,2м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959004" y="1460977"/>
            <a:ext cx="2784476" cy="0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79069" y="1610637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25096" y="1609044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309126" y="202613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5821734" y="4781249"/>
            <a:ext cx="874689" cy="6569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3х</a:t>
            </a:r>
          </a:p>
        </p:txBody>
      </p:sp>
      <p:sp>
        <p:nvSpPr>
          <p:cNvPr id="77" name="Овал 76"/>
          <p:cNvSpPr/>
          <p:nvPr/>
        </p:nvSpPr>
        <p:spPr>
          <a:xfrm>
            <a:off x="7990553" y="4781249"/>
            <a:ext cx="907161" cy="6569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3х</a:t>
            </a:r>
          </a:p>
        </p:txBody>
      </p:sp>
      <p:sp>
        <p:nvSpPr>
          <p:cNvPr id="79" name="Овал 78"/>
          <p:cNvSpPr/>
          <p:nvPr/>
        </p:nvSpPr>
        <p:spPr>
          <a:xfrm>
            <a:off x="6919194" y="4796464"/>
            <a:ext cx="871030" cy="65696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5х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25068"/>
              </p:ext>
            </p:extLst>
          </p:nvPr>
        </p:nvGraphicFramePr>
        <p:xfrm>
          <a:off x="395536" y="2777328"/>
          <a:ext cx="5123926" cy="64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7" name="Формула" r:id="rId4" imgW="1726920" imgH="203040" progId="Equation.3">
                  <p:embed/>
                </p:oleObj>
              </mc:Choice>
              <mc:Fallback>
                <p:oleObj name="Формула" r:id="rId4" imgW="1726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77328"/>
                        <a:ext cx="5123926" cy="642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550483"/>
              </p:ext>
            </p:extLst>
          </p:nvPr>
        </p:nvGraphicFramePr>
        <p:xfrm>
          <a:off x="1970088" y="3500438"/>
          <a:ext cx="19351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8" name="Формула" r:id="rId6" imgW="596880" imgH="203040" progId="Equation.3">
                  <p:embed/>
                </p:oleObj>
              </mc:Choice>
              <mc:Fallback>
                <p:oleObj name="Формула" r:id="rId6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3500438"/>
                        <a:ext cx="19351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910046"/>
              </p:ext>
            </p:extLst>
          </p:nvPr>
        </p:nvGraphicFramePr>
        <p:xfrm>
          <a:off x="2174875" y="4168775"/>
          <a:ext cx="15240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09" name="Формула" r:id="rId8" imgW="469800" imgH="203040" progId="Equation.3">
                  <p:embed/>
                </p:oleObj>
              </mc:Choice>
              <mc:Fallback>
                <p:oleObj name="Формула" r:id="rId8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4168775"/>
                        <a:ext cx="15240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99164"/>
              </p:ext>
            </p:extLst>
          </p:nvPr>
        </p:nvGraphicFramePr>
        <p:xfrm>
          <a:off x="1835696" y="5293794"/>
          <a:ext cx="21828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10" name="Формула" r:id="rId10" imgW="672840" imgH="203040" progId="Equation.3">
                  <p:embed/>
                </p:oleObj>
              </mc:Choice>
              <mc:Fallback>
                <p:oleObj name="Формула" r:id="rId10" imgW="672840" imgH="20304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293794"/>
                        <a:ext cx="21828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Управляющая кнопка: настраиваемая 37">
            <a:hlinkClick r:id="rId12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возврат 39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13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089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D5B5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7" grpId="0" animBg="1"/>
      <p:bldP spid="55" grpId="0" animBg="1"/>
      <p:bldP spid="55" grpId="1" animBg="1"/>
      <p:bldP spid="56" grpId="0" animBg="1"/>
      <p:bldP spid="56" grpId="1" animBg="1"/>
      <p:bldP spid="68" grpId="0"/>
      <p:bldP spid="71" grpId="0"/>
      <p:bldP spid="73" grpId="0"/>
      <p:bldP spid="74" grpId="0"/>
      <p:bldP spid="4" grpId="0" animBg="1"/>
      <p:bldP spid="77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 descr="https://7dach.ru/uploads/images/25/48/73/2018/05/11/ed312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701" y="3004132"/>
            <a:ext cx="4636769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64580" y="500042"/>
            <a:ext cx="4259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теплица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828402" y="25065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828402" y="32986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828402" y="40907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828402" y="4882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828402" y="56749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828402" y="1574462"/>
            <a:ext cx="4176464" cy="720080"/>
          </a:xfrm>
          <a:prstGeom prst="actionButtonBlank">
            <a:avLst/>
          </a:prstGeom>
          <a:solidFill>
            <a:srgbClr val="FBB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3175685" y="5264687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6" y="260648"/>
            <a:ext cx="82063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квадратных метров плёнки необходимо купить для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передней и задней  стенок, если с учётом крепежа её нужно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брать с запасом 15 %? Ответ округлите до десятых.</a:t>
            </a: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известно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4048" y="5229200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85135" y="5726591"/>
            <a:ext cx="11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1,6м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175685" y="5733256"/>
            <a:ext cx="1828363" cy="0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79713" y="2521062"/>
            <a:ext cx="6940983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358843" y="2676213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круга</a:t>
            </a: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370709"/>
              </p:ext>
            </p:extLst>
          </p:nvPr>
        </p:nvGraphicFramePr>
        <p:xfrm>
          <a:off x="758986" y="3241759"/>
          <a:ext cx="2441451" cy="59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3" name="Формула" r:id="rId4" imgW="952200" imgH="228600" progId="Equation.3">
                  <p:embed/>
                </p:oleObj>
              </mc:Choice>
              <mc:Fallback>
                <p:oleObj name="Формула" r:id="rId4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6" y="3241759"/>
                        <a:ext cx="2441451" cy="597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041394"/>
              </p:ext>
            </p:extLst>
          </p:nvPr>
        </p:nvGraphicFramePr>
        <p:xfrm>
          <a:off x="3186145" y="3307866"/>
          <a:ext cx="7826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94" name="Формула" r:id="rId6" imgW="304560" imgH="203040" progId="Equation.3">
                  <p:embed/>
                </p:oleObj>
              </mc:Choice>
              <mc:Fallback>
                <p:oleObj name="Формула" r:id="rId6" imgW="304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45" y="3307866"/>
                        <a:ext cx="78263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вал 23"/>
          <p:cNvSpPr/>
          <p:nvPr/>
        </p:nvSpPr>
        <p:spPr>
          <a:xfrm>
            <a:off x="5034180" y="1952972"/>
            <a:ext cx="3886516" cy="37736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333685" y="3948640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круга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учётом крепежа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09126" y="202613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5430915" y="2286647"/>
            <a:ext cx="3141533" cy="30963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30915" y="3839056"/>
            <a:ext cx="31415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956542" y="3775398"/>
            <a:ext cx="90277" cy="122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19170" y="3408295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4352" y="3385359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1004803" y="4843416"/>
            <a:ext cx="3000396" cy="1571636"/>
            <a:chOff x="5429256" y="4214818"/>
            <a:chExt cx="3000396" cy="1571636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1380318"/>
                </p:ext>
              </p:extLst>
            </p:nvPr>
          </p:nvGraphicFramePr>
          <p:xfrm>
            <a:off x="5847911" y="4498825"/>
            <a:ext cx="2317750" cy="1074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95" name="Формула" r:id="rId8" imgW="863280" imgH="393480" progId="Equation.3">
                    <p:embed/>
                  </p:oleObj>
                </mc:Choice>
                <mc:Fallback>
                  <p:oleObj name="Формула" r:id="rId8" imgW="863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7911" y="4498825"/>
                          <a:ext cx="2317750" cy="1074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Группа 38"/>
          <p:cNvGrpSpPr/>
          <p:nvPr/>
        </p:nvGrpSpPr>
        <p:grpSpPr>
          <a:xfrm>
            <a:off x="1023506" y="4802905"/>
            <a:ext cx="3000396" cy="1571636"/>
            <a:chOff x="5429256" y="4214818"/>
            <a:chExt cx="3000396" cy="157163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631688"/>
                </p:ext>
              </p:extLst>
            </p:nvPr>
          </p:nvGraphicFramePr>
          <p:xfrm>
            <a:off x="5618972" y="4385735"/>
            <a:ext cx="2620963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96" name="Формула" r:id="rId10" imgW="977760" imgH="228600" progId="Equation.3">
                    <p:embed/>
                  </p:oleObj>
                </mc:Choice>
                <mc:Fallback>
                  <p:oleObj name="Формула" r:id="rId10" imgW="977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8972" y="4385735"/>
                          <a:ext cx="2620963" cy="623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2946213"/>
                </p:ext>
              </p:extLst>
            </p:nvPr>
          </p:nvGraphicFramePr>
          <p:xfrm>
            <a:off x="5795524" y="5000475"/>
            <a:ext cx="235267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97" name="Формула" r:id="rId12" imgW="876240" imgH="203040" progId="Equation.3">
                    <p:embed/>
                  </p:oleObj>
                </mc:Choice>
                <mc:Fallback>
                  <p:oleObj name="Формула" r:id="rId12" imgW="876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5524" y="5000475"/>
                          <a:ext cx="2352675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023506" y="4843416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сведения 47">
            <a:hlinkClick r:id="" action="ppaction://noaction" highlightClick="1"/>
          </p:cNvPr>
          <p:cNvSpPr/>
          <p:nvPr/>
        </p:nvSpPr>
        <p:spPr>
          <a:xfrm>
            <a:off x="8287671" y="1326200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5450203" y="379474"/>
            <a:ext cx="2701998" cy="977386"/>
          </a:xfrm>
          <a:prstGeom prst="wedgeRectCallout">
            <a:avLst>
              <a:gd name="adj1" fmla="val 65289"/>
              <a:gd name="adj2" fmla="val 49042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круга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= πr²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9,2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601534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16440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озврат 44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омой 45">
            <a:hlinkClick r:id="rId1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настраиваемая 46">
            <a:hlinkClick r:id="rId15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5106" y="91442"/>
            <a:ext cx="53645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6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21" grpId="0" animBg="1"/>
      <p:bldP spid="24" grpId="0" animBg="1"/>
      <p:bldP spid="25" grpId="0" animBg="1"/>
      <p:bldP spid="16" grpId="0" animBg="1"/>
      <p:bldP spid="18" grpId="0" animBg="1"/>
      <p:bldP spid="19" grpId="0"/>
      <p:bldP spid="20" grpId="0"/>
      <p:bldP spid="43" grpId="0" animBg="1"/>
      <p:bldP spid="48" grpId="0" animBg="1"/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2987824" y="638132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1403648" y="638132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2195736" y="638132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ая выноска 97"/>
          <p:cNvSpPr/>
          <p:nvPr/>
        </p:nvSpPr>
        <p:spPr>
          <a:xfrm>
            <a:off x="309126" y="2790115"/>
            <a:ext cx="4001796" cy="511486"/>
          </a:xfrm>
          <a:prstGeom prst="wedgeRectCallout">
            <a:avLst>
              <a:gd name="adj1" fmla="val -17846"/>
              <a:gd name="adj2" fmla="val -76401"/>
            </a:avLst>
          </a:prstGeom>
          <a:solidFill>
            <a:schemeClr val="accent5">
              <a:lumMod val="75000"/>
              <a:alpha val="1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дуг.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107" y="9144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7" y="324015"/>
            <a:ext cx="7880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наименьшее количество дуг нужно заказать, чтобы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расстояние между соседними дугами было не более 60 см?</a:t>
            </a:r>
          </a:p>
        </p:txBody>
      </p:sp>
      <p:sp>
        <p:nvSpPr>
          <p:cNvPr id="40" name="TextBox 39"/>
          <p:cNvSpPr txBox="1"/>
          <p:nvPr/>
        </p:nvSpPr>
        <p:spPr>
          <a:xfrm rot="20514067">
            <a:off x="7810905" y="506670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631162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614084" y="581915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2699792" y="1155012"/>
            <a:ext cx="6120680" cy="686392"/>
          </a:xfrm>
          <a:prstGeom prst="wedgeRectCallout">
            <a:avLst>
              <a:gd name="adj1" fmla="val -53824"/>
              <a:gd name="adj2" fmla="val 8578"/>
            </a:avLst>
          </a:prstGeom>
          <a:solidFill>
            <a:schemeClr val="accent5">
              <a:lumMod val="75000"/>
              <a:alpha val="16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 задачи длина теплицы 4 м.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709113"/>
              </p:ext>
            </p:extLst>
          </p:nvPr>
        </p:nvGraphicFramePr>
        <p:xfrm>
          <a:off x="5364088" y="1916832"/>
          <a:ext cx="11239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4" name="Формула" r:id="rId5" imgW="419040" imgH="393480" progId="Equation.3">
                  <p:embed/>
                </p:oleObj>
              </mc:Choice>
              <mc:Fallback>
                <p:oleObj name="Формула" r:id="rId5" imgW="4190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916832"/>
                        <a:ext cx="112395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16991"/>
              </p:ext>
            </p:extLst>
          </p:nvPr>
        </p:nvGraphicFramePr>
        <p:xfrm>
          <a:off x="6439555" y="2227348"/>
          <a:ext cx="3397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5" name="Формула" r:id="rId7" imgW="126720" imgH="177480" progId="Equation.3">
                  <p:embed/>
                </p:oleObj>
              </mc:Choice>
              <mc:Fallback>
                <p:oleObj name="Формула" r:id="rId7" imgW="126720" imgH="17748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555" y="2227348"/>
                        <a:ext cx="3397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30428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935649" y="3698606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1314483" y="3698606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1693317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072151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450985" y="3716851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841885" y="3713018"/>
            <a:ext cx="378834" cy="0"/>
          </a:xfrm>
          <a:prstGeom prst="line">
            <a:avLst/>
          </a:prstGeom>
          <a:ln w="508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Арка 19"/>
          <p:cNvSpPr/>
          <p:nvPr/>
        </p:nvSpPr>
        <p:spPr>
          <a:xfrm rot="10800000">
            <a:off x="530428" y="3536831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Арка 74"/>
          <p:cNvSpPr/>
          <p:nvPr/>
        </p:nvSpPr>
        <p:spPr>
          <a:xfrm rot="10800000">
            <a:off x="935649" y="3532998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Арка 75"/>
          <p:cNvSpPr/>
          <p:nvPr/>
        </p:nvSpPr>
        <p:spPr>
          <a:xfrm rot="10800000">
            <a:off x="1333167" y="3536831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Арка 76"/>
          <p:cNvSpPr/>
          <p:nvPr/>
        </p:nvSpPr>
        <p:spPr>
          <a:xfrm rot="10800000">
            <a:off x="1693317" y="3578863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Арка 77"/>
          <p:cNvSpPr/>
          <p:nvPr/>
        </p:nvSpPr>
        <p:spPr>
          <a:xfrm rot="10800000">
            <a:off x="2072151" y="3578864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Арка 78"/>
          <p:cNvSpPr/>
          <p:nvPr/>
        </p:nvSpPr>
        <p:spPr>
          <a:xfrm rot="10800000">
            <a:off x="2463051" y="3581187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Арка 79"/>
          <p:cNvSpPr/>
          <p:nvPr/>
        </p:nvSpPr>
        <p:spPr>
          <a:xfrm rot="10800000">
            <a:off x="2874634" y="3578863"/>
            <a:ext cx="378834" cy="360040"/>
          </a:xfrm>
          <a:prstGeom prst="blockArc">
            <a:avLst>
              <a:gd name="adj1" fmla="val 10800000"/>
              <a:gd name="adj2" fmla="val 0"/>
              <a:gd name="adj3" fmla="val 4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19845" y="3941228"/>
            <a:ext cx="728455" cy="70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101156" y="3896871"/>
            <a:ext cx="489508" cy="7465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488011" y="3941228"/>
            <a:ext cx="205306" cy="70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1856347" y="3919049"/>
            <a:ext cx="0" cy="724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2261568" y="3941228"/>
            <a:ext cx="769735" cy="7742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2011597" y="3919049"/>
            <a:ext cx="249971" cy="7244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2136582" y="3953103"/>
            <a:ext cx="489499" cy="7022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084073" y="4643453"/>
            <a:ext cx="1556330" cy="84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секторов</a:t>
            </a:r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308879" y="1916832"/>
            <a:ext cx="4622914" cy="796291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количество секторов длиной не более 60 см каждый.</a:t>
            </a: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514468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914551" y="353299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1327195" y="3572142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1704021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067653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2448789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855918" y="3572142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3245488" y="3588708"/>
            <a:ext cx="15960" cy="24162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467544" y="5748545"/>
            <a:ext cx="2880319" cy="421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дуг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98" grpId="0" animBg="1"/>
      <p:bldP spid="40" grpId="0"/>
      <p:bldP spid="66" grpId="0" animBg="1"/>
      <p:bldP spid="66" grpId="1" animBg="1"/>
      <p:bldP spid="67" grpId="0" animBg="1"/>
      <p:bldP spid="67" grpId="1" animBg="1"/>
      <p:bldP spid="2" grpId="0" animBg="1"/>
      <p:bldP spid="20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93" grpId="0" animBg="1"/>
      <p:bldP spid="44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07" y="9144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7" y="324015"/>
            <a:ext cx="7937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Сколько упаковок плитки необходимо купить для дорожек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грядками, если она продаётся в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упаковках по 6 штук?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636912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31162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38096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959004" y="1628800"/>
            <a:ext cx="2784476" cy="3888432"/>
            <a:chOff x="5772050" y="1412776"/>
            <a:chExt cx="2784476" cy="41044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956376" y="1412776"/>
              <a:ext cx="600150" cy="4104456"/>
            </a:xfrm>
            <a:prstGeom prst="rect">
              <a:avLst/>
            </a:prstGeom>
            <a:solidFill>
              <a:srgbClr val="92D05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732240" y="1412776"/>
              <a:ext cx="864096" cy="4104456"/>
            </a:xfrm>
            <a:prstGeom prst="rect">
              <a:avLst/>
            </a:prstGeom>
            <a:solidFill>
              <a:srgbClr val="92D05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72050" y="1412776"/>
              <a:ext cx="600150" cy="4104456"/>
            </a:xfrm>
            <a:prstGeom prst="rect">
              <a:avLst/>
            </a:prstGeom>
            <a:solidFill>
              <a:srgbClr val="92D05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37220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60327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5613902" y="1628800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613902" y="5500871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1628800"/>
            <a:ext cx="0" cy="3872071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6200000">
            <a:off x="5245187" y="346355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172851" y="1239297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90224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941218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59154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93198" y="857336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39225" y="855743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pic>
        <p:nvPicPr>
          <p:cNvPr id="198660" name="Picture 4" descr="https://avatars.mds.yandex.net/get-marketpic/175578/market_0CFrOqtC-caNe2kIpQLz0w/orig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9431" y="4906462"/>
            <a:ext cx="2183351" cy="159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550440" y="5471102"/>
            <a:ext cx="1821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20см × 20см</a:t>
            </a:r>
          </a:p>
        </p:txBody>
      </p:sp>
      <p:sp>
        <p:nvSpPr>
          <p:cNvPr id="35" name="Управляющая кнопка: настраиваемая 34">
            <a:hlinkClick r:id="rId6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330965" y="2042527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дорожек</a:t>
            </a:r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549281"/>
              </p:ext>
            </p:extLst>
          </p:nvPr>
        </p:nvGraphicFramePr>
        <p:xfrm>
          <a:off x="2843808" y="2546582"/>
          <a:ext cx="1161131" cy="45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6" name="Формула" r:id="rId7" imgW="533160" imgH="203040" progId="Equation.3">
                  <p:embed/>
                </p:oleObj>
              </mc:Choice>
              <mc:Fallback>
                <p:oleObj name="Формула" r:id="rId7" imgW="5331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546582"/>
                        <a:ext cx="1161131" cy="45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ая выноска 41"/>
          <p:cNvSpPr/>
          <p:nvPr/>
        </p:nvSpPr>
        <p:spPr>
          <a:xfrm>
            <a:off x="308879" y="2916057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одной плитки</a:t>
            </a: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11460"/>
              </p:ext>
            </p:extLst>
          </p:nvPr>
        </p:nvGraphicFramePr>
        <p:xfrm>
          <a:off x="2843808" y="3420112"/>
          <a:ext cx="1080120" cy="45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7" name="Формула" r:id="rId9" imgW="495000" imgH="203040" progId="Equation.3">
                  <p:embed/>
                </p:oleObj>
              </mc:Choice>
              <mc:Fallback>
                <p:oleObj name="Формула" r:id="rId9" imgW="495000" imgH="20304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420112"/>
                        <a:ext cx="1080120" cy="45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ая выноска 43"/>
          <p:cNvSpPr/>
          <p:nvPr/>
        </p:nvSpPr>
        <p:spPr>
          <a:xfrm>
            <a:off x="308879" y="3825045"/>
            <a:ext cx="4622914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плиток для 2-х дорожек</a:t>
            </a:r>
          </a:p>
        </p:txBody>
      </p:sp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42968"/>
              </p:ext>
            </p:extLst>
          </p:nvPr>
        </p:nvGraphicFramePr>
        <p:xfrm>
          <a:off x="2806592" y="4358050"/>
          <a:ext cx="1800200" cy="89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8" name="Формула" r:id="rId11" imgW="863280" imgH="419040" progId="Equation.3">
                  <p:embed/>
                </p:oleObj>
              </mc:Choice>
              <mc:Fallback>
                <p:oleObj name="Формула" r:id="rId11" imgW="863280" imgH="419040" progId="Equation.3">
                  <p:embed/>
                  <p:pic>
                    <p:nvPicPr>
                      <p:cNvPr id="0" name="Объект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592" y="4358050"/>
                        <a:ext cx="1800200" cy="892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ая выноска 46"/>
          <p:cNvSpPr/>
          <p:nvPr/>
        </p:nvSpPr>
        <p:spPr>
          <a:xfrm>
            <a:off x="344420" y="5207751"/>
            <a:ext cx="4025011" cy="504055"/>
          </a:xfrm>
          <a:prstGeom prst="wedgeRectCallout">
            <a:avLst>
              <a:gd name="adj1" fmla="val -18662"/>
              <a:gd name="adj2" fmla="val -74273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Кол-во упаковок</a:t>
            </a: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59834"/>
              </p:ext>
            </p:extLst>
          </p:nvPr>
        </p:nvGraphicFramePr>
        <p:xfrm>
          <a:off x="2843808" y="5767222"/>
          <a:ext cx="1410833" cy="544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9" name="Формула" r:id="rId13" imgW="469800" imgH="177480" progId="Equation.3">
                  <p:embed/>
                </p:oleObj>
              </mc:Choice>
              <mc:Fallback>
                <p:oleObj name="Формула" r:id="rId13" imgW="469800" imgH="17748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767222"/>
                        <a:ext cx="1410833" cy="544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9753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2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2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2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920"/>
                            </p:stCondLst>
                            <p:childTnLst>
                              <p:par>
                                <p:cTn id="3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2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92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92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  <p:bldP spid="26" grpId="0"/>
      <p:bldP spid="32" grpId="0"/>
      <p:bldP spid="33" grpId="0"/>
      <p:bldP spid="34" grpId="0"/>
      <p:bldP spid="40" grpId="0" animBg="1"/>
      <p:bldP spid="42" grpId="0" animBg="1"/>
      <p:bldP spid="44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2267744" y="2636912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107" y="9144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47" y="324015"/>
            <a:ext cx="6283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ширину теплицы.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 дайте в метрах с точностью до десятых.</a:t>
            </a:r>
          </a:p>
        </p:txBody>
      </p:sp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возврат 49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омой 51">
            <a:hlinkClick r:id="rId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3,2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16559" y="5789663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5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sp>
        <p:nvSpPr>
          <p:cNvPr id="2" name="Управляющая кнопка: сведения 1">
            <a:hlinkClick r:id="" action="ppaction://noaction" highlightClick="1"/>
          </p:cNvPr>
          <p:cNvSpPr/>
          <p:nvPr/>
        </p:nvSpPr>
        <p:spPr>
          <a:xfrm>
            <a:off x="8388424" y="301529"/>
            <a:ext cx="509290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309126" y="14127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71" name="Прямоугольная выноска 70"/>
          <p:cNvSpPr/>
          <p:nvPr/>
        </p:nvSpPr>
        <p:spPr>
          <a:xfrm>
            <a:off x="309126" y="1916832"/>
            <a:ext cx="8633226" cy="792088"/>
          </a:xfrm>
          <a:prstGeom prst="wedgeRectCallout">
            <a:avLst>
              <a:gd name="adj1" fmla="val -27766"/>
              <a:gd name="adj2" fmla="val -7286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условию, металлические дуги для парника выполнены в форме полуокружности длиной 5 м.</a:t>
            </a:r>
          </a:p>
        </p:txBody>
      </p:sp>
      <p:sp>
        <p:nvSpPr>
          <p:cNvPr id="70" name="Прямоугольная выноска 69"/>
          <p:cNvSpPr/>
          <p:nvPr/>
        </p:nvSpPr>
        <p:spPr>
          <a:xfrm>
            <a:off x="6228185" y="1027547"/>
            <a:ext cx="2701998" cy="745269"/>
          </a:xfrm>
          <a:prstGeom prst="wedgeRectCallout">
            <a:avLst>
              <a:gd name="adj1" fmla="val 34018"/>
              <a:gd name="adj2" fmla="val -78246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Длина окружности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= </a:t>
            </a:r>
            <a:r>
              <a:rPr lang="el-G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6" y="3140968"/>
            <a:ext cx="3141533" cy="3096344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347" y="4689140"/>
            <a:ext cx="314153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239974" y="4625482"/>
            <a:ext cx="90277" cy="122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2019655" y="3138333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19655" y="577564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5м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02602" y="4258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15816" y="4258379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73016"/>
              </p:ext>
            </p:extLst>
          </p:nvPr>
        </p:nvGraphicFramePr>
        <p:xfrm>
          <a:off x="3918525" y="3073989"/>
          <a:ext cx="2719571" cy="59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0" name="Формула" r:id="rId6" imgW="838080" imgH="177480" progId="Equation.3">
                  <p:embed/>
                </p:oleObj>
              </mc:Choice>
              <mc:Fallback>
                <p:oleObj name="Формула" r:id="rId6" imgW="838080" imgH="177480" progId="Equation.3">
                  <p:embed/>
                  <p:pic>
                    <p:nvPicPr>
                      <p:cNvPr id="0" name="Объект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525" y="3073989"/>
                        <a:ext cx="2719571" cy="590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572929"/>
              </p:ext>
            </p:extLst>
          </p:nvPr>
        </p:nvGraphicFramePr>
        <p:xfrm>
          <a:off x="7162105" y="3031821"/>
          <a:ext cx="17303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1" name="Формула" r:id="rId8" imgW="533160" imgH="203040" progId="Equation.3">
                  <p:embed/>
                </p:oleObj>
              </mc:Choice>
              <mc:Fallback>
                <p:oleObj name="Формула" r:id="rId8" imgW="533160" imgH="20304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105" y="3031821"/>
                        <a:ext cx="17303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738631"/>
              </p:ext>
            </p:extLst>
          </p:nvPr>
        </p:nvGraphicFramePr>
        <p:xfrm>
          <a:off x="5314950" y="3698875"/>
          <a:ext cx="238918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2" name="Формула" r:id="rId10" imgW="736560" imgH="203040" progId="Equation.3">
                  <p:embed/>
                </p:oleObj>
              </mc:Choice>
              <mc:Fallback>
                <p:oleObj name="Формула" r:id="rId10" imgW="736560" imgH="20304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3698875"/>
                        <a:ext cx="238918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400033"/>
              </p:ext>
            </p:extLst>
          </p:nvPr>
        </p:nvGraphicFramePr>
        <p:xfrm>
          <a:off x="4608513" y="4303713"/>
          <a:ext cx="3913187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13" name="Формула" r:id="rId12" imgW="1206360" imgH="419040" progId="Equation.3">
                  <p:embed/>
                </p:oleObj>
              </mc:Choice>
              <mc:Fallback>
                <p:oleObj name="Формула" r:id="rId12" imgW="1206360" imgH="41904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4303713"/>
                        <a:ext cx="3913187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7" name="Прямая соединительная линия 76"/>
          <p:cNvCxnSpPr/>
          <p:nvPr/>
        </p:nvCxnSpPr>
        <p:spPr>
          <a:xfrm>
            <a:off x="714345" y="4686638"/>
            <a:ext cx="314153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72" grpId="0" animBg="1"/>
      <p:bldP spid="53" grpId="0" animBg="1"/>
      <p:bldP spid="53" grpId="1" animBg="1"/>
      <p:bldP spid="55" grpId="0" animBg="1"/>
      <p:bldP spid="55" grpId="1" animBg="1"/>
      <p:bldP spid="71" grpId="0" animBg="1"/>
      <p:bldP spid="70" grpId="0" animBg="1"/>
      <p:bldP spid="70" grpId="1" animBg="1"/>
      <p:bldP spid="4" grpId="0" animBg="1"/>
      <p:bldP spid="7" grpId="0" animBg="1"/>
      <p:bldP spid="73" grpId="0"/>
      <p:bldP spid="74" grpId="0"/>
      <p:bldP spid="75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288938" y="2584106"/>
            <a:ext cx="6624736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5107" y="9144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561" y="260648"/>
            <a:ext cx="7869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ширину центральной грядки, если она в два раза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больше ширины узкой грядки. Ответ дайте в сантиметрах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точностью до десятков.</a:t>
            </a:r>
          </a:p>
        </p:txBody>
      </p: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309126" y="152434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известно</a:t>
            </a:r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возврат 38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4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99300" y="5807377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19890" y="5807377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5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5959004" y="1628800"/>
            <a:ext cx="2784476" cy="3888432"/>
            <a:chOff x="5772050" y="1412776"/>
            <a:chExt cx="2784476" cy="410445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7956376" y="1412776"/>
              <a:ext cx="600150" cy="4104456"/>
            </a:xfrm>
            <a:prstGeom prst="rect">
              <a:avLst/>
            </a:prstGeom>
            <a:solidFill>
              <a:srgbClr val="92D05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732240" y="1412776"/>
              <a:ext cx="864096" cy="4104456"/>
            </a:xfrm>
            <a:prstGeom prst="rect">
              <a:avLst/>
            </a:prstGeom>
            <a:solidFill>
              <a:srgbClr val="92D05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772050" y="1412776"/>
              <a:ext cx="600150" cy="4104456"/>
            </a:xfrm>
            <a:prstGeom prst="rect">
              <a:avLst/>
            </a:prstGeom>
            <a:solidFill>
              <a:srgbClr val="92D050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37220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603270" y="1412776"/>
              <a:ext cx="360040" cy="4104456"/>
            </a:xfrm>
            <a:prstGeom prst="rect">
              <a:avLst/>
            </a:prstGeom>
            <a:pattFill prst="lgGrid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5" name="Прямая соединительная линия 64"/>
          <p:cNvCxnSpPr/>
          <p:nvPr/>
        </p:nvCxnSpPr>
        <p:spPr>
          <a:xfrm>
            <a:off x="5613902" y="1628800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13902" y="5500871"/>
            <a:ext cx="55537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724128" y="1628800"/>
            <a:ext cx="0" cy="3872071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16200000">
            <a:off x="5245187" y="3463554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8743480" y="1200308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965942" y="1245973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919194" y="1036158"/>
            <a:ext cx="11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3,2м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959004" y="1460977"/>
            <a:ext cx="2784476" cy="0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479069" y="1610637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25096" y="1609044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309126" y="2026135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5996612" y="4781249"/>
            <a:ext cx="512287" cy="656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77" name="Овал 76"/>
          <p:cNvSpPr/>
          <p:nvPr/>
        </p:nvSpPr>
        <p:spPr>
          <a:xfrm>
            <a:off x="8231193" y="4781249"/>
            <a:ext cx="512287" cy="656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79" name="Овал 78"/>
          <p:cNvSpPr/>
          <p:nvPr/>
        </p:nvSpPr>
        <p:spPr>
          <a:xfrm>
            <a:off x="6919194" y="4796464"/>
            <a:ext cx="871030" cy="656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2х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409504"/>
              </p:ext>
            </p:extLst>
          </p:nvPr>
        </p:nvGraphicFramePr>
        <p:xfrm>
          <a:off x="342444" y="2745425"/>
          <a:ext cx="52308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0" name="Формула" r:id="rId6" imgW="1612800" imgH="203040" progId="Equation.3">
                  <p:embed/>
                </p:oleObj>
              </mc:Choice>
              <mc:Fallback>
                <p:oleObj name="Формула" r:id="rId6" imgW="1612800" imgH="20304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44" y="2745425"/>
                        <a:ext cx="52308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36625"/>
              </p:ext>
            </p:extLst>
          </p:nvPr>
        </p:nvGraphicFramePr>
        <p:xfrm>
          <a:off x="2123728" y="3601607"/>
          <a:ext cx="17716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1" name="Формула" r:id="rId8" imgW="545760" imgH="203040" progId="Equation.3">
                  <p:embed/>
                </p:oleObj>
              </mc:Choice>
              <mc:Fallback>
                <p:oleObj name="Формула" r:id="rId8" imgW="545760" imgH="20304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601607"/>
                        <a:ext cx="17716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551902"/>
              </p:ext>
            </p:extLst>
          </p:nvPr>
        </p:nvGraphicFramePr>
        <p:xfrm>
          <a:off x="2281479" y="4653136"/>
          <a:ext cx="15240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02" name="Формула" r:id="rId10" imgW="469800" imgH="203040" progId="Equation.3">
                  <p:embed/>
                </p:oleObj>
              </mc:Choice>
              <mc:Fallback>
                <p:oleObj name="Формула" r:id="rId10" imgW="469800" imgH="20304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479" y="4653136"/>
                        <a:ext cx="15240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8CCE4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37" grpId="0" animBg="1"/>
      <p:bldP spid="55" grpId="0" animBg="1"/>
      <p:bldP spid="55" grpId="1" animBg="1"/>
      <p:bldP spid="56" grpId="0" animBg="1"/>
      <p:bldP spid="56" grpId="1" animBg="1"/>
      <p:bldP spid="68" grpId="0"/>
      <p:bldP spid="71" grpId="0"/>
      <p:bldP spid="73" grpId="0"/>
      <p:bldP spid="74" grpId="0"/>
      <p:bldP spid="4" grpId="0" animBg="1"/>
      <p:bldP spid="77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75107" y="9144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07" y="73951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561" y="260648"/>
            <a:ext cx="46024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Найдите высоту входа в теплицу.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 дайте в сантиметрах.</a:t>
            </a: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730561" y="1046261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Что известно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32240" y="5308437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008441" y="5242594"/>
            <a:ext cx="0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27984" y="5733256"/>
            <a:ext cx="11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3,2м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3008441" y="5733256"/>
            <a:ext cx="3723800" cy="36846"/>
          </a:xfrm>
          <a:prstGeom prst="line">
            <a:avLst/>
          </a:prstGeom>
          <a:ln w="34925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74740" y="5238802"/>
            <a:ext cx="72008" cy="206422"/>
            <a:chOff x="3374740" y="5238802"/>
            <a:chExt cx="72008" cy="20642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3374740" y="5238802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3428746" y="5242594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4355976" y="5268395"/>
            <a:ext cx="72008" cy="206422"/>
            <a:chOff x="3374740" y="5238802"/>
            <a:chExt cx="72008" cy="206422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3374740" y="5238802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3428746" y="5242594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5258828" y="5306483"/>
            <a:ext cx="72008" cy="206422"/>
            <a:chOff x="3374740" y="5238802"/>
            <a:chExt cx="72008" cy="206422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3374740" y="5238802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3428746" y="5242594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6156176" y="5331598"/>
            <a:ext cx="72008" cy="206422"/>
            <a:chOff x="3374740" y="5238802"/>
            <a:chExt cx="72008" cy="206422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3374740" y="5238802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3428746" y="5242594"/>
              <a:ext cx="18002" cy="202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ый треугольник 10"/>
          <p:cNvSpPr/>
          <p:nvPr/>
        </p:nvSpPr>
        <p:spPr>
          <a:xfrm>
            <a:off x="3933145" y="3573016"/>
            <a:ext cx="914400" cy="1828638"/>
          </a:xfrm>
          <a:prstGeom prst="rtTriangl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ая выноска 57"/>
          <p:cNvSpPr/>
          <p:nvPr/>
        </p:nvSpPr>
        <p:spPr>
          <a:xfrm>
            <a:off x="332885" y="2099455"/>
            <a:ext cx="4077097" cy="504055"/>
          </a:xfrm>
          <a:prstGeom prst="wedgeRectCallout">
            <a:avLst>
              <a:gd name="adj1" fmla="val -15366"/>
              <a:gd name="adj2" fmla="val -10234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Рассмотрим ∆В₁ОВ</a:t>
            </a:r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350887" y="1574992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520174"/>
              </p:ext>
            </p:extLst>
          </p:nvPr>
        </p:nvGraphicFramePr>
        <p:xfrm>
          <a:off x="608863" y="2603510"/>
          <a:ext cx="1698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0" name="Формула" r:id="rId4" imgW="609480" imgH="203040" progId="Equation.3">
                  <p:embed/>
                </p:oleObj>
              </mc:Choice>
              <mc:Fallback>
                <p:oleObj name="Формула" r:id="rId4" imgW="609480" imgH="20304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63" y="2603510"/>
                        <a:ext cx="16986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55891"/>
              </p:ext>
            </p:extLst>
          </p:nvPr>
        </p:nvGraphicFramePr>
        <p:xfrm>
          <a:off x="708153" y="3243159"/>
          <a:ext cx="1919631" cy="51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1" name="Формула" r:id="rId6" imgW="825480" imgH="215640" progId="Equation.3">
                  <p:embed/>
                </p:oleObj>
              </mc:Choice>
              <mc:Fallback>
                <p:oleObj name="Формула" r:id="rId6" imgW="825480" imgH="21564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53" y="3243159"/>
                        <a:ext cx="1919631" cy="515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26786"/>
              </p:ext>
            </p:extLst>
          </p:nvPr>
        </p:nvGraphicFramePr>
        <p:xfrm>
          <a:off x="584520" y="3717032"/>
          <a:ext cx="2506659" cy="94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2" name="Формула" r:id="rId8" imgW="1066680" imgH="393480" progId="Equation.3">
                  <p:embed/>
                </p:oleObj>
              </mc:Choice>
              <mc:Fallback>
                <p:oleObj name="Формула" r:id="rId8" imgW="1066680" imgH="39348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20" y="3717032"/>
                        <a:ext cx="2506659" cy="949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Прямая соединительная линия 58"/>
          <p:cNvCxnSpPr/>
          <p:nvPr/>
        </p:nvCxnSpPr>
        <p:spPr>
          <a:xfrm>
            <a:off x="3935844" y="5063999"/>
            <a:ext cx="285752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4043795" y="5241800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ая выноска 60"/>
          <p:cNvSpPr/>
          <p:nvPr/>
        </p:nvSpPr>
        <p:spPr>
          <a:xfrm>
            <a:off x="2831792" y="2780962"/>
            <a:ext cx="4077097" cy="504055"/>
          </a:xfrm>
          <a:prstGeom prst="wedgeRectCallout">
            <a:avLst>
              <a:gd name="adj1" fmla="val -15366"/>
              <a:gd name="adj2" fmla="val -102347"/>
            </a:avLst>
          </a:prstGeom>
          <a:solidFill>
            <a:schemeClr val="accent5">
              <a:lumMod val="20000"/>
              <a:lumOff val="8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ОВ₁ найдём по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т.Пифагора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68701"/>
              </p:ext>
            </p:extLst>
          </p:nvPr>
        </p:nvGraphicFramePr>
        <p:xfrm>
          <a:off x="350887" y="5838527"/>
          <a:ext cx="2314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3" name="Формула" r:id="rId10" imgW="838080" imgH="253800" progId="Equation.3">
                  <p:embed/>
                </p:oleObj>
              </mc:Choice>
              <mc:Fallback>
                <p:oleObj name="Формула" r:id="rId10" imgW="8380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87" y="5838527"/>
                        <a:ext cx="2314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23333"/>
              </p:ext>
            </p:extLst>
          </p:nvPr>
        </p:nvGraphicFramePr>
        <p:xfrm>
          <a:off x="332885" y="5142115"/>
          <a:ext cx="24558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4" name="Формула" r:id="rId12" imgW="888840" imgH="279360" progId="Equation.3">
                  <p:embed/>
                </p:oleObj>
              </mc:Choice>
              <mc:Fallback>
                <p:oleObj name="Формула" r:id="rId12" imgW="888840" imgH="27936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85" y="5142115"/>
                        <a:ext cx="245586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84739"/>
              </p:ext>
            </p:extLst>
          </p:nvPr>
        </p:nvGraphicFramePr>
        <p:xfrm>
          <a:off x="2745234" y="5872279"/>
          <a:ext cx="16827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5" name="Формула" r:id="rId14" imgW="609480" imgH="241200" progId="Equation.3">
                  <p:embed/>
                </p:oleObj>
              </mc:Choice>
              <mc:Fallback>
                <p:oleObj name="Формула" r:id="rId14" imgW="609480" imgH="241200" progId="Equation.3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234" y="5872279"/>
                        <a:ext cx="16827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Управляющая кнопка: далее 73">
            <a:hlinkClick r:id="" action="ppaction://hlinkshowjump?jump=nextslide" highlightClick="1"/>
          </p:cNvPr>
          <p:cNvSpPr/>
          <p:nvPr/>
        </p:nvSpPr>
        <p:spPr>
          <a:xfrm>
            <a:off x="8215338" y="6412367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возврат 74">
            <a:hlinkClick r:id="" action="ppaction://hlinkshowjump?jump=lastslideviewed" highlightClick="1"/>
          </p:cNvPr>
          <p:cNvSpPr/>
          <p:nvPr/>
        </p:nvSpPr>
        <p:spPr>
          <a:xfrm>
            <a:off x="6631162" y="6412367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Управляющая кнопка: домой 75">
            <a:hlinkClick r:id="rId16" action="ppaction://hlinksldjump" highlightClick="1"/>
          </p:cNvPr>
          <p:cNvSpPr/>
          <p:nvPr/>
        </p:nvSpPr>
        <p:spPr>
          <a:xfrm>
            <a:off x="7423250" y="6412367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609418" y="5807377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619872" y="580595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631162" y="582317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17" action="ppaction://hlinksldjump" highlightClick="1"/>
          </p:cNvPr>
          <p:cNvSpPr/>
          <p:nvPr/>
        </p:nvSpPr>
        <p:spPr>
          <a:xfrm>
            <a:off x="5004048" y="6412367"/>
            <a:ext cx="1504851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46245"/>
              </p:ext>
            </p:extLst>
          </p:nvPr>
        </p:nvGraphicFramePr>
        <p:xfrm>
          <a:off x="6479627" y="1927235"/>
          <a:ext cx="1508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6" name="Формула" r:id="rId18" imgW="545760" imgH="241200" progId="Equation.3">
                  <p:embed/>
                </p:oleObj>
              </mc:Choice>
              <mc:Fallback>
                <p:oleObj name="Формула" r:id="rId18" imgW="545760" imgH="2412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627" y="1927235"/>
                        <a:ext cx="15081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" name="Группа 89"/>
          <p:cNvGrpSpPr/>
          <p:nvPr/>
        </p:nvGrpSpPr>
        <p:grpSpPr>
          <a:xfrm>
            <a:off x="3418533" y="898038"/>
            <a:ext cx="5500726" cy="3294466"/>
            <a:chOff x="3401347" y="251151"/>
            <a:chExt cx="5500726" cy="3294466"/>
          </a:xfrm>
        </p:grpSpPr>
        <p:sp>
          <p:nvSpPr>
            <p:cNvPr id="91" name="Прямоугольная выноска 90"/>
            <p:cNvSpPr/>
            <p:nvPr/>
          </p:nvSpPr>
          <p:spPr>
            <a:xfrm>
              <a:off x="3401347" y="251151"/>
              <a:ext cx="5500726" cy="3286148"/>
            </a:xfrm>
            <a:prstGeom prst="wedgeRectCallout">
              <a:avLst>
                <a:gd name="adj1" fmla="val 41304"/>
                <a:gd name="adj2" fmla="val -5938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</a:p>
          </p:txBody>
        </p:sp>
        <p:sp>
          <p:nvSpPr>
            <p:cNvPr id="95" name="Прямоугольный треугольник 94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оловина рамки 95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1" name="Управляющая кнопка: сведения 100">
            <a:hlinkClick r:id="" action="ppaction://noaction" highlightClick="1"/>
          </p:cNvPr>
          <p:cNvSpPr/>
          <p:nvPr/>
        </p:nvSpPr>
        <p:spPr>
          <a:xfrm>
            <a:off x="8388424" y="328617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29" grpId="0"/>
      <p:bldP spid="11" grpId="0" animBg="1"/>
      <p:bldP spid="58" grpId="0" animBg="1"/>
      <p:bldP spid="61" grpId="0" animBg="1"/>
      <p:bldP spid="77" grpId="0" animBg="1"/>
      <p:bldP spid="77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6141</TotalTime>
  <Words>2471</Words>
  <Application>Microsoft Office PowerPoint</Application>
  <PresentationFormat>Экран (4:3)</PresentationFormat>
  <Paragraphs>537</Paragraphs>
  <Slides>30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Формула</vt:lpstr>
      <vt:lpstr>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551</cp:revision>
  <dcterms:created xsi:type="dcterms:W3CDTF">2019-09-07T22:13:13Z</dcterms:created>
  <dcterms:modified xsi:type="dcterms:W3CDTF">2024-07-24T12:16:27Z</dcterms:modified>
</cp:coreProperties>
</file>