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73" r:id="rId2"/>
    <p:sldId id="259" r:id="rId3"/>
    <p:sldId id="360" r:id="rId4"/>
    <p:sldId id="301" r:id="rId5"/>
    <p:sldId id="258" r:id="rId6"/>
    <p:sldId id="260" r:id="rId7"/>
    <p:sldId id="261" r:id="rId8"/>
    <p:sldId id="262" r:id="rId9"/>
    <p:sldId id="372" r:id="rId10"/>
    <p:sldId id="362" r:id="rId11"/>
    <p:sldId id="302" r:id="rId12"/>
    <p:sldId id="305" r:id="rId13"/>
    <p:sldId id="363" r:id="rId14"/>
    <p:sldId id="364" r:id="rId15"/>
    <p:sldId id="365" r:id="rId16"/>
    <p:sldId id="366" r:id="rId17"/>
    <p:sldId id="361" r:id="rId18"/>
    <p:sldId id="367" r:id="rId19"/>
    <p:sldId id="347" r:id="rId20"/>
    <p:sldId id="368" r:id="rId21"/>
    <p:sldId id="369" r:id="rId22"/>
    <p:sldId id="370" r:id="rId23"/>
    <p:sldId id="331" r:id="rId24"/>
    <p:sldId id="350" r:id="rId25"/>
    <p:sldId id="351" r:id="rId26"/>
    <p:sldId id="333" r:id="rId27"/>
    <p:sldId id="371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B7CE"/>
    <a:srgbClr val="FBAFED"/>
    <a:srgbClr val="FFC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903" autoAdjust="0"/>
  </p:normalViewPr>
  <p:slideViewPr>
    <p:cSldViewPr>
      <p:cViewPr varScale="1">
        <p:scale>
          <a:sx n="89" d="100"/>
          <a:sy n="89" d="100"/>
        </p:scale>
        <p:origin x="22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4" Type="http://schemas.openxmlformats.org/officeDocument/2006/relationships/image" Target="../media/image15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Relationship Id="rId4" Type="http://schemas.openxmlformats.org/officeDocument/2006/relationships/image" Target="../media/image54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image" Target="../media/image55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Relationship Id="rId5" Type="http://schemas.openxmlformats.org/officeDocument/2006/relationships/image" Target="../media/image62.wmf"/><Relationship Id="rId4" Type="http://schemas.openxmlformats.org/officeDocument/2006/relationships/image" Target="../media/image61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5" Type="http://schemas.openxmlformats.org/officeDocument/2006/relationships/image" Target="../media/image66.wmf"/><Relationship Id="rId4" Type="http://schemas.openxmlformats.org/officeDocument/2006/relationships/image" Target="../media/image65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wmf"/><Relationship Id="rId2" Type="http://schemas.openxmlformats.org/officeDocument/2006/relationships/image" Target="../media/image67.wmf"/><Relationship Id="rId1" Type="http://schemas.openxmlformats.org/officeDocument/2006/relationships/image" Target="../media/image28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5" Type="http://schemas.openxmlformats.org/officeDocument/2006/relationships/image" Target="../media/image81.wmf"/><Relationship Id="rId4" Type="http://schemas.openxmlformats.org/officeDocument/2006/relationships/image" Target="../media/image8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wmf"/><Relationship Id="rId2" Type="http://schemas.openxmlformats.org/officeDocument/2006/relationships/image" Target="../media/image83.wmf"/><Relationship Id="rId1" Type="http://schemas.openxmlformats.org/officeDocument/2006/relationships/image" Target="../media/image82.wmf"/><Relationship Id="rId5" Type="http://schemas.openxmlformats.org/officeDocument/2006/relationships/image" Target="../media/image86.wmf"/><Relationship Id="rId4" Type="http://schemas.openxmlformats.org/officeDocument/2006/relationships/image" Target="../media/image85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wmf"/><Relationship Id="rId2" Type="http://schemas.openxmlformats.org/officeDocument/2006/relationships/image" Target="../media/image67.wmf"/><Relationship Id="rId1" Type="http://schemas.openxmlformats.org/officeDocument/2006/relationships/image" Target="../media/image8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5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4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55CA07-9AFA-4D41-A484-5E9E5570B795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9CAA3-B63B-4722-925F-CCAA8D84BD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1200" b="0" dirty="0" smtClean="0"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 на высоте 5 м от подножия.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Земледелец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на расчищенном склоне холма выращивает мускатный орех. Какова площадь, отведённая под посевы? Ответ дайте в квадратных метрах.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-----------------------------------------------------------------------------</a:t>
            </a:r>
          </a:p>
          <a:p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При последовательном нажатии на кнопку «Решение» происходит последовательная визуализация решения. При нажатии на кнопку «</a:t>
            </a:r>
            <a:r>
              <a:rPr lang="en-US" sz="1200" baseline="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» – визуализация подсказки. При повторном нажатии на эту кнопку подсказка исчезает. «Ответ» – анимированная </a:t>
            </a:r>
            <a:r>
              <a:rPr lang="ru-RU" sz="1200" baseline="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Действия на слайдах аналогичны действиям при </a:t>
            </a:r>
            <a:r>
              <a:rPr lang="ru-RU" dirty="0" err="1" smtClean="0"/>
              <a:t>расвизуализации</a:t>
            </a:r>
            <a:r>
              <a:rPr lang="ru-RU" dirty="0" smtClean="0"/>
              <a:t> слайдов решения </a:t>
            </a:r>
            <a:r>
              <a:rPr lang="ru-RU" dirty="0" err="1" smtClean="0"/>
              <a:t>задачь</a:t>
            </a:r>
            <a:r>
              <a:rPr lang="ru-RU" smtClean="0"/>
              <a:t> №1 - №5 для Террасы №1</a:t>
            </a:r>
          </a:p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Земледелец решил устроить террасы на своём участке (рис.),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чтобы выращивать рис, пшеницу или кукурузу. Строительство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террас возможно, если угол склона (уклон) не больше 50%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(тангенс угла склона </a:t>
            </a:r>
            <a:r>
              <a:rPr lang="el-GR" sz="12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, умноженный на 100%). Удовлетворяет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ли склон холма требованиям? Сколько процентов составляет  уклон? Ответ округлите до десятых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 после того, как земледелец устроил террасы? 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Составляем и решаем пропорцию - Появляется прямоугольник – настройка анимированной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Земледелец подучает700 г бурого риса с одного квадратного метра засеянной площади. При шлифовке из бурого риса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получается белый рис, но при этом теряется 17% массы. Сколько килограммов белого риса получает земледелец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 своего участка?</a:t>
            </a:r>
          </a:p>
          <a:p>
            <a:endParaRPr lang="ru-RU" b="0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 Составляем и решаем пропорцию - Появляется прямоугольник – настройка анимированной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сорбонки</a:t>
            </a: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  <a:p>
            <a:endParaRPr lang="ru-RU" b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земледелец на своём террасированном участке. За год обычно 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собирают два урожая – летом и осенью. По данным таблицы посчитайте наибольшее число килограммов урожая, которое</a:t>
            </a:r>
            <a:r>
              <a:rPr lang="ru-RU" sz="1200" baseline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может собрать земледелец с участка за один год, если он может засеять разные культуры.</a:t>
            </a:r>
          </a:p>
          <a:p>
            <a:endParaRPr lang="ru-RU" dirty="0" smtClean="0"/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-------------------------------------------------------------------</a:t>
            </a:r>
          </a:p>
          <a:p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Визуализация текста задачи и таблицы настроена автоматически.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Для визуализации решения последовательно нажимаем на кнопку «Решение»</a:t>
            </a:r>
          </a:p>
          <a:p>
            <a:pPr marL="228600" indent="-228600">
              <a:buAutoNum type="arabicParenR"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«Ответ» – анимированная </a:t>
            </a:r>
            <a:r>
              <a:rPr lang="ru-RU" sz="1200" dirty="0" err="1" smtClean="0">
                <a:latin typeface="Times New Roman" pitchFamily="18" charset="0"/>
                <a:cs typeface="Times New Roman" pitchFamily="18" charset="0"/>
              </a:rPr>
              <a:t>сорбонка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Действия на слайдах аналогичны действиям при </a:t>
            </a:r>
            <a:r>
              <a:rPr lang="ru-RU" dirty="0" err="1" smtClean="0"/>
              <a:t>расвизуализации</a:t>
            </a:r>
            <a:r>
              <a:rPr lang="ru-RU" dirty="0" smtClean="0"/>
              <a:t> слайдов решения </a:t>
            </a:r>
            <a:r>
              <a:rPr lang="ru-RU" dirty="0" err="1" smtClean="0"/>
              <a:t>задачь</a:t>
            </a:r>
            <a:r>
              <a:rPr lang="ru-RU" dirty="0" smtClean="0"/>
              <a:t> №1 - №5 для Террасы №1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dirty="0" smtClean="0"/>
              <a:t>Действия на слайдах аналогичны действиям при </a:t>
            </a:r>
            <a:r>
              <a:rPr lang="ru-RU" dirty="0" err="1" smtClean="0"/>
              <a:t>расвизуализации</a:t>
            </a:r>
            <a:r>
              <a:rPr lang="ru-RU" dirty="0" smtClean="0"/>
              <a:t> слайдов решения </a:t>
            </a:r>
            <a:r>
              <a:rPr lang="ru-RU" dirty="0" err="1" smtClean="0"/>
              <a:t>задачь</a:t>
            </a:r>
            <a:r>
              <a:rPr lang="ru-RU" dirty="0" smtClean="0"/>
              <a:t> №1 - №5 для Террасы №1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9CAA3-B63B-4722-925F-CCAA8D84BD04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fnkaa.ru/wp-content/uploads/2018/02/empty12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47272" y="0"/>
            <a:ext cx="9291272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0" y="5805264"/>
            <a:ext cx="4788024" cy="93610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508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Каратанова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Марина Николаевна</a:t>
            </a:r>
          </a:p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МКОУ СОШ №256</a:t>
            </a:r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ГО ЗАТО г.Фокино</a:t>
            </a:r>
          </a:p>
          <a:p>
            <a:pPr algn="ctr"/>
            <a:r>
              <a:rPr lang="ru-RU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Приморского края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4211960" y="188640"/>
            <a:ext cx="4788024" cy="936104"/>
          </a:xfrm>
          <a:prstGeom prst="rect">
            <a:avLst/>
          </a:prstGeom>
          <a:solidFill>
            <a:srgbClr val="FFCDCD"/>
          </a:solidFill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ОГЭ – 2020</a:t>
            </a:r>
            <a:r>
              <a:rPr lang="ru-RU" sz="6600" b="1" baseline="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6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4211960" y="1268760"/>
            <a:ext cx="4788024" cy="9361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080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  <a:endParaRPr lang="ru-RU" sz="6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4211960" y="2348880"/>
            <a:ext cx="4788024" cy="208823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508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baseline="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Задания</a:t>
            </a:r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№1 - №5</a:t>
            </a:r>
          </a:p>
          <a:p>
            <a:pPr algn="ctr"/>
            <a:r>
              <a:rPr lang="ru-RU" sz="4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Терраса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Продолжение-3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30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20 м от подножия.</a:t>
            </a:r>
          </a:p>
        </p:txBody>
      </p:sp>
      <p:grpSp>
        <p:nvGrpSpPr>
          <p:cNvPr id="3" name="Группа 12"/>
          <p:cNvGrpSpPr/>
          <p:nvPr userDrawn="1"/>
        </p:nvGrpSpPr>
        <p:grpSpPr>
          <a:xfrm>
            <a:off x="214282" y="3714752"/>
            <a:ext cx="6000792" cy="2928958"/>
            <a:chOff x="142844" y="3714752"/>
            <a:chExt cx="5928494" cy="31432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2844" y="3714752"/>
              <a:ext cx="5928494" cy="314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imag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929066"/>
              <a:ext cx="5426110" cy="27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 userDrawn="1"/>
        </p:nvSpPr>
        <p:spPr>
          <a:xfrm>
            <a:off x="285720" y="4714884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282" y="485776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928926" y="6286520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71802" y="6215082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99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60648"/>
            <a:ext cx="8750206" cy="1739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214282" y="1928802"/>
            <a:ext cx="8750206" cy="4668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516216" y="3429000"/>
            <a:ext cx="2448272" cy="31683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14282" y="285728"/>
            <a:ext cx="8786874" cy="42862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горных районах,</a:t>
            </a:r>
            <a:r>
              <a:rPr lang="ru-RU" sz="2300" baseline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особенно в южных широтах с влажным климатом, владельцы на склонах гор устраивают террасы. Земледельческие террасы – это горизонтальные площадки, напоминающие ступени. Во время дождя вода стекает с верхних террас вниз по специальным каналам. Поэтому почва на террасах не размывается и урожай не страдает. Медленный сток воды с вершины склона вниз с террасы на террасу позволяет выращивать влаголюбивые культуры. В Юго-Восточной Азии террасное земледелие широко применяется для производства риса, а в Средиземноморье – для выращивания винограда и оливковых деревьев. Возделывание культур на террасах повышает урожайность, но требует тяжёлого ручного труда.</a:t>
            </a:r>
            <a:endParaRPr lang="ru-RU" sz="23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image4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076905" y="4555469"/>
            <a:ext cx="3031013" cy="20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 userDrawn="1"/>
        </p:nvSpPr>
        <p:spPr>
          <a:xfrm>
            <a:off x="3071802" y="4572008"/>
            <a:ext cx="3071834" cy="2000263"/>
          </a:xfrm>
          <a:prstGeom prst="rect">
            <a:avLst/>
          </a:prstGeom>
          <a:noFill/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s://kccc.ru/sites/default/files/images/news/interesting-facts/6394_gal_1535093577.jp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4857760"/>
            <a:ext cx="2703477" cy="1520706"/>
          </a:xfrm>
          <a:prstGeom prst="rect">
            <a:avLst/>
          </a:prstGeom>
          <a:noFill/>
        </p:spPr>
      </p:pic>
      <p:pic>
        <p:nvPicPr>
          <p:cNvPr id="1032" name="Picture 8" descr="http://static.esosedi.org/fiber/112335/fit/1400x1000/vinodelcheskiy_rayon_altu_doru.png"/>
          <p:cNvPicPr>
            <a:picLocks noChangeAspect="1" noChangeArrowheads="1"/>
          </p:cNvPicPr>
          <p:nvPr userDrawn="1"/>
        </p:nvPicPr>
        <p:blipFill>
          <a:blip r:embed="rId5" cstate="print"/>
          <a:srcRect t="6998" b="9232"/>
          <a:stretch>
            <a:fillRect/>
          </a:stretch>
        </p:blipFill>
        <p:spPr bwMode="auto">
          <a:xfrm>
            <a:off x="6215074" y="4786322"/>
            <a:ext cx="2714644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6" name="Picture 2" descr="image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764" t="21471" r="17378"/>
          <a:stretch>
            <a:fillRect/>
          </a:stretch>
        </p:blipFill>
        <p:spPr bwMode="auto">
          <a:xfrm rot="10800000">
            <a:off x="214282" y="3786190"/>
            <a:ext cx="4460215" cy="27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5 м от подножия.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50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5 м от подножия.</a:t>
            </a:r>
          </a:p>
        </p:txBody>
      </p:sp>
      <p:grpSp>
        <p:nvGrpSpPr>
          <p:cNvPr id="13" name="Группа 12"/>
          <p:cNvGrpSpPr/>
          <p:nvPr userDrawn="1"/>
        </p:nvGrpSpPr>
        <p:grpSpPr>
          <a:xfrm>
            <a:off x="214282" y="3714752"/>
            <a:ext cx="6000792" cy="2928958"/>
            <a:chOff x="142844" y="3714752"/>
            <a:chExt cx="5928494" cy="31432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2844" y="3714752"/>
              <a:ext cx="5928494" cy="314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imag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929066"/>
              <a:ext cx="5426110" cy="27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 descr="image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119" t="19742" r="23109" b="3489"/>
          <a:stretch>
            <a:fillRect/>
          </a:stretch>
        </p:blipFill>
        <p:spPr bwMode="auto">
          <a:xfrm rot="10800000">
            <a:off x="285720" y="3429000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20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7 м от подножия.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6516216" y="1484784"/>
            <a:ext cx="2448272" cy="29523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6143636" y="4071942"/>
            <a:ext cx="2820852" cy="25254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20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7 м от подножия.</a:t>
            </a:r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214282" y="3500438"/>
            <a:ext cx="6507224" cy="3143272"/>
            <a:chOff x="214282" y="64500"/>
            <a:chExt cx="7143800" cy="3650252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299697" y="64500"/>
              <a:ext cx="7058385" cy="3578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7" descr="imag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grayscl/>
            </a:blip>
            <a:srcRect l="11941" t="24271" r="11408" b="5403"/>
            <a:stretch>
              <a:fillRect/>
            </a:stretch>
          </p:blipFill>
          <p:spPr bwMode="auto">
            <a:xfrm>
              <a:off x="214282" y="1214422"/>
              <a:ext cx="692948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" descr="image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119" t="19742" r="23109" b="3489"/>
          <a:stretch>
            <a:fillRect/>
          </a:stretch>
        </p:blipFill>
        <p:spPr bwMode="auto">
          <a:xfrm rot="10800000">
            <a:off x="285720" y="3429000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40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12 м от подножия.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57620" y="600076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86182" y="592933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40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57224" y="600076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1538" y="592933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85720" y="4500570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14282" y="4643446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12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36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40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12 м от подножия.</a:t>
            </a:r>
          </a:p>
        </p:txBody>
      </p:sp>
      <p:grpSp>
        <p:nvGrpSpPr>
          <p:cNvPr id="3" name="Группа 12"/>
          <p:cNvGrpSpPr/>
          <p:nvPr userDrawn="1"/>
        </p:nvGrpSpPr>
        <p:grpSpPr>
          <a:xfrm>
            <a:off x="214282" y="3714752"/>
            <a:ext cx="6000792" cy="2928958"/>
            <a:chOff x="142844" y="3714752"/>
            <a:chExt cx="5928494" cy="3143248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142844" y="3714752"/>
              <a:ext cx="5928494" cy="314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2" descr="imag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929066"/>
              <a:ext cx="5426110" cy="27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Прямоугольник 12"/>
          <p:cNvSpPr/>
          <p:nvPr userDrawn="1"/>
        </p:nvSpPr>
        <p:spPr>
          <a:xfrm>
            <a:off x="285720" y="4714884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14282" y="485776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12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2928926" y="6286520"/>
            <a:ext cx="1071570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TextBox 17"/>
          <p:cNvSpPr txBox="1"/>
          <p:nvPr userDrawn="1"/>
        </p:nvSpPr>
        <p:spPr>
          <a:xfrm>
            <a:off x="3071802" y="6215082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35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baskistan.com/blog/wp-content/uploads/2019/08/8227e25182f2a7d67579acc8d7f05144bd73a749.jpeg"/>
          <p:cNvPicPr>
            <a:picLocks noChangeAspect="1" noChangeArrowheads="1"/>
          </p:cNvPicPr>
          <p:nvPr userDrawn="1"/>
        </p:nvPicPr>
        <p:blipFill>
          <a:blip r:embed="rId2" cstate="print"/>
          <a:srcRect l="3563" t="556" r="21197" b="-102"/>
          <a:stretch>
            <a:fillRect/>
          </a:stretch>
        </p:blipFill>
        <p:spPr bwMode="auto">
          <a:xfrm>
            <a:off x="-1" y="0"/>
            <a:ext cx="9218045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 userDrawn="1"/>
        </p:nvSpPr>
        <p:spPr>
          <a:xfrm>
            <a:off x="179512" y="188640"/>
            <a:ext cx="8856984" cy="6480720"/>
          </a:xfrm>
          <a:prstGeom prst="rect">
            <a:avLst/>
          </a:prstGeom>
          <a:solidFill>
            <a:schemeClr val="bg1">
              <a:alpha val="73000"/>
            </a:schemeClr>
          </a:solidFill>
          <a:ln w="825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251520" y="260648"/>
            <a:ext cx="8712968" cy="63116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1" descr="image1"/>
          <p:cNvPicPr>
            <a:picLocks noChangeAspect="1" noChangeArrowheads="1"/>
          </p:cNvPicPr>
          <p:nvPr userDrawn="1"/>
        </p:nvPicPr>
        <p:blipFill>
          <a:blip r:embed="rId3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</a:blip>
          <a:srcRect l="19119" t="19742" r="23109" b="3489"/>
          <a:stretch>
            <a:fillRect/>
          </a:stretch>
        </p:blipFill>
        <p:spPr bwMode="auto">
          <a:xfrm rot="10800000">
            <a:off x="285720" y="3429000"/>
            <a:ext cx="464347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 userDrawn="1"/>
        </p:nvSpPr>
        <p:spPr>
          <a:xfrm>
            <a:off x="428596" y="357166"/>
            <a:ext cx="8358246" cy="15696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Земледелец владеет несколькими участками, один из которых располагается на склоне холма.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Ширина участка 30 м, а верхняя точка находится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 высоте 20 м от подножия.</a:t>
            </a:r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857620" y="600076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 userDrawn="1"/>
        </p:nvSpPr>
        <p:spPr>
          <a:xfrm>
            <a:off x="3786182" y="592933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30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857224" y="6000768"/>
            <a:ext cx="1071570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 userDrawn="1"/>
        </p:nvSpPr>
        <p:spPr>
          <a:xfrm>
            <a:off x="1071538" y="5929330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99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285720" y="4500570"/>
            <a:ext cx="571504" cy="5000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 userDrawn="1"/>
        </p:nvSpPr>
        <p:spPr>
          <a:xfrm>
            <a:off x="214282" y="4643446"/>
            <a:ext cx="72968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20 м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6DE92-BC64-4360-9651-63D1410B8D21}" type="datetimeFigureOut">
              <a:rPr lang="ru-RU" smtClean="0"/>
              <a:pPr/>
              <a:t>24.07.2024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15AC7C-13CC-452A-A2D7-E6AFC20C0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6" r:id="rId4"/>
    <p:sldLayoutId id="2147483662" r:id="rId5"/>
    <p:sldLayoutId id="2147483663" r:id="rId6"/>
    <p:sldLayoutId id="2147483669" r:id="rId7"/>
    <p:sldLayoutId id="2147483670" r:id="rId8"/>
    <p:sldLayoutId id="2147483671" r:id="rId9"/>
    <p:sldLayoutId id="2147483672" r:id="rId10"/>
    <p:sldLayoutId id="2147483668" r:id="rId11"/>
    <p:sldLayoutId id="2147483667" r:id="rId12"/>
    <p:sldLayoutId id="2147483665" r:id="rId13"/>
    <p:sldLayoutId id="2147483664" r:id="rId14"/>
    <p:sldLayoutId id="2147483661" r:id="rId15"/>
    <p:sldLayoutId id="2147483651" r:id="rId16"/>
    <p:sldLayoutId id="2147483652" r:id="rId17"/>
    <p:sldLayoutId id="2147483653" r:id="rId18"/>
    <p:sldLayoutId id="2147483654" r:id="rId19"/>
    <p:sldLayoutId id="2147483655" r:id="rId20"/>
    <p:sldLayoutId id="2147483656" r:id="rId21"/>
    <p:sldLayoutId id="2147483657" r:id="rId22"/>
    <p:sldLayoutId id="2147483658" r:id="rId23"/>
    <p:sldLayoutId id="2147483659" r:id="rId2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1.xml"/><Relationship Id="rId7" Type="http://schemas.openxmlformats.org/officeDocument/2006/relationships/slide" Target="slide1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4.xml"/><Relationship Id="rId5" Type="http://schemas.openxmlformats.org/officeDocument/2006/relationships/slide" Target="slide13.xml"/><Relationship Id="rId4" Type="http://schemas.openxmlformats.org/officeDocument/2006/relationships/slide" Target="slide12.xml"/><Relationship Id="rId9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35.wmf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2.wmf"/><Relationship Id="rId12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34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22.bin"/><Relationship Id="rId4" Type="http://schemas.openxmlformats.org/officeDocument/2006/relationships/slide" Target="slide10.xml"/><Relationship Id="rId9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5.bin"/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24.bin"/><Relationship Id="rId5" Type="http://schemas.openxmlformats.org/officeDocument/2006/relationships/slide" Target="slide10.xml"/><Relationship Id="rId4" Type="http://schemas.openxmlformats.org/officeDocument/2006/relationships/image" Target="../media/image9.jpeg"/><Relationship Id="rId9" Type="http://schemas.openxmlformats.org/officeDocument/2006/relationships/image" Target="../media/image37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8.bin"/><Relationship Id="rId13" Type="http://schemas.openxmlformats.org/officeDocument/2006/relationships/image" Target="../media/image42.wmf"/><Relationship Id="rId3" Type="http://schemas.openxmlformats.org/officeDocument/2006/relationships/image" Target="../media/image9.jpeg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7.bin"/><Relationship Id="rId11" Type="http://schemas.openxmlformats.org/officeDocument/2006/relationships/image" Target="../media/image41.wmf"/><Relationship Id="rId5" Type="http://schemas.openxmlformats.org/officeDocument/2006/relationships/image" Target="../media/image38.wmf"/><Relationship Id="rId10" Type="http://schemas.openxmlformats.org/officeDocument/2006/relationships/oleObject" Target="../embeddings/oleObject29.bin"/><Relationship Id="rId4" Type="http://schemas.openxmlformats.org/officeDocument/2006/relationships/oleObject" Target="../embeddings/oleObject26.bin"/><Relationship Id="rId9" Type="http://schemas.openxmlformats.org/officeDocument/2006/relationships/image" Target="../media/image40.wmf"/><Relationship Id="rId1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slide" Target="slide10.xml"/><Relationship Id="rId3" Type="http://schemas.openxmlformats.org/officeDocument/2006/relationships/oleObject" Target="../embeddings/oleObject31.bin"/><Relationship Id="rId7" Type="http://schemas.openxmlformats.org/officeDocument/2006/relationships/oleObject" Target="../embeddings/oleObject33.bin"/><Relationship Id="rId12" Type="http://schemas.openxmlformats.org/officeDocument/2006/relationships/image" Target="../media/image4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4.wmf"/><Relationship Id="rId11" Type="http://schemas.openxmlformats.org/officeDocument/2006/relationships/oleObject" Target="../embeddings/oleObject35.bin"/><Relationship Id="rId5" Type="http://schemas.openxmlformats.org/officeDocument/2006/relationships/oleObject" Target="../embeddings/oleObject32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4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slide" Target="slide10.xml"/><Relationship Id="rId7" Type="http://schemas.openxmlformats.org/officeDocument/2006/relationships/image" Target="../media/image4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37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36.bin"/><Relationship Id="rId9" Type="http://schemas.openxmlformats.org/officeDocument/2006/relationships/image" Target="../media/image49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17.xml"/><Relationship Id="rId7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0.xml"/><Relationship Id="rId5" Type="http://schemas.openxmlformats.org/officeDocument/2006/relationships/slide" Target="slide19.xml"/><Relationship Id="rId4" Type="http://schemas.openxmlformats.org/officeDocument/2006/relationships/slide" Target="slide18.xml"/><Relationship Id="rId9" Type="http://schemas.openxmlformats.org/officeDocument/2006/relationships/image" Target="../media/image5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wmf"/><Relationship Id="rId3" Type="http://schemas.openxmlformats.org/officeDocument/2006/relationships/slide" Target="slide16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1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53.wmf"/><Relationship Id="rId4" Type="http://schemas.openxmlformats.org/officeDocument/2006/relationships/image" Target="../media/image16.jpeg"/><Relationship Id="rId9" Type="http://schemas.openxmlformats.org/officeDocument/2006/relationships/oleObject" Target="../embeddings/oleObject41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43.bin"/><Relationship Id="rId5" Type="http://schemas.openxmlformats.org/officeDocument/2006/relationships/slide" Target="slide16.xml"/><Relationship Id="rId4" Type="http://schemas.openxmlformats.org/officeDocument/2006/relationships/image" Target="../media/image57.jpeg"/><Relationship Id="rId9" Type="http://schemas.openxmlformats.org/officeDocument/2006/relationships/image" Target="../media/image56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13" Type="http://schemas.openxmlformats.org/officeDocument/2006/relationships/oleObject" Target="../embeddings/oleObject49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6.bin"/><Relationship Id="rId12" Type="http://schemas.openxmlformats.org/officeDocument/2006/relationships/image" Target="../media/image6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58.wmf"/><Relationship Id="rId11" Type="http://schemas.openxmlformats.org/officeDocument/2006/relationships/oleObject" Target="../embeddings/oleObject48.bin"/><Relationship Id="rId5" Type="http://schemas.openxmlformats.org/officeDocument/2006/relationships/oleObject" Target="../embeddings/oleObject45.bin"/><Relationship Id="rId15" Type="http://schemas.openxmlformats.org/officeDocument/2006/relationships/slide" Target="slide16.xml"/><Relationship Id="rId10" Type="http://schemas.openxmlformats.org/officeDocument/2006/relationships/image" Target="../media/image60.wmf"/><Relationship Id="rId4" Type="http://schemas.openxmlformats.org/officeDocument/2006/relationships/image" Target="../media/image57.jpeg"/><Relationship Id="rId9" Type="http://schemas.openxmlformats.org/officeDocument/2006/relationships/oleObject" Target="../embeddings/oleObject47.bin"/><Relationship Id="rId14" Type="http://schemas.openxmlformats.org/officeDocument/2006/relationships/image" Target="../media/image6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3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Relationship Id="rId6" Type="http://schemas.openxmlformats.org/officeDocument/2006/relationships/slide" Target="slide20.xml"/><Relationship Id="rId5" Type="http://schemas.openxmlformats.org/officeDocument/2006/relationships/slide" Target="slide27.xml"/><Relationship Id="rId4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13" Type="http://schemas.openxmlformats.org/officeDocument/2006/relationships/slide" Target="slide16.xml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12" Type="http://schemas.openxmlformats.org/officeDocument/2006/relationships/image" Target="../media/image66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54.bin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5.wmf"/><Relationship Id="rId4" Type="http://schemas.openxmlformats.org/officeDocument/2006/relationships/image" Target="../media/image63.wmf"/><Relationship Id="rId9" Type="http://schemas.openxmlformats.org/officeDocument/2006/relationships/oleObject" Target="../embeddings/oleObject53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7.bin"/><Relationship Id="rId3" Type="http://schemas.openxmlformats.org/officeDocument/2006/relationships/slide" Target="slide16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56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55.bin"/><Relationship Id="rId9" Type="http://schemas.openxmlformats.org/officeDocument/2006/relationships/image" Target="../media/image68.wm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slide" Target="slide23.xml"/><Relationship Id="rId7" Type="http://schemas.openxmlformats.org/officeDocument/2006/relationships/slide" Target="slide2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26.xml"/><Relationship Id="rId5" Type="http://schemas.openxmlformats.org/officeDocument/2006/relationships/slide" Target="slide25.xml"/><Relationship Id="rId4" Type="http://schemas.openxmlformats.org/officeDocument/2006/relationships/slide" Target="slide24.xml"/><Relationship Id="rId9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9.bin"/><Relationship Id="rId13" Type="http://schemas.openxmlformats.org/officeDocument/2006/relationships/image" Target="../media/image73.wmf"/><Relationship Id="rId3" Type="http://schemas.openxmlformats.org/officeDocument/2006/relationships/notesSlide" Target="../notesSlides/notesSlide13.xml"/><Relationship Id="rId7" Type="http://schemas.openxmlformats.org/officeDocument/2006/relationships/image" Target="../media/image70.wmf"/><Relationship Id="rId12" Type="http://schemas.openxmlformats.org/officeDocument/2006/relationships/oleObject" Target="../embeddings/oleObject61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58.bin"/><Relationship Id="rId11" Type="http://schemas.openxmlformats.org/officeDocument/2006/relationships/image" Target="../media/image72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60.bin"/><Relationship Id="rId4" Type="http://schemas.openxmlformats.org/officeDocument/2006/relationships/slide" Target="slide22.xml"/><Relationship Id="rId9" Type="http://schemas.openxmlformats.org/officeDocument/2006/relationships/image" Target="../media/image71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63.bin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4.wmf"/><Relationship Id="rId5" Type="http://schemas.openxmlformats.org/officeDocument/2006/relationships/oleObject" Target="../embeddings/oleObject62.bin"/><Relationship Id="rId4" Type="http://schemas.openxmlformats.org/officeDocument/2006/relationships/image" Target="../media/image76.jpeg"/><Relationship Id="rId9" Type="http://schemas.openxmlformats.org/officeDocument/2006/relationships/slide" Target="slide2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oleObject" Target="../embeddings/oleObject68.bin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65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67.bin"/><Relationship Id="rId5" Type="http://schemas.openxmlformats.org/officeDocument/2006/relationships/oleObject" Target="../embeddings/oleObject64.bin"/><Relationship Id="rId15" Type="http://schemas.openxmlformats.org/officeDocument/2006/relationships/slide" Target="slide22.xml"/><Relationship Id="rId10" Type="http://schemas.openxmlformats.org/officeDocument/2006/relationships/image" Target="../media/image79.wmf"/><Relationship Id="rId4" Type="http://schemas.openxmlformats.org/officeDocument/2006/relationships/image" Target="../media/image76.jpeg"/><Relationship Id="rId9" Type="http://schemas.openxmlformats.org/officeDocument/2006/relationships/oleObject" Target="../embeddings/oleObject66.bin"/><Relationship Id="rId14" Type="http://schemas.openxmlformats.org/officeDocument/2006/relationships/image" Target="../media/image81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13" Type="http://schemas.openxmlformats.org/officeDocument/2006/relationships/image" Target="../media/image86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83.wmf"/><Relationship Id="rId12" Type="http://schemas.openxmlformats.org/officeDocument/2006/relationships/oleObject" Target="../embeddings/oleObject73.bin"/><Relationship Id="rId2" Type="http://schemas.openxmlformats.org/officeDocument/2006/relationships/slideLayout" Target="../slideLayouts/slideLayout10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70.bin"/><Relationship Id="rId11" Type="http://schemas.openxmlformats.org/officeDocument/2006/relationships/image" Target="../media/image85.wmf"/><Relationship Id="rId5" Type="http://schemas.openxmlformats.org/officeDocument/2006/relationships/image" Target="../media/image82.wmf"/><Relationship Id="rId10" Type="http://schemas.openxmlformats.org/officeDocument/2006/relationships/oleObject" Target="../embeddings/oleObject72.bin"/><Relationship Id="rId4" Type="http://schemas.openxmlformats.org/officeDocument/2006/relationships/oleObject" Target="../embeddings/oleObject69.bin"/><Relationship Id="rId9" Type="http://schemas.openxmlformats.org/officeDocument/2006/relationships/image" Target="../media/image84.wmf"/><Relationship Id="rId14" Type="http://schemas.openxmlformats.org/officeDocument/2006/relationships/slide" Target="slide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6.bin"/><Relationship Id="rId3" Type="http://schemas.openxmlformats.org/officeDocument/2006/relationships/slide" Target="slide22.xml"/><Relationship Id="rId7" Type="http://schemas.openxmlformats.org/officeDocument/2006/relationships/image" Target="../media/image67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75.bin"/><Relationship Id="rId5" Type="http://schemas.openxmlformats.org/officeDocument/2006/relationships/image" Target="../media/image87.wmf"/><Relationship Id="rId4" Type="http://schemas.openxmlformats.org/officeDocument/2006/relationships/oleObject" Target="../embeddings/oleObject74.bin"/><Relationship Id="rId9" Type="http://schemas.openxmlformats.org/officeDocument/2006/relationships/image" Target="../media/image8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6.xml"/><Relationship Id="rId7" Type="http://schemas.openxmlformats.org/officeDocument/2006/relationships/slide" Target="slide2.xml"/><Relationship Id="rId2" Type="http://schemas.openxmlformats.org/officeDocument/2006/relationships/slide" Target="slide5.xml"/><Relationship Id="rId1" Type="http://schemas.openxmlformats.org/officeDocument/2006/relationships/slideLayout" Target="../slideLayouts/slideLayout15.xml"/><Relationship Id="rId6" Type="http://schemas.openxmlformats.org/officeDocument/2006/relationships/slide" Target="slide10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5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4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4.wmf"/><Relationship Id="rId5" Type="http://schemas.openxmlformats.org/officeDocument/2006/relationships/image" Target="../media/image16.jpeg"/><Relationship Id="rId10" Type="http://schemas.openxmlformats.org/officeDocument/2006/relationships/oleObject" Target="../embeddings/oleObject3.bin"/><Relationship Id="rId4" Type="http://schemas.openxmlformats.org/officeDocument/2006/relationships/slide" Target="slide4.xml"/><Relationship Id="rId9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slide" Target="slide4.xml"/><Relationship Id="rId4" Type="http://schemas.openxmlformats.org/officeDocument/2006/relationships/image" Target="../media/image7.jpeg"/><Relationship Id="rId9" Type="http://schemas.openxmlformats.org/officeDocument/2006/relationships/image" Target="../media/image18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21.w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7.jpeg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slide" Target="slide4.xml"/><Relationship Id="rId11" Type="http://schemas.openxmlformats.org/officeDocument/2006/relationships/image" Target="../media/image20.wmf"/><Relationship Id="rId5" Type="http://schemas.openxmlformats.org/officeDocument/2006/relationships/image" Target="../media/image15.wmf"/><Relationship Id="rId15" Type="http://schemas.openxmlformats.org/officeDocument/2006/relationships/image" Target="../media/image22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7.bin"/><Relationship Id="rId9" Type="http://schemas.openxmlformats.org/officeDocument/2006/relationships/image" Target="../media/image19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7.wmf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4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6.wmf"/><Relationship Id="rId5" Type="http://schemas.openxmlformats.org/officeDocument/2006/relationships/image" Target="../media/image23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5.wmf"/><Relationship Id="rId1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30.wmf"/><Relationship Id="rId4" Type="http://schemas.openxmlformats.org/officeDocument/2006/relationships/slide" Target="slide4.xml"/><Relationship Id="rId9" Type="http://schemas.openxmlformats.org/officeDocument/2006/relationships/oleObject" Target="../embeddings/oleObject1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8000" dirty="0" smtClean="0">
                <a:solidFill>
                  <a:srgbClr val="FF0000"/>
                </a:solidFill>
              </a:rPr>
              <a:t>ОГЭ-2025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1–5 — реальная математика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16832"/>
            <a:ext cx="8229600" cy="4525963"/>
          </a:xfrm>
        </p:spPr>
        <p:txBody>
          <a:bodyPr>
            <a:normAutofit fontScale="92500"/>
          </a:bodyPr>
          <a:lstStyle/>
          <a:p>
            <a:endParaRPr lang="ru-RU" sz="2000" i="1" dirty="0" smtClean="0"/>
          </a:p>
          <a:p>
            <a:endParaRPr lang="ru-RU" sz="2000" i="1" dirty="0"/>
          </a:p>
          <a:p>
            <a:r>
              <a:rPr lang="ru-RU" sz="2000" i="1" dirty="0" smtClean="0"/>
              <a:t>Блок </a:t>
            </a:r>
            <a:r>
              <a:rPr lang="ru-RU" sz="2000" i="1" dirty="0"/>
              <a:t>задач, который проверяет навыки применения математических знаний в реальной жизни. Придется прочитать длинный текст, понять его, правильно выделить значимые для решения данные (обычно их в 2–3 раза меньше, чем текста всего) и правильно их применить для ответов на задания. Весьма полезные навыки. </a:t>
            </a:r>
          </a:p>
          <a:p>
            <a:pPr marL="0" indent="0" algn="r">
              <a:buNone/>
            </a:pPr>
            <a:endParaRPr lang="ru-RU" dirty="0" smtClean="0"/>
          </a:p>
          <a:p>
            <a:pPr marL="0" indent="0" algn="r">
              <a:buNone/>
            </a:pPr>
            <a:r>
              <a:rPr lang="ru-RU" dirty="0" smtClean="0"/>
              <a:t>Учитель математики</a:t>
            </a:r>
          </a:p>
          <a:p>
            <a:pPr marL="0" indent="0" algn="r">
              <a:buNone/>
            </a:pPr>
            <a:r>
              <a:rPr lang="ru-RU" dirty="0" smtClean="0"/>
              <a:t>МБОУ гимназия №14, </a:t>
            </a:r>
            <a:r>
              <a:rPr lang="ru-RU" dirty="0" err="1" smtClean="0"/>
              <a:t>г.Ейск</a:t>
            </a:r>
            <a:endParaRPr lang="ru-RU" dirty="0" smtClean="0"/>
          </a:p>
          <a:p>
            <a:pPr marL="0" indent="0" algn="r">
              <a:buNone/>
            </a:pPr>
            <a:r>
              <a:rPr lang="ru-RU" dirty="0" err="1" smtClean="0"/>
              <a:t>Матюха</a:t>
            </a:r>
            <a:r>
              <a:rPr lang="ru-RU" dirty="0" smtClean="0"/>
              <a:t> Эльвира Анатольевна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98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3816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терраса 2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714348" y="20002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714348" y="279232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714348" y="358441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714348" y="437650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714348" y="516859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6434" name="Picture 2" descr="https://ua.all.biz/img/ua/catalog/17875505.jpeg"/>
          <p:cNvPicPr>
            <a:picLocks noChangeAspect="1" noChangeArrowheads="1"/>
          </p:cNvPicPr>
          <p:nvPr/>
        </p:nvPicPr>
        <p:blipFill>
          <a:blip r:embed="rId9"/>
          <a:srcRect l="22354" t="3658" r="21377"/>
          <a:stretch>
            <a:fillRect/>
          </a:stretch>
        </p:blipFill>
        <p:spPr bwMode="auto">
          <a:xfrm>
            <a:off x="5286380" y="2000240"/>
            <a:ext cx="3432651" cy="3714776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1857364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Управляющая кнопка: возврат 6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Управляющая кнопка: домой 7">
            <a:hlinkClick r:id="rId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714348" y="1928802"/>
            <a:ext cx="7969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расчищенном склоне холма выращивает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мускатный орех. Какова площадь, отведённая под посевы?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5400000">
            <a:off x="321439" y="4750603"/>
            <a:ext cx="1358116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5500702"/>
            <a:ext cx="1857388" cy="642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rot="16200000" flipH="1">
            <a:off x="892943" y="4179099"/>
            <a:ext cx="2143140" cy="19288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2571736" y="44291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643042" y="49291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86116" y="52149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15074" y="307181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429124" y="364331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072066" y="3786190"/>
            <a:ext cx="30479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000100" y="5143512"/>
            <a:ext cx="357190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5400000">
            <a:off x="1179489" y="5464189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Группа 21"/>
          <p:cNvGrpSpPr/>
          <p:nvPr/>
        </p:nvGrpSpPr>
        <p:grpSpPr>
          <a:xfrm>
            <a:off x="3428992" y="285728"/>
            <a:ext cx="5500726" cy="3286148"/>
            <a:chOff x="3357554" y="357166"/>
            <a:chExt cx="5500726" cy="3286148"/>
          </a:xfrm>
        </p:grpSpPr>
        <p:sp>
          <p:nvSpPr>
            <p:cNvPr id="23" name="Прямоугольная выноска 22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35565"/>
                <a:gd name="adj2" fmla="val 618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4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5"/>
            <a:srcRect r="2941" b="19086"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25" name="TextBox 24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Прямоугольный треугольник 26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овина рамки 27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3" name="Управляющая кнопка: сведения 32">
            <a:hlinkClick r:id="" action="ppaction://noaction" highlightClick="1"/>
          </p:cNvPr>
          <p:cNvSpPr/>
          <p:nvPr/>
        </p:nvSpPr>
        <p:spPr>
          <a:xfrm>
            <a:off x="8215338" y="3786190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4" name="Object 2"/>
          <p:cNvGraphicFramePr>
            <a:graphicFrameLocks noChangeAspect="1"/>
          </p:cNvGraphicFramePr>
          <p:nvPr/>
        </p:nvGraphicFramePr>
        <p:xfrm>
          <a:off x="5043488" y="4286250"/>
          <a:ext cx="18510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4" name="Формула" r:id="rId6" imgW="787320" imgH="253800" progId="Equation.3">
                  <p:embed/>
                </p:oleObj>
              </mc:Choice>
              <mc:Fallback>
                <p:oleObj name="Формула" r:id="rId6" imgW="787320" imgH="2538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3488" y="4286250"/>
                        <a:ext cx="1851025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2"/>
          <p:cNvGraphicFramePr>
            <a:graphicFrameLocks noChangeAspect="1"/>
          </p:cNvGraphicFramePr>
          <p:nvPr/>
        </p:nvGraphicFramePr>
        <p:xfrm>
          <a:off x="6823075" y="4286250"/>
          <a:ext cx="1824038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5" name="Формула" r:id="rId8" imgW="685800" imgH="228600" progId="Equation.3">
                  <p:embed/>
                </p:oleObj>
              </mc:Choice>
              <mc:Fallback>
                <p:oleObj name="Формула" r:id="rId8" imgW="6858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23075" y="4286250"/>
                        <a:ext cx="1824038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122880" y="4926033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7" name="Object 3"/>
          <p:cNvGraphicFramePr>
            <a:graphicFrameLocks noChangeAspect="1"/>
          </p:cNvGraphicFramePr>
          <p:nvPr/>
        </p:nvGraphicFramePr>
        <p:xfrm>
          <a:off x="5681680" y="4997460"/>
          <a:ext cx="14652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6" name="Формула" r:id="rId10" imgW="545760" imgH="177480" progId="Equation.3">
                  <p:embed/>
                </p:oleObj>
              </mc:Choice>
              <mc:Fallback>
                <p:oleObj name="Формула" r:id="rId10" imgW="545760" imgH="177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80" y="4997460"/>
                        <a:ext cx="14652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4"/>
          <p:cNvGraphicFramePr>
            <a:graphicFrameLocks noChangeAspect="1"/>
          </p:cNvGraphicFramePr>
          <p:nvPr/>
        </p:nvGraphicFramePr>
        <p:xfrm>
          <a:off x="7072330" y="4929198"/>
          <a:ext cx="14986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397" name="Формула" r:id="rId12" imgW="558720" imgH="228600" progId="Equation.3">
                  <p:embed/>
                </p:oleObj>
              </mc:Choice>
              <mc:Fallback>
                <p:oleObj name="Формула" r:id="rId12" imgW="55872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30" y="4929198"/>
                        <a:ext cx="14986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Прямоугольник 38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500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10" grpId="0" animBg="1"/>
      <p:bldP spid="14" grpId="0"/>
      <p:bldP spid="15" grpId="0"/>
      <p:bldP spid="16" grpId="0"/>
      <p:bldP spid="17" grpId="0"/>
      <p:bldP spid="18" grpId="0"/>
      <p:bldP spid="19" grpId="0" animBg="1"/>
      <p:bldP spid="33" grpId="0" animBg="1"/>
      <p:bldP spid="36" grpId="0"/>
      <p:bldP spid="39" grpId="0" animBg="1"/>
      <p:bldP spid="39" grpId="1" animBg="1"/>
      <p:bldP spid="40" grpId="0" animBg="1"/>
      <p:bldP spid="4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Группа 40"/>
          <p:cNvGrpSpPr/>
          <p:nvPr/>
        </p:nvGrpSpPr>
        <p:grpSpPr>
          <a:xfrm>
            <a:off x="357158" y="3429000"/>
            <a:ext cx="6507224" cy="3143272"/>
            <a:chOff x="214282" y="64500"/>
            <a:chExt cx="7143800" cy="3650252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299697" y="64500"/>
              <a:ext cx="7058385" cy="3578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3" name="Picture 7" descr="image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grayscl/>
            </a:blip>
            <a:srcRect l="11941" t="24271" r="11408" b="5403"/>
            <a:stretch>
              <a:fillRect/>
            </a:stretch>
          </p:blipFill>
          <p:spPr bwMode="auto">
            <a:xfrm>
              <a:off x="214282" y="1214422"/>
              <a:ext cx="692948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Прямоугольник 20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3556" y="1928802"/>
            <a:ext cx="8410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решил устроить террасы на своём участке (рис.),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выращивать рис, пшеницу или кукурузу. Строительство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террас возможно, если угол склона (уклон) не больше 50%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(тангенс угла склона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умноженный на 100%). Удовлетворяет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 склон холма требованиям? Сколько процентов составляет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уклон? Ответ округлите до десятых.</a:t>
            </a:r>
          </a:p>
        </p:txBody>
      </p:sp>
      <p:sp>
        <p:nvSpPr>
          <p:cNvPr id="23" name="Управляющая кнопка: далее 22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возврат 23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домой 24">
            <a:hlinkClick r:id="rId5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4071934" y="421481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142976" y="5643578"/>
            <a:ext cx="28575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250927" y="5821379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071934" y="535782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Дуга 29"/>
          <p:cNvSpPr/>
          <p:nvPr/>
        </p:nvSpPr>
        <p:spPr>
          <a:xfrm rot="13372200">
            <a:off x="4481420" y="5407786"/>
            <a:ext cx="590734" cy="595663"/>
          </a:xfrm>
          <a:prstGeom prst="arc">
            <a:avLst>
              <a:gd name="adj1" fmla="val 15365774"/>
              <a:gd name="adj2" fmla="val 7782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31" name="Object 2"/>
          <p:cNvGraphicFramePr>
            <a:graphicFrameLocks noChangeAspect="1"/>
          </p:cNvGraphicFramePr>
          <p:nvPr/>
        </p:nvGraphicFramePr>
        <p:xfrm>
          <a:off x="6972300" y="4071938"/>
          <a:ext cx="1433513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6" name="Формула" r:id="rId6" imgW="609480" imgH="393480" progId="Equation.3">
                  <p:embed/>
                </p:oleObj>
              </mc:Choice>
              <mc:Fallback>
                <p:oleObj name="Формула" r:id="rId6" imgW="609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4071938"/>
                        <a:ext cx="1433513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"/>
          <p:cNvGraphicFramePr>
            <a:graphicFrameLocks noChangeAspect="1"/>
          </p:cNvGraphicFramePr>
          <p:nvPr/>
        </p:nvGraphicFramePr>
        <p:xfrm>
          <a:off x="6858016" y="4857760"/>
          <a:ext cx="1793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8487" name="Формула" r:id="rId8" imgW="761760" imgH="393480" progId="Equation.3">
                  <p:embed/>
                </p:oleObj>
              </mc:Choice>
              <mc:Fallback>
                <p:oleObj name="Формула" r:id="rId8" imgW="761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4857760"/>
                        <a:ext cx="17938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Прямоугольник 32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42844" y="1857364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26" grpId="0" animBg="1"/>
      <p:bldP spid="29" grpId="0"/>
      <p:bldP spid="30" grpId="0" animBg="1"/>
      <p:bldP spid="33" grpId="0" animBg="1"/>
      <p:bldP spid="33" grpId="1" animBg="1"/>
      <p:bldP spid="34" grpId="0" animBg="1"/>
      <p:bldP spid="3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Прямая соединительная линия 2"/>
          <p:cNvCxnSpPr/>
          <p:nvPr/>
        </p:nvCxnSpPr>
        <p:spPr>
          <a:xfrm flipV="1">
            <a:off x="2928926" y="5572140"/>
            <a:ext cx="1500198" cy="571504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5" name="Группа 34"/>
          <p:cNvGrpSpPr/>
          <p:nvPr/>
        </p:nvGrpSpPr>
        <p:grpSpPr>
          <a:xfrm>
            <a:off x="214282" y="3500438"/>
            <a:ext cx="6507224" cy="3143272"/>
            <a:chOff x="214282" y="64500"/>
            <a:chExt cx="7143800" cy="3650252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299697" y="64500"/>
              <a:ext cx="7058385" cy="357881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7" name="Picture 7" descr="image2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  <a:grayscl/>
            </a:blip>
            <a:srcRect l="11941" t="24271" r="11408" b="5403"/>
            <a:stretch>
              <a:fillRect/>
            </a:stretch>
          </p:blipFill>
          <p:spPr bwMode="auto">
            <a:xfrm>
              <a:off x="214282" y="1214422"/>
              <a:ext cx="6929486" cy="2500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00240"/>
            <a:ext cx="8131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 после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как земледелец устроил террасы?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3042" y="5072074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78605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929322" y="2857496"/>
          <a:ext cx="14986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6" name="Формула" r:id="rId4" imgW="558720" imgH="228600" progId="Equation.3">
                  <p:embed/>
                </p:oleObj>
              </mc:Choice>
              <mc:Fallback>
                <p:oleObj name="Формула" r:id="rId4" imgW="558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2857496"/>
                        <a:ext cx="14986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000100" y="4643446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1714480" y="4857760"/>
            <a:ext cx="642942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357422" y="5072074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000364" y="5214950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714744" y="5429264"/>
            <a:ext cx="642942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4357686" y="5572140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000100" y="6072206"/>
            <a:ext cx="550072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628" y="3429000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5967413" y="3500438"/>
          <a:ext cx="293052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9517" name="Формула" r:id="rId6" imgW="1091880" imgH="228600" progId="Equation.3">
                  <p:embed/>
                </p:oleObj>
              </mc:Choice>
              <mc:Fallback>
                <p:oleObj name="Формула" r:id="rId6" imgW="10918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7413" y="3500438"/>
                        <a:ext cx="293052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786446" y="4214818"/>
            <a:ext cx="3000396" cy="1571636"/>
            <a:chOff x="5429256" y="4214818"/>
            <a:chExt cx="3000396" cy="157163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5983263" y="4500576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18" name="Формула" r:id="rId8" imgW="761760" imgH="393480" progId="Equation.3">
                    <p:embed/>
                  </p:oleObj>
                </mc:Choice>
                <mc:Fallback>
                  <p:oleObj name="Формула" r:id="rId8" imgW="76176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63" y="4500576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5786446" y="4214818"/>
            <a:ext cx="3000396" cy="1571636"/>
            <a:chOff x="5429256" y="4214818"/>
            <a:chExt cx="3000396" cy="157163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670550" y="4321175"/>
            <a:ext cx="252095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19" name="Формула" r:id="rId10" imgW="939600" imgH="203040" progId="Equation.3">
                    <p:embed/>
                  </p:oleObj>
                </mc:Choice>
                <mc:Fallback>
                  <p:oleObj name="Формула" r:id="rId10" imgW="9396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4321175"/>
                          <a:ext cx="2520950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867400" y="5000625"/>
            <a:ext cx="221456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9520" name="Формула" r:id="rId12" imgW="825480" imgH="203040" progId="Equation.3">
                    <p:embed/>
                  </p:oleObj>
                </mc:Choice>
                <mc:Fallback>
                  <p:oleObj name="Формула" r:id="rId12" imgW="825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5000625"/>
                          <a:ext cx="2214563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5786446" y="421481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939020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5929330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5929330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9" name="Прямая соединительная линия 48"/>
          <p:cNvCxnSpPr/>
          <p:nvPr/>
        </p:nvCxnSpPr>
        <p:spPr>
          <a:xfrm>
            <a:off x="5072066" y="5786454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5786446" y="5929330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142844" y="1857364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Управляющая кнопка: далее 52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возврат 53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Управляющая кнопка: домой 54">
            <a:hlinkClick r:id="rId1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36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36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6000"/>
                            </p:stCondLst>
                            <p:childTnLst>
                              <p:par>
                                <p:cTn id="9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4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2" grpId="0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348" y="1928802"/>
            <a:ext cx="819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получает 750 г бурого риса с одного квадратного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метра засеянной площади. При шлифовке из бурого риса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получается белый рис, но при этом теряется 18% массы.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килограммов белого риса получает земледелец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своего участка?</a:t>
            </a:r>
          </a:p>
        </p:txBody>
      </p:sp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500166" y="5286388"/>
          <a:ext cx="23510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0" name="Формула" r:id="rId3" imgW="876240" imgH="241200" progId="Equation.3">
                  <p:embed/>
                </p:oleObj>
              </mc:Choice>
              <mc:Fallback>
                <p:oleObj name="Формула" r:id="rId3" imgW="876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286388"/>
                        <a:ext cx="2351088" cy="6588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286116" y="35718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5983286" y="4500567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41" name="Формула" r:id="rId5" imgW="761760" imgH="393480" progId="Equation.3">
                    <p:embed/>
                  </p:oleObj>
                </mc:Choice>
                <mc:Fallback>
                  <p:oleObj name="Формула" r:id="rId5" imgW="7617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86" y="4500567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0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5643570" y="4354517"/>
            <a:ext cx="257176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42" name="Формула" r:id="rId7" imgW="838080" imgH="177480" progId="Equation.3">
                    <p:embed/>
                  </p:oleObj>
                </mc:Choice>
                <mc:Fallback>
                  <p:oleObj name="Формула" r:id="rId7" imgW="83808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70" y="4354517"/>
                          <a:ext cx="2571768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5943599" y="5035555"/>
            <a:ext cx="2043112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0543" name="Формула" r:id="rId9" imgW="761760" imgH="177480" progId="Equation.3">
                    <p:embed/>
                  </p:oleObj>
                </mc:Choice>
                <mc:Fallback>
                  <p:oleObj name="Формула" r:id="rId9" imgW="7617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599" y="5035555"/>
                          <a:ext cx="2043112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/>
          <p:cNvSpPr/>
          <p:nvPr/>
        </p:nvSpPr>
        <p:spPr>
          <a:xfrm>
            <a:off x="5643570" y="350043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5459413" y="5160963"/>
          <a:ext cx="3375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544" name="Формула" r:id="rId11" imgW="1257120" imgH="215640" progId="Equation.3">
                  <p:embed/>
                </p:oleObj>
              </mc:Choice>
              <mc:Fallback>
                <p:oleObj name="Формула" r:id="rId11" imgW="125712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160963"/>
                        <a:ext cx="3375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292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42844" y="1857364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Управляющая кнопка: возврат 21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домой 22">
            <a:hlinkClick r:id="rId13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8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14290"/>
            <a:ext cx="8406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своём террасированном участке. За год обычно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собирают два урожая – летом и осенью. По данным таблицы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посчитайте наибольшее число килограммов урожая, которое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собрать земледелец с участка за один год, если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засеять разные культуры.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85718" y="2714620"/>
          <a:ext cx="864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1-й урожай (июнь)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 г/м²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500 г/м²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Управляющая кнопка: далее 8">
            <a:hlinkClick r:id="" action="ppaction://hlinkshowjump?jump=nextslide" highlightClick="1"/>
          </p:cNvPr>
          <p:cNvSpPr/>
          <p:nvPr/>
        </p:nvSpPr>
        <p:spPr>
          <a:xfrm>
            <a:off x="8215338" y="2214554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возврат 9">
            <a:hlinkClick r:id="" action="ppaction://hlinkshowjump?jump=lastslideviewed" highlightClick="1"/>
          </p:cNvPr>
          <p:cNvSpPr/>
          <p:nvPr/>
        </p:nvSpPr>
        <p:spPr>
          <a:xfrm>
            <a:off x="6631162" y="221455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7423250" y="221455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71472" y="5500702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летом: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857752" y="307181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Object 2"/>
          <p:cNvGraphicFramePr>
            <a:graphicFrameLocks noChangeAspect="1"/>
          </p:cNvGraphicFramePr>
          <p:nvPr/>
        </p:nvGraphicFramePr>
        <p:xfrm>
          <a:off x="3786182" y="5429264"/>
          <a:ext cx="1906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0" name="Формула" r:id="rId4" imgW="711000" imgH="228600" progId="Equation.3">
                  <p:embed/>
                </p:oleObj>
              </mc:Choice>
              <mc:Fallback>
                <p:oleObj name="Формула" r:id="rId4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429264"/>
                        <a:ext cx="19065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00034" y="6000768"/>
            <a:ext cx="333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осенью: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2643174" y="3929066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/>
        </p:nvGraphicFramePr>
        <p:xfrm>
          <a:off x="3786182" y="5929330"/>
          <a:ext cx="1906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1" name="Формула" r:id="rId6" imgW="711000" imgH="228600" progId="Equation.3">
                  <p:embed/>
                </p:oleObj>
              </mc:Choice>
              <mc:Fallback>
                <p:oleObj name="Формула" r:id="rId6" imgW="711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929330"/>
                        <a:ext cx="19065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744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/>
        </p:nvGraphicFramePr>
        <p:xfrm>
          <a:off x="6643702" y="5000636"/>
          <a:ext cx="19748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562" name="Формула" r:id="rId8" imgW="736560" imgH="203040" progId="Equation.3">
                  <p:embed/>
                </p:oleObj>
              </mc:Choice>
              <mc:Fallback>
                <p:oleObj name="Формула" r:id="rId8" imgW="736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5000636"/>
                        <a:ext cx="19748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42844" y="285728"/>
            <a:ext cx="57150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285720" y="492919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4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  <p:bldP spid="15" grpId="0"/>
      <p:bldP spid="16" grpId="0" animBg="1"/>
      <p:bldP spid="18" grpId="0" animBg="1"/>
      <p:bldP spid="18" grpId="1" animBg="1"/>
      <p:bldP spid="19" grpId="0" animBg="1"/>
      <p:bldP spid="19" grpId="1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3816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терраса 3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192880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928662" y="272089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928662" y="351297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928662" y="430506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928662" y="509715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5650" name="Picture 2" descr="https://www.look.com.ua/large/201906/348162.jpg"/>
          <p:cNvPicPr>
            <a:picLocks noChangeAspect="1" noChangeArrowheads="1"/>
          </p:cNvPicPr>
          <p:nvPr/>
        </p:nvPicPr>
        <p:blipFill>
          <a:blip r:embed="rId9"/>
          <a:srcRect l="32500" t="2964" r="22499"/>
          <a:stretch>
            <a:fillRect/>
          </a:stretch>
        </p:blipFill>
        <p:spPr bwMode="auto">
          <a:xfrm>
            <a:off x="5429256" y="1928802"/>
            <a:ext cx="3150542" cy="3819518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Управляющая кнопка: далее 59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Управляющая кнопка: возврат 60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Управляющая кнопка: домой 61">
            <a:hlinkClick r:id="rId3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3" name="TextBox 62"/>
          <p:cNvSpPr txBox="1"/>
          <p:nvPr/>
        </p:nvSpPr>
        <p:spPr>
          <a:xfrm>
            <a:off x="714348" y="1928802"/>
            <a:ext cx="7969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расчищенном склоне холма выращивает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мускатный орех. Какова площадь, отведённая под посевы?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</a:p>
        </p:txBody>
      </p:sp>
      <p:sp>
        <p:nvSpPr>
          <p:cNvPr id="64" name="Управляющая кнопка: настраиваемая 63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5" name="Прямая соединительная линия 64"/>
          <p:cNvCxnSpPr/>
          <p:nvPr/>
        </p:nvCxnSpPr>
        <p:spPr>
          <a:xfrm rot="5400000">
            <a:off x="321439" y="4750603"/>
            <a:ext cx="1358116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/>
          <p:cNvCxnSpPr/>
          <p:nvPr/>
        </p:nvCxnSpPr>
        <p:spPr>
          <a:xfrm>
            <a:off x="1000100" y="5500702"/>
            <a:ext cx="1857388" cy="642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 rot="16200000" flipH="1">
            <a:off x="892943" y="4179099"/>
            <a:ext cx="2143140" cy="19288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2571736" y="44291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1643042" y="49291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>
            <a:off x="3286116" y="52149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215074" y="307181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4429124" y="364331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5072066" y="3786190"/>
            <a:ext cx="30479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1000100" y="5143512"/>
            <a:ext cx="357190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/>
          <p:cNvCxnSpPr/>
          <p:nvPr/>
        </p:nvCxnSpPr>
        <p:spPr>
          <a:xfrm rot="5400000">
            <a:off x="1179489" y="5464189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6" name="Группа 75"/>
          <p:cNvGrpSpPr/>
          <p:nvPr/>
        </p:nvGrpSpPr>
        <p:grpSpPr>
          <a:xfrm>
            <a:off x="3428992" y="285728"/>
            <a:ext cx="5500726" cy="3286148"/>
            <a:chOff x="3357554" y="357166"/>
            <a:chExt cx="5500726" cy="3286148"/>
          </a:xfrm>
        </p:grpSpPr>
        <p:sp>
          <p:nvSpPr>
            <p:cNvPr id="77" name="Прямоугольная выноска 76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35565"/>
                <a:gd name="adj2" fmla="val 618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4"/>
            <a:srcRect r="2941" b="19086"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79" name="TextBox 78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0" name="TextBox 79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1" name="Прямоугольный треугольник 80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2" name="Половина рамки 81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83" name="TextBox 82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4" name="TextBox 83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5" name="TextBox 84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Управляющая кнопка: сведения 86">
            <a:hlinkClick r:id="" action="ppaction://noaction" highlightClick="1"/>
          </p:cNvPr>
          <p:cNvSpPr/>
          <p:nvPr/>
        </p:nvSpPr>
        <p:spPr>
          <a:xfrm>
            <a:off x="8215338" y="3786190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8" name="Object 2"/>
          <p:cNvGraphicFramePr>
            <a:graphicFrameLocks noChangeAspect="1"/>
          </p:cNvGraphicFramePr>
          <p:nvPr/>
        </p:nvGraphicFramePr>
        <p:xfrm>
          <a:off x="4572000" y="4286256"/>
          <a:ext cx="1970088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0" name="Формула" r:id="rId5" imgW="838080" imgH="253800" progId="Equation.3">
                  <p:embed/>
                </p:oleObj>
              </mc:Choice>
              <mc:Fallback>
                <p:oleObj name="Формула" r:id="rId5" imgW="838080" imgH="253800" progId="Equation.3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4286256"/>
                        <a:ext cx="1970088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9" name="Object 2"/>
          <p:cNvGraphicFramePr>
            <a:graphicFrameLocks noChangeAspect="1"/>
          </p:cNvGraphicFramePr>
          <p:nvPr/>
        </p:nvGraphicFramePr>
        <p:xfrm>
          <a:off x="6572264" y="4286256"/>
          <a:ext cx="1992312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1" name="Формула" r:id="rId7" imgW="749160" imgH="228600" progId="Equation.3">
                  <p:embed/>
                </p:oleObj>
              </mc:Choice>
              <mc:Fallback>
                <p:oleObj name="Формула" r:id="rId7" imgW="749160" imgH="2286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72264" y="4286256"/>
                        <a:ext cx="1992312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0" name="TextBox 89"/>
          <p:cNvSpPr txBox="1"/>
          <p:nvPr/>
        </p:nvSpPr>
        <p:spPr>
          <a:xfrm>
            <a:off x="5000628" y="485776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91" name="Object 3"/>
          <p:cNvGraphicFramePr>
            <a:graphicFrameLocks noChangeAspect="1"/>
          </p:cNvGraphicFramePr>
          <p:nvPr/>
        </p:nvGraphicFramePr>
        <p:xfrm>
          <a:off x="5681680" y="4997460"/>
          <a:ext cx="1465263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2" name="Формула" r:id="rId9" imgW="545760" imgH="177480" progId="Equation.3">
                  <p:embed/>
                </p:oleObj>
              </mc:Choice>
              <mc:Fallback>
                <p:oleObj name="Формула" r:id="rId9" imgW="545760" imgH="177480" progId="Equation.3">
                  <p:embed/>
                  <p:pic>
                    <p:nvPicPr>
                      <p:cNvPr id="0" name="Picture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1680" y="4997460"/>
                        <a:ext cx="1465263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" name="Object 4"/>
          <p:cNvGraphicFramePr>
            <a:graphicFrameLocks noChangeAspect="1"/>
          </p:cNvGraphicFramePr>
          <p:nvPr/>
        </p:nvGraphicFramePr>
        <p:xfrm>
          <a:off x="7143768" y="4929198"/>
          <a:ext cx="16700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43" name="Формула" r:id="rId11" imgW="622080" imgH="228600" progId="Equation.3">
                  <p:embed/>
                </p:oleObj>
              </mc:Choice>
              <mc:Fallback>
                <p:oleObj name="Формула" r:id="rId11" imgW="622080" imgH="228600" progId="Equation.3">
                  <p:embed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68" y="4929198"/>
                        <a:ext cx="16700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3" name="Прямоугольник 92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1480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4" name="Прямоугольник 93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9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5"/>
                  </p:tgtEl>
                </p:cond>
              </p:nextCondLst>
            </p:seq>
          </p:childTnLst>
        </p:cTn>
      </p:par>
    </p:tnLst>
    <p:bldLst>
      <p:bldP spid="64" grpId="0" animBg="1"/>
      <p:bldP spid="68" grpId="0"/>
      <p:bldP spid="69" grpId="0"/>
      <p:bldP spid="70" grpId="0"/>
      <p:bldP spid="71" grpId="0"/>
      <p:bldP spid="72" grpId="0"/>
      <p:bldP spid="73" grpId="0" animBg="1"/>
      <p:bldP spid="87" grpId="0" animBg="1"/>
      <p:bldP spid="90" grpId="0"/>
      <p:bldP spid="93" grpId="0" animBg="1"/>
      <p:bldP spid="93" grpId="1" animBg="1"/>
      <p:bldP spid="94" grpId="0" animBg="1"/>
      <p:bldP spid="9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Группа 25"/>
          <p:cNvGrpSpPr/>
          <p:nvPr/>
        </p:nvGrpSpPr>
        <p:grpSpPr>
          <a:xfrm>
            <a:off x="357158" y="3286124"/>
            <a:ext cx="5857916" cy="3286148"/>
            <a:chOff x="357158" y="3286124"/>
            <a:chExt cx="5857916" cy="3286148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357158" y="3286124"/>
              <a:ext cx="5857916" cy="3286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image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831" t="12840" r="15501" b="9347"/>
            <a:stretch>
              <a:fillRect/>
            </a:stretch>
          </p:blipFill>
          <p:spPr bwMode="auto">
            <a:xfrm>
              <a:off x="357158" y="3714752"/>
              <a:ext cx="5715040" cy="283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Прямоугольник 8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556" y="1928802"/>
            <a:ext cx="8410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решил устроить террасы на своём участке (рис.),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выращивать рис, пшеницу или кукурузу. Строительство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террас возможно, если угол склона (уклон) не больше 50%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(тангенс угла склона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умноженный на 100%). Удовлетворяет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 склон холма требованиям? Сколько процентов составляет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уклон? Ответ округлите до десятых.</a:t>
            </a:r>
          </a:p>
        </p:txBody>
      </p:sp>
      <p:sp>
        <p:nvSpPr>
          <p:cNvPr id="11" name="Управляющая кнопка: далее 10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Управляющая кнопка: возврат 11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правляющая кнопка: домой 12">
            <a:hlinkClick r:id="rId5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настраиваемая 13">
            <a:hlinkClick r:id="" action="ppaction://noaction" highlightClick="1"/>
          </p:cNvPr>
          <p:cNvSpPr/>
          <p:nvPr/>
        </p:nvSpPr>
        <p:spPr>
          <a:xfrm>
            <a:off x="4071934" y="421481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1357290" y="5572140"/>
            <a:ext cx="28575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5400000">
            <a:off x="1465241" y="5749941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4071934" y="535782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Дуга 17"/>
          <p:cNvSpPr/>
          <p:nvPr/>
        </p:nvSpPr>
        <p:spPr>
          <a:xfrm rot="13372200">
            <a:off x="4481420" y="5407786"/>
            <a:ext cx="590734" cy="595663"/>
          </a:xfrm>
          <a:prstGeom prst="arc">
            <a:avLst>
              <a:gd name="adj1" fmla="val 15365774"/>
              <a:gd name="adj2" fmla="val 7782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9" name="Object 2"/>
          <p:cNvGraphicFramePr>
            <a:graphicFrameLocks noChangeAspect="1"/>
          </p:cNvGraphicFramePr>
          <p:nvPr/>
        </p:nvGraphicFramePr>
        <p:xfrm>
          <a:off x="6986588" y="4071938"/>
          <a:ext cx="14033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6" name="Формула" r:id="rId6" imgW="596880" imgH="393480" progId="Equation.3">
                  <p:embed/>
                </p:oleObj>
              </mc:Choice>
              <mc:Fallback>
                <p:oleObj name="Формула" r:id="rId6" imgW="5968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6588" y="4071938"/>
                        <a:ext cx="14033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"/>
          <p:cNvGraphicFramePr>
            <a:graphicFrameLocks noChangeAspect="1"/>
          </p:cNvGraphicFramePr>
          <p:nvPr/>
        </p:nvGraphicFramePr>
        <p:xfrm>
          <a:off x="6872288" y="4857750"/>
          <a:ext cx="1763712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727" name="Формула" r:id="rId8" imgW="749160" imgH="393480" progId="Equation.3">
                  <p:embed/>
                </p:oleObj>
              </mc:Choice>
              <mc:Fallback>
                <p:oleObj name="Формула" r:id="rId8" imgW="7491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72288" y="4857750"/>
                        <a:ext cx="1763712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34,3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4" grpId="0" animBg="1"/>
      <p:bldP spid="17" grpId="0"/>
      <p:bldP spid="18" grpId="0" animBg="1"/>
      <p:bldP spid="21" grpId="0" animBg="1"/>
      <p:bldP spid="21" grpId="1" animBg="1"/>
      <p:bldP spid="22" grpId="0" animBg="1"/>
      <p:bldP spid="2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381588" y="4697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 flipV="1">
            <a:off x="2857488" y="5572140"/>
            <a:ext cx="1571636" cy="64294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Группа 38"/>
          <p:cNvGrpSpPr/>
          <p:nvPr/>
        </p:nvGrpSpPr>
        <p:grpSpPr>
          <a:xfrm>
            <a:off x="357158" y="3357562"/>
            <a:ext cx="5857916" cy="3286148"/>
            <a:chOff x="357158" y="3286124"/>
            <a:chExt cx="5857916" cy="3286148"/>
          </a:xfrm>
        </p:grpSpPr>
        <p:sp>
          <p:nvSpPr>
            <p:cNvPr id="40" name="Прямоугольник 39"/>
            <p:cNvSpPr/>
            <p:nvPr/>
          </p:nvSpPr>
          <p:spPr>
            <a:xfrm>
              <a:off x="357158" y="3286124"/>
              <a:ext cx="5857916" cy="32861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2" descr="image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10831" t="12840" r="15501" b="9347"/>
            <a:stretch>
              <a:fillRect/>
            </a:stretch>
          </p:blipFill>
          <p:spPr bwMode="auto">
            <a:xfrm>
              <a:off x="357158" y="3714752"/>
              <a:ext cx="5715040" cy="28337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" name="Прямоугольник 4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000240"/>
            <a:ext cx="8131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 после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как земледелец устроил террасы?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86380" y="278605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5843588" y="2857500"/>
          <a:ext cx="167005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09" name="Формула" r:id="rId5" imgW="622080" imgH="228600" progId="Equation.3">
                  <p:embed/>
                </p:oleObj>
              </mc:Choice>
              <mc:Fallback>
                <p:oleObj name="Формула" r:id="rId5" imgW="6220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3588" y="2857500"/>
                        <a:ext cx="1670050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>
            <a:off x="1357290" y="407194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071670" y="4429132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2857488" y="478632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868" y="5143512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4357686" y="550070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5143504" y="5857892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1357290" y="6072206"/>
            <a:ext cx="4572032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5000628" y="3429000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" name="Object 3"/>
          <p:cNvGraphicFramePr>
            <a:graphicFrameLocks noChangeAspect="1"/>
          </p:cNvGraphicFramePr>
          <p:nvPr/>
        </p:nvGraphicFramePr>
        <p:xfrm>
          <a:off x="5899150" y="3500438"/>
          <a:ext cx="306705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7710" name="Формула" r:id="rId7" imgW="1143000" imgH="228600" progId="Equation.3">
                  <p:embed/>
                </p:oleObj>
              </mc:Choice>
              <mc:Fallback>
                <p:oleObj name="Формула" r:id="rId7" imgW="11430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9150" y="3500438"/>
                        <a:ext cx="306705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Группа 23"/>
          <p:cNvGrpSpPr/>
          <p:nvPr/>
        </p:nvGrpSpPr>
        <p:grpSpPr>
          <a:xfrm>
            <a:off x="5715008" y="4214818"/>
            <a:ext cx="3000396" cy="1571636"/>
            <a:chOff x="5429256" y="4214818"/>
            <a:chExt cx="3000396" cy="1571636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6" name="Object 3"/>
            <p:cNvGraphicFramePr>
              <a:graphicFrameLocks noChangeAspect="1"/>
            </p:cNvGraphicFramePr>
            <p:nvPr/>
          </p:nvGraphicFramePr>
          <p:xfrm>
            <a:off x="6000760" y="4500570"/>
            <a:ext cx="2009775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1" name="Формула" r:id="rId9" imgW="749160" imgH="393480" progId="Equation.3">
                    <p:embed/>
                  </p:oleObj>
                </mc:Choice>
                <mc:Fallback>
                  <p:oleObj name="Формула" r:id="rId9" imgW="749160" imgH="393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4500570"/>
                          <a:ext cx="2009775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7" name="Группа 26"/>
          <p:cNvGrpSpPr/>
          <p:nvPr/>
        </p:nvGrpSpPr>
        <p:grpSpPr>
          <a:xfrm>
            <a:off x="5715008" y="4214818"/>
            <a:ext cx="3000396" cy="1571636"/>
            <a:chOff x="5429256" y="4214818"/>
            <a:chExt cx="3000396" cy="1571636"/>
          </a:xfrm>
        </p:grpSpPr>
        <p:sp>
          <p:nvSpPr>
            <p:cNvPr id="28" name="Прямоугольник 27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9" name="Object 3"/>
            <p:cNvGraphicFramePr>
              <a:graphicFrameLocks noChangeAspect="1"/>
            </p:cNvGraphicFramePr>
            <p:nvPr/>
          </p:nvGraphicFramePr>
          <p:xfrm>
            <a:off x="5586411" y="4321175"/>
            <a:ext cx="2690812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2" name="Формула" r:id="rId11" imgW="1002960" imgH="203040" progId="Equation.3">
                    <p:embed/>
                  </p:oleObj>
                </mc:Choice>
                <mc:Fallback>
                  <p:oleObj name="Формула" r:id="rId11" imgW="100296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86411" y="4321175"/>
                          <a:ext cx="2690812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4"/>
            <p:cNvGraphicFramePr>
              <a:graphicFrameLocks noChangeAspect="1"/>
            </p:cNvGraphicFramePr>
            <p:nvPr/>
          </p:nvGraphicFramePr>
          <p:xfrm>
            <a:off x="5883273" y="5000625"/>
            <a:ext cx="2181225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7713" name="Формула" r:id="rId13" imgW="812520" imgH="203040" progId="Equation.3">
                    <p:embed/>
                  </p:oleObj>
                </mc:Choice>
                <mc:Fallback>
                  <p:oleObj name="Формула" r:id="rId13" imgW="812520" imgH="2030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83273" y="5000625"/>
                          <a:ext cx="2181225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1" name="Прямоугольник 30"/>
          <p:cNvSpPr/>
          <p:nvPr/>
        </p:nvSpPr>
        <p:spPr>
          <a:xfrm>
            <a:off x="5715008" y="421481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5,4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Управляющая кнопка: далее 34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Управляющая кнопка: возврат 35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Управляющая кнопка: домой 36">
            <a:hlinkClick r:id="rId15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/>
      <p:bldP spid="22" grpId="0"/>
      <p:bldP spid="31" grpId="0" animBg="1"/>
      <p:bldP spid="32" grpId="0" animBg="1"/>
      <p:bldP spid="32" grpId="1" animBg="1"/>
      <p:bldP spid="33" grpId="0" animBg="1"/>
      <p:bldP spid="3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827584" y="5733256"/>
            <a:ext cx="3168352" cy="72008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6260" name="Picture 4" descr="http://co8tula.ru/upload/iblock/d3a/d3a9957cb73046ceb7bfc5ea5929c634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196752"/>
            <a:ext cx="4248472" cy="5399313"/>
          </a:xfrm>
          <a:prstGeom prst="rect">
            <a:avLst/>
          </a:prstGeom>
          <a:noFill/>
        </p:spPr>
      </p:pic>
      <p:sp>
        <p:nvSpPr>
          <p:cNvPr id="5" name="Управляющая кнопка: настраиваемая 4">
            <a:hlinkClick r:id="rId3" action="ppaction://hlinksldjump" highlightClick="1"/>
          </p:cNvPr>
          <p:cNvSpPr/>
          <p:nvPr/>
        </p:nvSpPr>
        <p:spPr>
          <a:xfrm>
            <a:off x="4572000" y="234603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Терраса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4" action="ppaction://hlinksldjump" highlightClick="1"/>
          </p:cNvPr>
          <p:cNvSpPr/>
          <p:nvPr/>
        </p:nvSpPr>
        <p:spPr>
          <a:xfrm>
            <a:off x="4572000" y="321012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Терраса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5" action="ppaction://hlinksldjump" highlightClick="1"/>
          </p:cNvPr>
          <p:cNvSpPr/>
          <p:nvPr/>
        </p:nvSpPr>
        <p:spPr>
          <a:xfrm>
            <a:off x="4572000" y="407422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Терраса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4572000" y="493831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Терраса </a:t>
            </a:r>
            <a:r>
              <a:rPr lang="en-US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сведения 11">
            <a:hlinkClick r:id="" action="ppaction://hlinkshowjump?jump=lastslide" highlightClick="1"/>
          </p:cNvPr>
          <p:cNvSpPr/>
          <p:nvPr/>
        </p:nvSpPr>
        <p:spPr>
          <a:xfrm>
            <a:off x="8388424" y="6021288"/>
            <a:ext cx="504056" cy="504056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4572000" y="1214422"/>
            <a:ext cx="4176464" cy="720080"/>
          </a:xfrm>
          <a:prstGeom prst="actionButtonBlank">
            <a:avLst/>
          </a:prstGeom>
          <a:solidFill>
            <a:srgbClr val="FBB7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Описание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414463" y="5286375"/>
          <a:ext cx="252253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56" name="Формула" r:id="rId3" imgW="939600" imgH="241200" progId="Equation.3">
                  <p:embed/>
                </p:oleObj>
              </mc:Choice>
              <mc:Fallback>
                <p:oleObj name="Формула" r:id="rId3" imgW="93960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4463" y="5286375"/>
                        <a:ext cx="2522537" cy="6588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3286116" y="35718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Группа 10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5983286" y="4500567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7" name="Формула" r:id="rId5" imgW="761760" imgH="393480" progId="Equation.3">
                    <p:embed/>
                  </p:oleObj>
                </mc:Choice>
                <mc:Fallback>
                  <p:oleObj name="Формула" r:id="rId5" imgW="761760" imgH="39348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86" y="4500567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4" name="Группа 13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" name="Object 3"/>
            <p:cNvGraphicFramePr>
              <a:graphicFrameLocks noChangeAspect="1"/>
            </p:cNvGraphicFramePr>
            <p:nvPr/>
          </p:nvGraphicFramePr>
          <p:xfrm>
            <a:off x="5643570" y="4354517"/>
            <a:ext cx="257176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8" name="Формула" r:id="rId7" imgW="838080" imgH="177480" progId="Equation.3">
                    <p:embed/>
                  </p:oleObj>
                </mc:Choice>
                <mc:Fallback>
                  <p:oleObj name="Формула" r:id="rId7" imgW="838080" imgH="177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70" y="4354517"/>
                          <a:ext cx="2571768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7" name="Object 4"/>
            <p:cNvGraphicFramePr>
              <a:graphicFrameLocks noChangeAspect="1"/>
            </p:cNvGraphicFramePr>
            <p:nvPr/>
          </p:nvGraphicFramePr>
          <p:xfrm>
            <a:off x="5943599" y="5035555"/>
            <a:ext cx="2043112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59759" name="Формула" r:id="rId9" imgW="761760" imgH="177480" progId="Equation.3">
                    <p:embed/>
                  </p:oleObj>
                </mc:Choice>
                <mc:Fallback>
                  <p:oleObj name="Формула" r:id="rId9" imgW="76176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599" y="5035555"/>
                          <a:ext cx="2043112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8" name="Прямоугольник 17"/>
          <p:cNvSpPr/>
          <p:nvPr/>
        </p:nvSpPr>
        <p:spPr>
          <a:xfrm>
            <a:off x="5643570" y="350043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9" name="Object 9"/>
          <p:cNvGraphicFramePr>
            <a:graphicFrameLocks noChangeAspect="1"/>
          </p:cNvGraphicFramePr>
          <p:nvPr/>
        </p:nvGraphicFramePr>
        <p:xfrm>
          <a:off x="5492750" y="5160963"/>
          <a:ext cx="3306763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760" name="Формула" r:id="rId11" imgW="1231560" imgH="215640" progId="Equation.3">
                  <p:embed/>
                </p:oleObj>
              </mc:Choice>
              <mc:Fallback>
                <p:oleObj name="Формула" r:id="rId11" imgW="1231560" imgH="21564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2750" y="5160963"/>
                        <a:ext cx="3306763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Прямоугольник 19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882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14348" y="1928802"/>
            <a:ext cx="819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получает 750 г бурого риса с одного квадратного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метра засеянной площади. При шлифовке из бурого риса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получается белый рис, но при этом теряется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массы.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килограммов белого риса получает земледелец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своего участка?</a:t>
            </a: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13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8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0" grpId="0" animBg="1"/>
      <p:bldP spid="18" grpId="0" animBg="1"/>
      <p:bldP spid="20" grpId="0" animBg="1"/>
      <p:bldP spid="20" grpId="1" animBg="1"/>
      <p:bldP spid="21" grpId="0" animBg="1"/>
      <p:bldP spid="2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14290"/>
            <a:ext cx="8406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своём террасированном участке. За год обычно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собирают два урожая – летом и осенью. По данным таблицы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посчитайте наибольшее число килограммов урожая, которое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собрать земледелец с участка за один год, если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засеять разные культуры.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2714620"/>
          <a:ext cx="864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1-й урожай (июнь)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г/м²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 г/м²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2214554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221455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23250" y="221455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летом: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857752" y="307181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786182" y="5429264"/>
          <a:ext cx="1906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6" name="Формула" r:id="rId4" imgW="711000" imgH="228600" progId="Equation.3">
                  <p:embed/>
                </p:oleObj>
              </mc:Choice>
              <mc:Fallback>
                <p:oleObj name="Формула" r:id="rId4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429264"/>
                        <a:ext cx="19065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34" y="6000768"/>
            <a:ext cx="333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осенью: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00892" y="3929066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786182" y="5929330"/>
          <a:ext cx="1906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7" name="Формула" r:id="rId6" imgW="711000" imgH="228600" progId="Equation.3">
                  <p:embed/>
                </p:oleObj>
              </mc:Choice>
              <mc:Fallback>
                <p:oleObj name="Формула" r:id="rId6" imgW="711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929330"/>
                        <a:ext cx="19065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1960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661150" y="5000625"/>
          <a:ext cx="1939925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778" name="Формула" r:id="rId8" imgW="723600" imgH="203040" progId="Equation.3">
                  <p:embed/>
                </p:oleObj>
              </mc:Choice>
              <mc:Fallback>
                <p:oleObj name="Формула" r:id="rId8" imgW="72360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5000625"/>
                        <a:ext cx="1939925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42844" y="285728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20" y="492919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4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17" grpId="0" animBg="1"/>
      <p:bldP spid="17" grpId="1" animBg="1"/>
      <p:bldP spid="18" grpId="0" animBg="1"/>
      <p:bldP spid="18" grpId="1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38165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терраса </a:t>
            </a:r>
            <a:r>
              <a:rPr lang="en-U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3" action="ppaction://hlinksldjump" highlightClick="1"/>
          </p:cNvPr>
          <p:cNvSpPr/>
          <p:nvPr/>
        </p:nvSpPr>
        <p:spPr>
          <a:xfrm>
            <a:off x="928662" y="192880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4" action="ppaction://hlinksldjump" highlightClick="1"/>
          </p:cNvPr>
          <p:cNvSpPr/>
          <p:nvPr/>
        </p:nvSpPr>
        <p:spPr>
          <a:xfrm>
            <a:off x="928662" y="272089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5" action="ppaction://hlinksldjump" highlightClick="1"/>
          </p:cNvPr>
          <p:cNvSpPr/>
          <p:nvPr/>
        </p:nvSpPr>
        <p:spPr>
          <a:xfrm>
            <a:off x="928662" y="351297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6" action="ppaction://hlinksldjump" highlightClick="1"/>
          </p:cNvPr>
          <p:cNvSpPr/>
          <p:nvPr/>
        </p:nvSpPr>
        <p:spPr>
          <a:xfrm>
            <a:off x="928662" y="430506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7" action="ppaction://hlinksldjump" highlightClick="1"/>
          </p:cNvPr>
          <p:cNvSpPr/>
          <p:nvPr/>
        </p:nvSpPr>
        <p:spPr>
          <a:xfrm>
            <a:off x="928662" y="509715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8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1794" name="Picture 2" descr="http://www.tmyun.com/mid/yun_3176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857884" y="1928802"/>
            <a:ext cx="2643206" cy="3879761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/>
          <p:cNvSpPr txBox="1"/>
          <p:nvPr/>
        </p:nvSpPr>
        <p:spPr>
          <a:xfrm>
            <a:off x="714348" y="1928802"/>
            <a:ext cx="7969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расчищенном склоне холма выращивает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мускатный орех. Какова площадь, отведённая под посевы?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21439" y="4750603"/>
            <a:ext cx="1358116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1000100" y="5500702"/>
            <a:ext cx="1857388" cy="642942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892943" y="4179099"/>
            <a:ext cx="2143140" cy="192882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571736" y="442913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43042" y="4929198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286116" y="5214950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215074" y="307181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429124" y="364331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072066" y="3786190"/>
            <a:ext cx="30479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>
            <a:off x="1000100" y="5143512"/>
            <a:ext cx="357190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rot="5400000">
            <a:off x="1179489" y="5464189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Группа 37"/>
          <p:cNvGrpSpPr/>
          <p:nvPr/>
        </p:nvGrpSpPr>
        <p:grpSpPr>
          <a:xfrm>
            <a:off x="3428992" y="285728"/>
            <a:ext cx="5500726" cy="3286148"/>
            <a:chOff x="3357554" y="357166"/>
            <a:chExt cx="5500726" cy="3286148"/>
          </a:xfrm>
        </p:grpSpPr>
        <p:sp>
          <p:nvSpPr>
            <p:cNvPr id="39" name="Прямоугольная выноска 38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35565"/>
                <a:gd name="adj2" fmla="val 618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5"/>
            <a:srcRect r="2941" b="19086"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41" name="TextBox 40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Прямоугольный треугольник 42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оловина рамки 43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9" name="Управляющая кнопка: сведения 48">
            <a:hlinkClick r:id="" action="ppaction://noaction" highlightClick="1"/>
          </p:cNvPr>
          <p:cNvSpPr/>
          <p:nvPr/>
        </p:nvSpPr>
        <p:spPr>
          <a:xfrm>
            <a:off x="8215338" y="3786190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50" name="Object 2"/>
          <p:cNvGraphicFramePr>
            <a:graphicFrameLocks noChangeAspect="1"/>
          </p:cNvGraphicFramePr>
          <p:nvPr/>
        </p:nvGraphicFramePr>
        <p:xfrm>
          <a:off x="4557713" y="4286250"/>
          <a:ext cx="1998662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3" name="Формула" r:id="rId6" imgW="850680" imgH="253800" progId="Equation.3">
                  <p:embed/>
                </p:oleObj>
              </mc:Choice>
              <mc:Fallback>
                <p:oleObj name="Формула" r:id="rId6" imgW="85068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7713" y="4286250"/>
                        <a:ext cx="1998662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2"/>
          <p:cNvGraphicFramePr>
            <a:graphicFrameLocks noChangeAspect="1"/>
          </p:cNvGraphicFramePr>
          <p:nvPr/>
        </p:nvGraphicFramePr>
        <p:xfrm>
          <a:off x="6421438" y="4286250"/>
          <a:ext cx="22955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4" name="Формула" r:id="rId8" imgW="863280" imgH="228600" progId="Equation.3">
                  <p:embed/>
                </p:oleObj>
              </mc:Choice>
              <mc:Fallback>
                <p:oleObj name="Формула" r:id="rId8" imgW="8632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1438" y="4286250"/>
                        <a:ext cx="229552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TextBox 51"/>
          <p:cNvSpPr txBox="1"/>
          <p:nvPr/>
        </p:nvSpPr>
        <p:spPr>
          <a:xfrm>
            <a:off x="5000628" y="4857760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3" name="Object 3"/>
          <p:cNvGraphicFramePr>
            <a:graphicFrameLocks noChangeAspect="1"/>
          </p:cNvGraphicFramePr>
          <p:nvPr/>
        </p:nvGraphicFramePr>
        <p:xfrm>
          <a:off x="5630863" y="4997450"/>
          <a:ext cx="1566862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5" name="Формула" r:id="rId10" imgW="583920" imgH="177480" progId="Equation.3">
                  <p:embed/>
                </p:oleObj>
              </mc:Choice>
              <mc:Fallback>
                <p:oleObj name="Формула" r:id="rId10" imgW="58392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0863" y="4997450"/>
                        <a:ext cx="1566862" cy="485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" name="Object 4"/>
          <p:cNvGraphicFramePr>
            <a:graphicFrameLocks noChangeAspect="1"/>
          </p:cNvGraphicFramePr>
          <p:nvPr/>
        </p:nvGraphicFramePr>
        <p:xfrm>
          <a:off x="7127875" y="4929188"/>
          <a:ext cx="17033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0476" name="Формула" r:id="rId12" imgW="634680" imgH="228600" progId="Equation.3">
                  <p:embed/>
                </p:oleObj>
              </mc:Choice>
              <mc:Fallback>
                <p:oleObj name="Формула" r:id="rId12" imgW="63468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27875" y="4929188"/>
                        <a:ext cx="17033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" name="Прямоугольник 54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303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  <p:bldLst>
      <p:bldP spid="26" grpId="0" animBg="1"/>
      <p:bldP spid="30" grpId="0"/>
      <p:bldP spid="31" grpId="0"/>
      <p:bldP spid="32" grpId="0"/>
      <p:bldP spid="33" grpId="0"/>
      <p:bldP spid="34" grpId="0"/>
      <p:bldP spid="35" grpId="0" animBg="1"/>
      <p:bldP spid="49" grpId="0" animBg="1"/>
      <p:bldP spid="52" grpId="0"/>
      <p:bldP spid="55" grpId="0" animBg="1"/>
      <p:bldP spid="55" grpId="1" animBg="1"/>
      <p:bldP spid="56" grpId="0" animBg="1"/>
      <p:bldP spid="5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Группа 17"/>
          <p:cNvGrpSpPr/>
          <p:nvPr/>
        </p:nvGrpSpPr>
        <p:grpSpPr>
          <a:xfrm>
            <a:off x="285720" y="3071810"/>
            <a:ext cx="6286544" cy="3429024"/>
            <a:chOff x="1357290" y="1785926"/>
            <a:chExt cx="6643734" cy="3429024"/>
          </a:xfrm>
        </p:grpSpPr>
        <p:sp>
          <p:nvSpPr>
            <p:cNvPr id="19" name="Прямоугольник 18"/>
            <p:cNvSpPr/>
            <p:nvPr/>
          </p:nvSpPr>
          <p:spPr>
            <a:xfrm>
              <a:off x="1357290" y="1785926"/>
              <a:ext cx="6643734" cy="3429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0" name="Picture 2" descr="image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9544" t="21316" r="3692" b="526"/>
            <a:stretch>
              <a:fillRect/>
            </a:stretch>
          </p:blipFill>
          <p:spPr bwMode="auto">
            <a:xfrm>
              <a:off x="1357290" y="2857496"/>
              <a:ext cx="650085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Прямоугольник 5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3556" y="1928802"/>
            <a:ext cx="8410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решил устроить террасы на своём участке (рис.),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выращивать рис, пшеницу или кукурузу. Строительство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террас возможно, если угол склона (уклон) не больше 50%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(тангенс угла склона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умноженный на 100%). Удовлетворяет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 склон холма требованиям? Сколько процентов составляет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уклон? Ответ округлите до десятых.</a:t>
            </a:r>
          </a:p>
        </p:txBody>
      </p:sp>
      <p:sp>
        <p:nvSpPr>
          <p:cNvPr id="8" name="Управляющая кнопка: настраиваемая 7">
            <a:hlinkClick r:id="" action="ppaction://noaction" highlightClick="1"/>
          </p:cNvPr>
          <p:cNvSpPr/>
          <p:nvPr/>
        </p:nvSpPr>
        <p:spPr>
          <a:xfrm>
            <a:off x="4071934" y="421481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071538" y="5429264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5400000">
            <a:off x="1250927" y="5607065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29058" y="5143512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Дуга 11"/>
          <p:cNvSpPr/>
          <p:nvPr/>
        </p:nvSpPr>
        <p:spPr>
          <a:xfrm rot="13372200">
            <a:off x="4409982" y="5264910"/>
            <a:ext cx="590734" cy="595663"/>
          </a:xfrm>
          <a:prstGeom prst="arc">
            <a:avLst>
              <a:gd name="adj1" fmla="val 15365774"/>
              <a:gd name="adj2" fmla="val 7782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6972300" y="4071938"/>
          <a:ext cx="143192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2" name="Формула" r:id="rId5" imgW="609480" imgH="393480" progId="Equation.3">
                  <p:embed/>
                </p:oleObj>
              </mc:Choice>
              <mc:Fallback>
                <p:oleObj name="Формула" r:id="rId5" imgW="6094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2300" y="4071938"/>
                        <a:ext cx="143192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"/>
          <p:cNvGraphicFramePr>
            <a:graphicFrameLocks noChangeAspect="1"/>
          </p:cNvGraphicFramePr>
          <p:nvPr/>
        </p:nvGraphicFramePr>
        <p:xfrm>
          <a:off x="6858000" y="4857750"/>
          <a:ext cx="17938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543" name="Формула" r:id="rId7" imgW="761760" imgH="393480" progId="Equation.3">
                  <p:embed/>
                </p:oleObj>
              </mc:Choice>
              <mc:Fallback>
                <p:oleObj name="Формула" r:id="rId7" imgW="7617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4857750"/>
                        <a:ext cx="17938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20,2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9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8" grpId="0" animBg="1"/>
      <p:bldP spid="11" grpId="0"/>
      <p:bldP spid="12" grpId="0" animBg="1"/>
      <p:bldP spid="15" grpId="0" animBg="1"/>
      <p:bldP spid="15" grpId="1" animBg="1"/>
      <p:bldP spid="16" grpId="0" animBg="1"/>
      <p:bldP spid="16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 flipV="1">
            <a:off x="2857488" y="5572140"/>
            <a:ext cx="1571636" cy="642942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428860" y="4572008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285720" y="3214686"/>
            <a:ext cx="6286544" cy="3429024"/>
            <a:chOff x="1357290" y="1785926"/>
            <a:chExt cx="6643734" cy="3429024"/>
          </a:xfrm>
        </p:grpSpPr>
        <p:sp>
          <p:nvSpPr>
            <p:cNvPr id="35" name="Прямоугольник 34"/>
            <p:cNvSpPr/>
            <p:nvPr/>
          </p:nvSpPr>
          <p:spPr>
            <a:xfrm>
              <a:off x="1357290" y="1785926"/>
              <a:ext cx="6643734" cy="3429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2" descr="image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 l="9544" t="21316" r="3692" b="526"/>
            <a:stretch>
              <a:fillRect/>
            </a:stretch>
          </p:blipFill>
          <p:spPr bwMode="auto">
            <a:xfrm>
              <a:off x="1357290" y="2857496"/>
              <a:ext cx="6500858" cy="23574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" name="Прямоугольник 7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14348" y="2000240"/>
            <a:ext cx="8131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 после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как земледелец устроил террасы?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</p:txBody>
      </p:sp>
      <p:sp>
        <p:nvSpPr>
          <p:cNvPr id="10" name="Управляющая кнопка: настраиваемая 9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86380" y="278605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5826125" y="2857500"/>
          <a:ext cx="170497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2" name="Формула" r:id="rId5" imgW="634680" imgH="228600" progId="Equation.3">
                  <p:embed/>
                </p:oleObj>
              </mc:Choice>
              <mc:Fallback>
                <p:oleObj name="Формула" r:id="rId5" imgW="63468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26125" y="2857500"/>
                        <a:ext cx="1704975" cy="623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Прямая соединительная линия 13"/>
          <p:cNvCxnSpPr/>
          <p:nvPr/>
        </p:nvCxnSpPr>
        <p:spPr>
          <a:xfrm>
            <a:off x="1071538" y="4500570"/>
            <a:ext cx="928694" cy="714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000232" y="4786322"/>
            <a:ext cx="85725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857488" y="5072074"/>
            <a:ext cx="85725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3714744" y="5286388"/>
            <a:ext cx="857256" cy="714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4643438" y="5572140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5500694" y="5857892"/>
            <a:ext cx="857256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1071538" y="5929330"/>
            <a:ext cx="5286412" cy="7143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000628" y="3429000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2" name="Object 3"/>
          <p:cNvGraphicFramePr>
            <a:graphicFrameLocks noChangeAspect="1"/>
          </p:cNvGraphicFramePr>
          <p:nvPr/>
        </p:nvGraphicFramePr>
        <p:xfrm>
          <a:off x="5881688" y="3500438"/>
          <a:ext cx="3101975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573" name="Формула" r:id="rId7" imgW="1155600" imgH="228600" progId="Equation.3">
                  <p:embed/>
                </p:oleObj>
              </mc:Choice>
              <mc:Fallback>
                <p:oleObj name="Формула" r:id="rId7" imgW="11556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81688" y="3500438"/>
                        <a:ext cx="3101975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3" name="Группа 22"/>
          <p:cNvGrpSpPr/>
          <p:nvPr/>
        </p:nvGrpSpPr>
        <p:grpSpPr>
          <a:xfrm>
            <a:off x="5715008" y="4214818"/>
            <a:ext cx="3000396" cy="1571636"/>
            <a:chOff x="5429256" y="4214818"/>
            <a:chExt cx="3000396" cy="1571636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5" name="Object 3"/>
            <p:cNvGraphicFramePr>
              <a:graphicFrameLocks noChangeAspect="1"/>
            </p:cNvGraphicFramePr>
            <p:nvPr/>
          </p:nvGraphicFramePr>
          <p:xfrm>
            <a:off x="5983286" y="4500563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4" name="Формула" r:id="rId9" imgW="761760" imgH="393480" progId="Equation.3">
                    <p:embed/>
                  </p:oleObj>
                </mc:Choice>
                <mc:Fallback>
                  <p:oleObj name="Формула" r:id="rId9" imgW="76176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86" y="4500563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26" name="Группа 25"/>
          <p:cNvGrpSpPr/>
          <p:nvPr/>
        </p:nvGrpSpPr>
        <p:grpSpPr>
          <a:xfrm>
            <a:off x="5715008" y="4214818"/>
            <a:ext cx="3000396" cy="1571636"/>
            <a:chOff x="5429256" y="4214818"/>
            <a:chExt cx="3000396" cy="1571636"/>
          </a:xfrm>
        </p:grpSpPr>
        <p:sp>
          <p:nvSpPr>
            <p:cNvPr id="27" name="Прямоугольник 26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28" name="Object 3"/>
            <p:cNvGraphicFramePr>
              <a:graphicFrameLocks noChangeAspect="1"/>
            </p:cNvGraphicFramePr>
            <p:nvPr/>
          </p:nvGraphicFramePr>
          <p:xfrm>
            <a:off x="5568927" y="4321183"/>
            <a:ext cx="2725737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5" name="Формула" r:id="rId11" imgW="1015920" imgH="203040" progId="Equation.3">
                    <p:embed/>
                  </p:oleObj>
                </mc:Choice>
                <mc:Fallback>
                  <p:oleObj name="Формула" r:id="rId11" imgW="101592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68927" y="4321183"/>
                          <a:ext cx="2725737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4"/>
            <p:cNvGraphicFramePr>
              <a:graphicFrameLocks noChangeAspect="1"/>
            </p:cNvGraphicFramePr>
            <p:nvPr/>
          </p:nvGraphicFramePr>
          <p:xfrm>
            <a:off x="5867377" y="5000633"/>
            <a:ext cx="2214562" cy="5540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4576" name="Формула" r:id="rId13" imgW="825480" imgH="203040" progId="Equation.3">
                    <p:embed/>
                  </p:oleObj>
                </mc:Choice>
                <mc:Fallback>
                  <p:oleObj name="Формула" r:id="rId13" imgW="825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377" y="5000633"/>
                          <a:ext cx="2214562" cy="55403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0" name="Прямоугольник 29"/>
          <p:cNvSpPr/>
          <p:nvPr/>
        </p:nvSpPr>
        <p:spPr>
          <a:xfrm>
            <a:off x="5715008" y="421481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Управляющая кнопка: далее 44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Управляющая кнопка: возврат 45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Управляющая кнопка: домой 46">
            <a:hlinkClick r:id="rId15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</p:childTnLst>
        </p:cTn>
      </p:par>
    </p:tnLst>
    <p:bldLst>
      <p:bldP spid="3" grpId="0"/>
      <p:bldP spid="10" grpId="0" animBg="1"/>
      <p:bldP spid="11" grpId="0"/>
      <p:bldP spid="21" grpId="0"/>
      <p:bldP spid="30" grpId="0" animBg="1"/>
      <p:bldP spid="31" grpId="0" animBg="1"/>
      <p:bldP spid="31" grpId="1" animBg="1"/>
      <p:bldP spid="32" grpId="0" animBg="1"/>
      <p:bldP spid="32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1357290" y="5214950"/>
          <a:ext cx="2555875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5" name="Формула" r:id="rId4" imgW="952200" imgH="241200" progId="Equation.3">
                  <p:embed/>
                </p:oleObj>
              </mc:Choice>
              <mc:Fallback>
                <p:oleObj name="Формула" r:id="rId4" imgW="952200" imgH="2412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7290" y="5214950"/>
                        <a:ext cx="2555875" cy="658813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" action="ppaction://noaction" highlightClick="1"/>
          </p:cNvPr>
          <p:cNvSpPr/>
          <p:nvPr/>
        </p:nvSpPr>
        <p:spPr>
          <a:xfrm>
            <a:off x="3286116" y="35718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0" name="Object 3"/>
            <p:cNvGraphicFramePr>
              <a:graphicFrameLocks noChangeAspect="1"/>
            </p:cNvGraphicFramePr>
            <p:nvPr/>
          </p:nvGraphicFramePr>
          <p:xfrm>
            <a:off x="5983286" y="4500567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6" name="Формула" r:id="rId6" imgW="761760" imgH="393480" progId="Equation.3">
                    <p:embed/>
                  </p:oleObj>
                </mc:Choice>
                <mc:Fallback>
                  <p:oleObj name="Формула" r:id="rId6" imgW="76176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86" y="4500567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Группа 10"/>
          <p:cNvGrpSpPr/>
          <p:nvPr/>
        </p:nvGrpSpPr>
        <p:grpSpPr>
          <a:xfrm>
            <a:off x="5643570" y="3500438"/>
            <a:ext cx="2928958" cy="1571636"/>
            <a:chOff x="5429256" y="4214818"/>
            <a:chExt cx="3000396" cy="1571636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3" name="Object 3"/>
            <p:cNvGraphicFramePr>
              <a:graphicFrameLocks noChangeAspect="1"/>
            </p:cNvGraphicFramePr>
            <p:nvPr/>
          </p:nvGraphicFramePr>
          <p:xfrm>
            <a:off x="5643570" y="4354517"/>
            <a:ext cx="257176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7" name="Формула" r:id="rId8" imgW="838080" imgH="177480" progId="Equation.3">
                    <p:embed/>
                  </p:oleObj>
                </mc:Choice>
                <mc:Fallback>
                  <p:oleObj name="Формула" r:id="rId8" imgW="838080" imgH="17748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70" y="4354517"/>
                          <a:ext cx="2571768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4"/>
            <p:cNvGraphicFramePr>
              <a:graphicFrameLocks noChangeAspect="1"/>
            </p:cNvGraphicFramePr>
            <p:nvPr/>
          </p:nvGraphicFramePr>
          <p:xfrm>
            <a:off x="5943599" y="5035555"/>
            <a:ext cx="2043112" cy="4841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2528" name="Формула" r:id="rId10" imgW="761760" imgH="177480" progId="Equation.3">
                    <p:embed/>
                  </p:oleObj>
                </mc:Choice>
                <mc:Fallback>
                  <p:oleObj name="Формула" r:id="rId10" imgW="761760" imgH="177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43599" y="5035555"/>
                          <a:ext cx="2043112" cy="4841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Прямоугольник 14"/>
          <p:cNvSpPr/>
          <p:nvPr/>
        </p:nvSpPr>
        <p:spPr>
          <a:xfrm>
            <a:off x="5643570" y="350043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Object 9"/>
          <p:cNvGraphicFramePr>
            <a:graphicFrameLocks noChangeAspect="1"/>
          </p:cNvGraphicFramePr>
          <p:nvPr/>
        </p:nvGraphicFramePr>
        <p:xfrm>
          <a:off x="5459413" y="5160963"/>
          <a:ext cx="3375025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529" name="Формула" r:id="rId12" imgW="1257120" imgH="215640" progId="Equation.3">
                  <p:embed/>
                </p:oleObj>
              </mc:Choice>
              <mc:Fallback>
                <p:oleObj name="Формула" r:id="rId12" imgW="1257120" imgH="21564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9413" y="5160963"/>
                        <a:ext cx="3375025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2138,4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4348" y="1928802"/>
            <a:ext cx="819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получает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80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0 г бурого риса с одного квадратного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метра засеянной площади. При шлифовке из бурого риса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получается белый рис, но при этом теряется 1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% массы.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килограммов белого риса получает земледелец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своего участка?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1857364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Управляющая кнопка: далее 23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Управляющая кнопка: возврат 24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Управляющая кнопка: домой 25">
            <a:hlinkClick r:id="rId1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100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28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7" grpId="0" animBg="1"/>
      <p:bldP spid="17" grpId="1" animBg="1"/>
      <p:bldP spid="18" grpId="0" animBg="1"/>
      <p:bldP spid="18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214290"/>
            <a:ext cx="8406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своём террасированном участке. За год обычно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собирают два урожая – летом и осенью. По данным таблицы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посчитайте наибольшее число килограммов урожая, которое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собрать земледелец с участка за один год, если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засеять разные культуры.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85718" y="2714620"/>
          <a:ext cx="864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Пшено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1-й урожай (июнь)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700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 г/м²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00 г/м²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215338" y="2214554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Управляющая кнопка: возврат 8">
            <a:hlinkClick r:id="" action="ppaction://hlinkshowjump?jump=lastslideviewed" highlightClick="1"/>
          </p:cNvPr>
          <p:cNvSpPr/>
          <p:nvPr/>
        </p:nvSpPr>
        <p:spPr>
          <a:xfrm>
            <a:off x="6631162" y="221455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7423250" y="221455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71472" y="5500702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летом: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643174" y="307181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3786182" y="5429264"/>
          <a:ext cx="1906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2" name="Формула" r:id="rId4" imgW="711000" imgH="228600" progId="Equation.3">
                  <p:embed/>
                </p:oleObj>
              </mc:Choice>
              <mc:Fallback>
                <p:oleObj name="Формула" r:id="rId4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429264"/>
                        <a:ext cx="19065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034" y="6000768"/>
            <a:ext cx="333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осенью: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7000892" y="3929066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786182" y="5929330"/>
          <a:ext cx="1906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3" name="Формула" r:id="rId6" imgW="711000" imgH="228600" progId="Equation.3">
                  <p:embed/>
                </p:oleObj>
              </mc:Choice>
              <mc:Fallback>
                <p:oleObj name="Формула" r:id="rId6" imgW="711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929330"/>
                        <a:ext cx="19065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Прямоугольник 16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3861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/>
        </p:nvGraphicFramePr>
        <p:xfrm>
          <a:off x="6645275" y="5000625"/>
          <a:ext cx="1973263" cy="55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4" name="Формула" r:id="rId8" imgW="736560" imgH="203040" progId="Equation.3">
                  <p:embed/>
                </p:oleObj>
              </mc:Choice>
              <mc:Fallback>
                <p:oleObj name="Формула" r:id="rId8" imgW="736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5275" y="5000625"/>
                        <a:ext cx="1973263" cy="554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42844" y="285728"/>
            <a:ext cx="57504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IV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Управляющая кнопка: настраиваемая 20">
            <a:hlinkClick r:id="" action="ppaction://noaction" highlightClick="1"/>
          </p:cNvPr>
          <p:cNvSpPr/>
          <p:nvPr/>
        </p:nvSpPr>
        <p:spPr>
          <a:xfrm>
            <a:off x="285720" y="492919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4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/>
      <p:bldP spid="15" grpId="0" animBg="1"/>
      <p:bldP spid="17" grpId="0" animBg="1"/>
      <p:bldP spid="17" grpId="1" animBg="1"/>
      <p:bldP spid="18" grpId="0" animBg="1"/>
      <p:bldP spid="18" grpId="1" animBg="1"/>
      <p:bldP spid="2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Управляющая кнопка: домой 1">
            <a:hlinkClick r:id="rId2" action="ppaction://hlinksldjump" highlightClick="1"/>
          </p:cNvPr>
          <p:cNvSpPr/>
          <p:nvPr/>
        </p:nvSpPr>
        <p:spPr>
          <a:xfrm>
            <a:off x="8215338" y="3929066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возврат 2">
            <a:hlinkClick r:id="" action="ppaction://hlinkshowjump?jump=lastslideviewed" highlightClick="1"/>
          </p:cNvPr>
          <p:cNvSpPr/>
          <p:nvPr/>
        </p:nvSpPr>
        <p:spPr>
          <a:xfrm>
            <a:off x="8215338" y="435769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6050" y="500042"/>
            <a:ext cx="381655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терраса 1</a:t>
            </a:r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Управляющая кнопка: настраиваемая 6">
            <a:hlinkClick r:id="rId2" action="ppaction://hlinksldjump" highlightClick="1"/>
          </p:cNvPr>
          <p:cNvSpPr/>
          <p:nvPr/>
        </p:nvSpPr>
        <p:spPr>
          <a:xfrm>
            <a:off x="828402" y="1714488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1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настраиваемая 7">
            <a:hlinkClick r:id="rId3" action="ppaction://hlinksldjump" highlightClick="1"/>
          </p:cNvPr>
          <p:cNvSpPr/>
          <p:nvPr/>
        </p:nvSpPr>
        <p:spPr>
          <a:xfrm>
            <a:off x="828402" y="2506576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2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настраиваемая 8">
            <a:hlinkClick r:id="rId4" action="ppaction://hlinksldjump" highlightClick="1"/>
          </p:cNvPr>
          <p:cNvSpPr/>
          <p:nvPr/>
        </p:nvSpPr>
        <p:spPr>
          <a:xfrm>
            <a:off x="828402" y="3298664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3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Управляющая кнопка: настраиваемая 9">
            <a:hlinkClick r:id="rId5" action="ppaction://hlinksldjump" highlightClick="1"/>
          </p:cNvPr>
          <p:cNvSpPr/>
          <p:nvPr/>
        </p:nvSpPr>
        <p:spPr>
          <a:xfrm>
            <a:off x="828402" y="4090752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4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Управляющая кнопка: настраиваемая 10">
            <a:hlinkClick r:id="rId6" action="ppaction://hlinksldjump" highlightClick="1"/>
          </p:cNvPr>
          <p:cNvSpPr/>
          <p:nvPr/>
        </p:nvSpPr>
        <p:spPr>
          <a:xfrm>
            <a:off x="828402" y="4882840"/>
            <a:ext cx="4176464" cy="720080"/>
          </a:xfrm>
          <a:prstGeom prst="actionButtonBlank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№ 5</a:t>
            </a:r>
            <a:endParaRPr lang="ru-RU" sz="4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Управляющая кнопка: домой 11">
            <a:hlinkClick r:id="rId7" action="ppaction://hlinksldjump" highlightClick="1"/>
          </p:cNvPr>
          <p:cNvSpPr/>
          <p:nvPr/>
        </p:nvSpPr>
        <p:spPr>
          <a:xfrm>
            <a:off x="8172400" y="616530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9570" name="Picture 2" descr="https://cliffschiropractorsouthend.co.uk/wp-content/uploads/2015/12/nutmeg.jpg"/>
          <p:cNvPicPr>
            <a:picLocks noChangeAspect="1" noChangeArrowheads="1"/>
          </p:cNvPicPr>
          <p:nvPr/>
        </p:nvPicPr>
        <p:blipFill>
          <a:blip r:embed="rId8"/>
          <a:srcRect l="22421" t="5275" r="20867"/>
          <a:stretch>
            <a:fillRect/>
          </a:stretch>
        </p:blipFill>
        <p:spPr bwMode="auto">
          <a:xfrm>
            <a:off x="5286380" y="1643050"/>
            <a:ext cx="3185888" cy="399098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Управляющая кнопка: далее 16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Управляющая кнопка: возврат 17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Управляющая кнопка: домой 18">
            <a:hlinkClick r:id="rId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85736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348" y="1928802"/>
            <a:ext cx="796929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расчищенном склоне холма выращивает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мускатный орех. Какова площадь, отведённая под посевы?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дайте в квадратных метрах.</a:t>
            </a:r>
          </a:p>
        </p:txBody>
      </p:sp>
      <p:sp>
        <p:nvSpPr>
          <p:cNvPr id="22" name="Управляющая кнопка: настраиваемая 21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rot="5400000">
            <a:off x="321439" y="5107793"/>
            <a:ext cx="1358116" cy="79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00100" y="5786454"/>
            <a:ext cx="1785950" cy="571504"/>
          </a:xfrm>
          <a:prstGeom prst="line">
            <a:avLst/>
          </a:prstGeom>
          <a:ln w="508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rot="16200000" flipH="1">
            <a:off x="928662" y="4500570"/>
            <a:ext cx="1928826" cy="178595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381588" y="4697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28728" y="514351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214678" y="5500702"/>
            <a:ext cx="4411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endParaRPr lang="ru-RU" sz="4000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215074" y="3071810"/>
            <a:ext cx="1398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S = a · b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29124" y="3643314"/>
            <a:ext cx="6126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5072066" y="3786190"/>
            <a:ext cx="3047950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теореме Пифагора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6" name="Прямая соединительная линия 45"/>
          <p:cNvCxnSpPr/>
          <p:nvPr/>
        </p:nvCxnSpPr>
        <p:spPr>
          <a:xfrm>
            <a:off x="1000100" y="5357826"/>
            <a:ext cx="285752" cy="142876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rot="5400000">
            <a:off x="1108051" y="5678503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" name="Группа 50"/>
          <p:cNvGrpSpPr/>
          <p:nvPr/>
        </p:nvGrpSpPr>
        <p:grpSpPr>
          <a:xfrm>
            <a:off x="3428992" y="285728"/>
            <a:ext cx="5500726" cy="3286148"/>
            <a:chOff x="3357554" y="357166"/>
            <a:chExt cx="5500726" cy="3286148"/>
          </a:xfrm>
        </p:grpSpPr>
        <p:sp>
          <p:nvSpPr>
            <p:cNvPr id="52" name="Прямоугольная выноска 51"/>
            <p:cNvSpPr/>
            <p:nvPr/>
          </p:nvSpPr>
          <p:spPr>
            <a:xfrm>
              <a:off x="3357554" y="357166"/>
              <a:ext cx="5500726" cy="3286148"/>
            </a:xfrm>
            <a:prstGeom prst="wedgeRectCallout">
              <a:avLst>
                <a:gd name="adj1" fmla="val 35565"/>
                <a:gd name="adj2" fmla="val 61853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3" name="Picture 2" descr="http://jj-tours.ru/articles/images6/greece-10-famous-6.jpg"/>
            <p:cNvPicPr>
              <a:picLocks noChangeAspect="1" noChangeArrowheads="1"/>
            </p:cNvPicPr>
            <p:nvPr/>
          </p:nvPicPr>
          <p:blipFill>
            <a:blip r:embed="rId5"/>
            <a:srcRect r="2941" b="19086"/>
            <a:stretch>
              <a:fillRect/>
            </a:stretch>
          </p:blipFill>
          <p:spPr bwMode="auto">
            <a:xfrm>
              <a:off x="3428992" y="428604"/>
              <a:ext cx="2857520" cy="1818422"/>
            </a:xfrm>
            <a:prstGeom prst="rect">
              <a:avLst/>
            </a:prstGeom>
            <a:noFill/>
          </p:spPr>
        </p:pic>
        <p:sp>
          <p:nvSpPr>
            <p:cNvPr id="54" name="TextBox 53"/>
            <p:cNvSpPr txBox="1"/>
            <p:nvPr/>
          </p:nvSpPr>
          <p:spPr>
            <a:xfrm>
              <a:off x="4143372" y="2714620"/>
              <a:ext cx="401667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Квадрат гипотенузы равен </a:t>
              </a:r>
            </a:p>
            <a:p>
              <a:pPr algn="ctr"/>
              <a:r>
                <a:rPr lang="ru-RU" sz="2400" b="1" dirty="0" smtClean="0">
                  <a:latin typeface="Times New Roman" pitchFamily="18" charset="0"/>
                  <a:cs typeface="Times New Roman" pitchFamily="18" charset="0"/>
                </a:rPr>
                <a:t>сумме квадратов катетов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3428992" y="2285992"/>
              <a:ext cx="31581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dirty="0" smtClean="0">
                  <a:solidFill>
                    <a:schemeClr val="tx2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Теорема ПИФАГОРА</a:t>
              </a:r>
              <a:endPara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Прямоугольный треугольник 55"/>
            <p:cNvSpPr/>
            <p:nvPr/>
          </p:nvSpPr>
          <p:spPr>
            <a:xfrm flipH="1">
              <a:off x="6572264" y="500042"/>
              <a:ext cx="1785950" cy="1057276"/>
            </a:xfrm>
            <a:prstGeom prst="rtTriangle">
              <a:avLst/>
            </a:prstGeom>
            <a:noFill/>
            <a:ln w="508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Половина рамки 56"/>
            <p:cNvSpPr/>
            <p:nvPr/>
          </p:nvSpPr>
          <p:spPr>
            <a:xfrm>
              <a:off x="8072462" y="1285860"/>
              <a:ext cx="285752" cy="271458"/>
            </a:xfrm>
            <a:prstGeom prst="halfFrame">
              <a:avLst>
                <a:gd name="adj1" fmla="val 8333"/>
                <a:gd name="adj2" fmla="val 7143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572264" y="1928802"/>
              <a:ext cx="18838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с² = 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a² </a:t>
              </a:r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+</a:t>
              </a:r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 b²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7143768" y="571480"/>
              <a:ext cx="34336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b="1" i="1" dirty="0" smtClean="0">
                  <a:latin typeface="Times New Roman" pitchFamily="18" charset="0"/>
                  <a:cs typeface="Times New Roman" pitchFamily="18" charset="0"/>
                </a:rPr>
                <a:t>с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8358214" y="78579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7358082" y="1500174"/>
              <a:ext cx="36420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i="1" dirty="0" smtClean="0">
                  <a:latin typeface="Times New Roman" pitchFamily="18" charset="0"/>
                  <a:cs typeface="Times New Roman" pitchFamily="18" charset="0"/>
                </a:rPr>
                <a:t>b</a:t>
              </a:r>
              <a:endParaRPr lang="ru-RU" sz="28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2" name="Управляющая кнопка: сведения 61">
            <a:hlinkClick r:id="" action="ppaction://noaction" highlightClick="1"/>
          </p:cNvPr>
          <p:cNvSpPr/>
          <p:nvPr/>
        </p:nvSpPr>
        <p:spPr>
          <a:xfrm>
            <a:off x="8215338" y="3786190"/>
            <a:ext cx="500034" cy="470912"/>
          </a:xfrm>
          <a:prstGeom prst="actionButtonInformati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64" name="Object 2"/>
          <p:cNvGraphicFramePr>
            <a:graphicFrameLocks noChangeAspect="1"/>
          </p:cNvGraphicFramePr>
          <p:nvPr/>
        </p:nvGraphicFramePr>
        <p:xfrm>
          <a:off x="5072066" y="4286256"/>
          <a:ext cx="1792287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3" name="Формула" r:id="rId6" imgW="761760" imgH="253800" progId="Equation.3">
                  <p:embed/>
                </p:oleObj>
              </mc:Choice>
              <mc:Fallback>
                <p:oleObj name="Формула" r:id="rId6" imgW="761760" imgH="253800" progId="Equation.3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2066" y="4286256"/>
                        <a:ext cx="1792287" cy="606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6" name="Object 2"/>
          <p:cNvGraphicFramePr>
            <a:graphicFrameLocks noChangeAspect="1"/>
          </p:cNvGraphicFramePr>
          <p:nvPr/>
        </p:nvGraphicFramePr>
        <p:xfrm>
          <a:off x="6858016" y="4286256"/>
          <a:ext cx="175567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4" name="Формула" r:id="rId8" imgW="660240" imgH="228600" progId="Equation.3">
                  <p:embed/>
                </p:oleObj>
              </mc:Choice>
              <mc:Fallback>
                <p:oleObj name="Формула" r:id="rId8" imgW="66024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16" y="4286256"/>
                        <a:ext cx="1755675" cy="617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TextBox 64"/>
          <p:cNvSpPr txBox="1"/>
          <p:nvPr/>
        </p:nvSpPr>
        <p:spPr>
          <a:xfrm>
            <a:off x="4357686" y="492919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8547" name="Object 3"/>
          <p:cNvGraphicFramePr>
            <a:graphicFrameLocks noChangeAspect="1"/>
          </p:cNvGraphicFramePr>
          <p:nvPr/>
        </p:nvGraphicFramePr>
        <p:xfrm>
          <a:off x="5164137" y="5000636"/>
          <a:ext cx="1397477" cy="4857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5" name="Формула" r:id="rId10" imgW="520560" imgH="177480" progId="Equation.3">
                  <p:embed/>
                </p:oleObj>
              </mc:Choice>
              <mc:Fallback>
                <p:oleObj name="Формула" r:id="rId10" imgW="520560" imgH="177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64137" y="5000636"/>
                        <a:ext cx="1397477" cy="48576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8548" name="Object 4"/>
          <p:cNvGraphicFramePr>
            <a:graphicFrameLocks noChangeAspect="1"/>
          </p:cNvGraphicFramePr>
          <p:nvPr/>
        </p:nvGraphicFramePr>
        <p:xfrm>
          <a:off x="6521450" y="4932363"/>
          <a:ext cx="14986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556" name="Формула" r:id="rId12" imgW="558720" imgH="228600" progId="Equation.3">
                  <p:embed/>
                </p:oleObj>
              </mc:Choice>
              <mc:Fallback>
                <p:oleObj name="Формула" r:id="rId12" imgW="55872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1450" y="4932363"/>
                        <a:ext cx="14986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Прямоугольник 65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650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8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7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92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000"/>
                            </p:stCondLst>
                            <p:childTnLst>
                              <p:par>
                                <p:cTn id="8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6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8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3" dur="1000"/>
                                        <p:tgtEl>
                                          <p:spTgt spid="108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108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7" dur="1000"/>
                                        <p:tgtEl>
                                          <p:spTgt spid="108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108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10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</p:childTnLst>
        </p:cTn>
      </p:par>
    </p:tnLst>
    <p:bldLst>
      <p:bldP spid="22" grpId="0" animBg="1"/>
      <p:bldP spid="38" grpId="0"/>
      <p:bldP spid="39" grpId="0"/>
      <p:bldP spid="40" grpId="0"/>
      <p:bldP spid="41" grpId="0"/>
      <p:bldP spid="42" grpId="0"/>
      <p:bldP spid="43" grpId="0" animBg="1"/>
      <p:bldP spid="62" grpId="0" animBg="1"/>
      <p:bldP spid="65" grpId="0"/>
      <p:bldP spid="66" grpId="0" animBg="1"/>
      <p:bldP spid="66" grpId="1" animBg="1"/>
      <p:bldP spid="67" grpId="0" animBg="1"/>
      <p:bldP spid="6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Группа 11"/>
          <p:cNvGrpSpPr/>
          <p:nvPr/>
        </p:nvGrpSpPr>
        <p:grpSpPr>
          <a:xfrm>
            <a:off x="214282" y="3714752"/>
            <a:ext cx="6000792" cy="2928958"/>
            <a:chOff x="142844" y="3714752"/>
            <a:chExt cx="5928494" cy="3143248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142844" y="3714752"/>
              <a:ext cx="5928494" cy="314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Picture 2" descr="image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929066"/>
              <a:ext cx="5426110" cy="27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Прямоугольник 10"/>
          <p:cNvSpPr/>
          <p:nvPr/>
        </p:nvSpPr>
        <p:spPr>
          <a:xfrm>
            <a:off x="142844" y="185736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3556" y="1928802"/>
            <a:ext cx="8410444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решил устроить террасы на своём участке (рис.),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чтобы выращивать рис, пшеницу или кукурузу. Строительство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террас возможно, если угол склона (уклон) не больше 50%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(тангенс угла склона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умноженный на 100%). Удовлетворяет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ли склон холма требованиям? Сколько процентов составляет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     уклон? Ответ округлите до десятых.</a:t>
            </a:r>
          </a:p>
        </p:txBody>
      </p:sp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Управляющая кнопка: возврат 22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Управляющая кнопка: домой 23">
            <a:hlinkClick r:id="rId5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Управляющая кнопка: настраиваемая 14">
            <a:hlinkClick r:id="" action="ppaction://noaction" highlightClick="1"/>
          </p:cNvPr>
          <p:cNvSpPr/>
          <p:nvPr/>
        </p:nvSpPr>
        <p:spPr>
          <a:xfrm>
            <a:off x="4071934" y="421481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1214414" y="5643578"/>
            <a:ext cx="285752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>
            <a:off x="1322365" y="5821379"/>
            <a:ext cx="357190" cy="1588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071934" y="5357826"/>
            <a:ext cx="4716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α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Дуга 27"/>
          <p:cNvSpPr/>
          <p:nvPr/>
        </p:nvSpPr>
        <p:spPr>
          <a:xfrm rot="13372200">
            <a:off x="4552856" y="5407787"/>
            <a:ext cx="590734" cy="595663"/>
          </a:xfrm>
          <a:prstGeom prst="arc">
            <a:avLst>
              <a:gd name="adj1" fmla="val 15365774"/>
              <a:gd name="adj2" fmla="val 778263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aphicFrame>
        <p:nvGraphicFramePr>
          <p:cNvPr id="134146" name="Object 2"/>
          <p:cNvGraphicFramePr>
            <a:graphicFrameLocks noChangeAspect="1"/>
          </p:cNvGraphicFramePr>
          <p:nvPr/>
        </p:nvGraphicFramePr>
        <p:xfrm>
          <a:off x="7000892" y="4071942"/>
          <a:ext cx="1374775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0" name="Формула" r:id="rId6" imgW="583920" imgH="393480" progId="Equation.3">
                  <p:embed/>
                </p:oleObj>
              </mc:Choice>
              <mc:Fallback>
                <p:oleObj name="Формула" r:id="rId6" imgW="58392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0892" y="4071942"/>
                        <a:ext cx="1374775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4147" name="Object 3"/>
          <p:cNvGraphicFramePr>
            <a:graphicFrameLocks noChangeAspect="1"/>
          </p:cNvGraphicFramePr>
          <p:nvPr/>
        </p:nvGraphicFramePr>
        <p:xfrm>
          <a:off x="6500826" y="4857760"/>
          <a:ext cx="1733550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51" name="Формула" r:id="rId8" imgW="736560" imgH="393480" progId="Equation.3">
                  <p:embed/>
                </p:oleObj>
              </mc:Choice>
              <mc:Fallback>
                <p:oleObj name="Формула" r:id="rId8" imgW="73656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0826" y="4857760"/>
                        <a:ext cx="1733550" cy="939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Прямоугольник 28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41,7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8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16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16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200"/>
                            </p:stCondLst>
                            <p:childTnLst>
                              <p:par>
                                <p:cTn id="4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8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4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4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134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4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3" dur="1000"/>
                                        <p:tgtEl>
                                          <p:spTgt spid="134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5" grpId="0" animBg="1"/>
      <p:bldP spid="27" grpId="0"/>
      <p:bldP spid="28" grpId="0" animBg="1"/>
      <p:bldP spid="29" grpId="0" animBg="1"/>
      <p:bldP spid="29" grpId="1" animBg="1"/>
      <p:bldP spid="30" grpId="0" animBg="1"/>
      <p:bldP spid="3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1" name="Прямая соединительная линия 50"/>
          <p:cNvCxnSpPr/>
          <p:nvPr/>
        </p:nvCxnSpPr>
        <p:spPr>
          <a:xfrm flipV="1">
            <a:off x="2786050" y="5857892"/>
            <a:ext cx="1428760" cy="500066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142844" y="185736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4348" y="2000240"/>
            <a:ext cx="81314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сколько процентов сократилась посевная площадь после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того, как земледелец устроил террасы?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Ответ округлите до десятых.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381588" y="4697752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Управляющая кнопка: настраиваемая 29">
            <a:hlinkClick r:id="" action="ppaction://noaction" highlightClick="1"/>
          </p:cNvPr>
          <p:cNvSpPr/>
          <p:nvPr/>
        </p:nvSpPr>
        <p:spPr>
          <a:xfrm>
            <a:off x="785786" y="321468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286380" y="2786058"/>
            <a:ext cx="64152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0" name="Object 2"/>
          <p:cNvGraphicFramePr>
            <a:graphicFrameLocks noChangeAspect="1"/>
          </p:cNvGraphicFramePr>
          <p:nvPr/>
        </p:nvGraphicFramePr>
        <p:xfrm>
          <a:off x="5929322" y="2857496"/>
          <a:ext cx="1498600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0" name="Формула" r:id="rId4" imgW="558720" imgH="228600" progId="Equation.3">
                  <p:embed/>
                </p:oleObj>
              </mc:Choice>
              <mc:Fallback>
                <p:oleObj name="Формула" r:id="rId4" imgW="55872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29322" y="2857496"/>
                        <a:ext cx="1498600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Управляющая кнопка: далее 32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Управляющая кнопка: возврат 33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Управляющая кнопка: домой 34">
            <a:hlinkClick r:id="rId6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" name="Группа 35"/>
          <p:cNvGrpSpPr/>
          <p:nvPr/>
        </p:nvGrpSpPr>
        <p:grpSpPr>
          <a:xfrm>
            <a:off x="214282" y="3714752"/>
            <a:ext cx="6000792" cy="2928958"/>
            <a:chOff x="142844" y="3714752"/>
            <a:chExt cx="5928494" cy="3143248"/>
          </a:xfrm>
        </p:grpSpPr>
        <p:sp>
          <p:nvSpPr>
            <p:cNvPr id="37" name="Прямоугольник 36"/>
            <p:cNvSpPr/>
            <p:nvPr/>
          </p:nvSpPr>
          <p:spPr>
            <a:xfrm>
              <a:off x="142844" y="3714752"/>
              <a:ext cx="5928494" cy="314324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2" descr="image2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CCCCCC"/>
                </a:clrFrom>
                <a:clrTo>
                  <a:srgbClr val="CCCCCC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7158" y="3929066"/>
              <a:ext cx="5426110" cy="27559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40" name="Прямая соединительная линия 39"/>
          <p:cNvCxnSpPr/>
          <p:nvPr/>
        </p:nvCxnSpPr>
        <p:spPr>
          <a:xfrm>
            <a:off x="1214414" y="407194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>
            <a:off x="2000232" y="442913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2786050" y="478632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571868" y="5143512"/>
            <a:ext cx="71438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4286248" y="5500702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5072066" y="5786454"/>
            <a:ext cx="785818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1214414" y="6000768"/>
            <a:ext cx="4643470" cy="1588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5000628" y="3429000"/>
            <a:ext cx="8931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т: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5171" name="Object 3"/>
          <p:cNvGraphicFramePr>
            <a:graphicFrameLocks noChangeAspect="1"/>
          </p:cNvGraphicFramePr>
          <p:nvPr/>
        </p:nvGraphicFramePr>
        <p:xfrm>
          <a:off x="6000760" y="3500438"/>
          <a:ext cx="286226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181" name="Формула" r:id="rId8" imgW="1066680" imgH="228600" progId="Equation.3">
                  <p:embed/>
                </p:oleObj>
              </mc:Choice>
              <mc:Fallback>
                <p:oleObj name="Формула" r:id="rId8" imgW="106668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0760" y="3500438"/>
                        <a:ext cx="2862262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7" name="Группа 56"/>
          <p:cNvGrpSpPr/>
          <p:nvPr/>
        </p:nvGrpSpPr>
        <p:grpSpPr>
          <a:xfrm>
            <a:off x="5786446" y="4214818"/>
            <a:ext cx="3000396" cy="1571636"/>
            <a:chOff x="5429256" y="4214818"/>
            <a:chExt cx="3000396" cy="1571636"/>
          </a:xfrm>
        </p:grpSpPr>
        <p:sp>
          <p:nvSpPr>
            <p:cNvPr id="58" name="Прямоугольник 57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59" name="Object 3"/>
            <p:cNvGraphicFramePr>
              <a:graphicFrameLocks noChangeAspect="1"/>
            </p:cNvGraphicFramePr>
            <p:nvPr/>
          </p:nvGraphicFramePr>
          <p:xfrm>
            <a:off x="6000760" y="4500570"/>
            <a:ext cx="2009775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2" name="Формула" r:id="rId10" imgW="749160" imgH="393480" progId="Equation.3">
                    <p:embed/>
                  </p:oleObj>
                </mc:Choice>
                <mc:Fallback>
                  <p:oleObj name="Формула" r:id="rId10" imgW="749160" imgH="39348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000760" y="4500570"/>
                          <a:ext cx="2009775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0" name="Группа 59"/>
          <p:cNvGrpSpPr/>
          <p:nvPr/>
        </p:nvGrpSpPr>
        <p:grpSpPr>
          <a:xfrm>
            <a:off x="5715008" y="4214818"/>
            <a:ext cx="3000396" cy="1571636"/>
            <a:chOff x="5429256" y="4214818"/>
            <a:chExt cx="3000396" cy="1571636"/>
          </a:xfrm>
        </p:grpSpPr>
        <p:sp>
          <p:nvSpPr>
            <p:cNvPr id="61" name="Прямоугольник 60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62" name="Object 3"/>
            <p:cNvGraphicFramePr>
              <a:graphicFrameLocks noChangeAspect="1"/>
            </p:cNvGraphicFramePr>
            <p:nvPr/>
          </p:nvGraphicFramePr>
          <p:xfrm>
            <a:off x="5670550" y="4321175"/>
            <a:ext cx="2520950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3" name="Формула" r:id="rId12" imgW="939600" imgH="203040" progId="Equation.3">
                    <p:embed/>
                  </p:oleObj>
                </mc:Choice>
                <mc:Fallback>
                  <p:oleObj name="Формула" r:id="rId12" imgW="939600" imgH="20304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70550" y="4321175"/>
                          <a:ext cx="2520950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63" name="Object 4"/>
            <p:cNvGraphicFramePr>
              <a:graphicFrameLocks noChangeAspect="1"/>
            </p:cNvGraphicFramePr>
            <p:nvPr/>
          </p:nvGraphicFramePr>
          <p:xfrm>
            <a:off x="5867400" y="5000625"/>
            <a:ext cx="2214563" cy="5540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5184" name="Формула" r:id="rId14" imgW="825480" imgH="203040" progId="Equation.3">
                    <p:embed/>
                  </p:oleObj>
                </mc:Choice>
                <mc:Fallback>
                  <p:oleObj name="Формула" r:id="rId14" imgW="825480" imgH="20304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867400" y="5000625"/>
                          <a:ext cx="2214563" cy="5540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64" name="Прямоугольник 63"/>
          <p:cNvSpPr/>
          <p:nvPr/>
        </p:nvSpPr>
        <p:spPr>
          <a:xfrm>
            <a:off x="5715008" y="4214818"/>
            <a:ext cx="3071834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5" name="Прямоугольник 64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,7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36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360"/>
                            </p:stCondLst>
                            <p:childTnLst>
                              <p:par>
                                <p:cTn id="23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5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135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0"/>
                            </p:stCondLst>
                            <p:childTnLst>
                              <p:par>
                                <p:cTn id="8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35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35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6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</p:childTnLst>
        </p:cTn>
      </p:par>
    </p:tnLst>
    <p:bldLst>
      <p:bldP spid="29" grpId="0"/>
      <p:bldP spid="30" grpId="0" animBg="1"/>
      <p:bldP spid="31" grpId="0"/>
      <p:bldP spid="54" grpId="0"/>
      <p:bldP spid="64" grpId="0" animBg="1"/>
      <p:bldP spid="65" grpId="0" animBg="1"/>
      <p:bldP spid="65" grpId="1" animBg="1"/>
      <p:bldP spid="66" grpId="0" animBg="1"/>
      <p:bldP spid="6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9266" name="Object 2"/>
          <p:cNvGraphicFramePr>
            <a:graphicFrameLocks noChangeAspect="1"/>
          </p:cNvGraphicFramePr>
          <p:nvPr/>
        </p:nvGraphicFramePr>
        <p:xfrm>
          <a:off x="1500166" y="5286388"/>
          <a:ext cx="23510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9" name="Формула" r:id="rId4" imgW="876240" imgH="241200" progId="Equation.3">
                  <p:embed/>
                </p:oleObj>
              </mc:Choice>
              <mc:Fallback>
                <p:oleObj name="Формула" r:id="rId4" imgW="876240" imgH="241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0166" y="5286388"/>
                        <a:ext cx="2351088" cy="658812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Прямоугольник 21"/>
          <p:cNvSpPr/>
          <p:nvPr/>
        </p:nvSpPr>
        <p:spPr>
          <a:xfrm>
            <a:off x="142844" y="1857364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42844" y="2505436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4348" y="1928802"/>
            <a:ext cx="819102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получает 700 г бурого риса с одного квадратного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метра засеянной площади. При шлифовке из бурого риса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получается белый рис, но при этом теряется 17% массы.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Сколько килограммов белого риса получает земледелец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 своего участка?</a:t>
            </a:r>
          </a:p>
        </p:txBody>
      </p:sp>
      <p:sp>
        <p:nvSpPr>
          <p:cNvPr id="26" name="Управляющая кнопка: настраиваемая 25">
            <a:hlinkClick r:id="" action="ppaction://noaction" highlightClick="1"/>
          </p:cNvPr>
          <p:cNvSpPr/>
          <p:nvPr/>
        </p:nvSpPr>
        <p:spPr>
          <a:xfrm>
            <a:off x="3286116" y="3571876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1" name="Группа 40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3" name="Object 3"/>
            <p:cNvGraphicFramePr>
              <a:graphicFrameLocks noChangeAspect="1"/>
            </p:cNvGraphicFramePr>
            <p:nvPr/>
          </p:nvGraphicFramePr>
          <p:xfrm>
            <a:off x="5983286" y="4500567"/>
            <a:ext cx="2044700" cy="10731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0" name="Формула" r:id="rId6" imgW="761760" imgH="393480" progId="Equation.3">
                    <p:embed/>
                  </p:oleObj>
                </mc:Choice>
                <mc:Fallback>
                  <p:oleObj name="Формула" r:id="rId6" imgW="76176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83286" y="4500567"/>
                          <a:ext cx="2044700" cy="107315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44" name="Группа 43"/>
          <p:cNvGrpSpPr/>
          <p:nvPr/>
        </p:nvGrpSpPr>
        <p:grpSpPr>
          <a:xfrm>
            <a:off x="5643570" y="3500438"/>
            <a:ext cx="3000396" cy="1571636"/>
            <a:chOff x="5429256" y="4214818"/>
            <a:chExt cx="3000396" cy="1571636"/>
          </a:xfrm>
        </p:grpSpPr>
        <p:sp>
          <p:nvSpPr>
            <p:cNvPr id="45" name="Прямоугольник 44"/>
            <p:cNvSpPr/>
            <p:nvPr/>
          </p:nvSpPr>
          <p:spPr>
            <a:xfrm>
              <a:off x="5429256" y="4214818"/>
              <a:ext cx="3000396" cy="157163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46" name="Object 3"/>
            <p:cNvGraphicFramePr>
              <a:graphicFrameLocks noChangeAspect="1"/>
            </p:cNvGraphicFramePr>
            <p:nvPr/>
          </p:nvGraphicFramePr>
          <p:xfrm>
            <a:off x="5643570" y="4354517"/>
            <a:ext cx="2571768" cy="4857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1" name="Формула" r:id="rId8" imgW="838080" imgH="177480" progId="Equation.3">
                    <p:embed/>
                  </p:oleObj>
                </mc:Choice>
                <mc:Fallback>
                  <p:oleObj name="Формула" r:id="rId8" imgW="838080" imgH="17748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43570" y="4354517"/>
                          <a:ext cx="2571768" cy="48577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7" name="Object 4"/>
            <p:cNvGraphicFramePr>
              <a:graphicFrameLocks noChangeAspect="1"/>
            </p:cNvGraphicFramePr>
            <p:nvPr/>
          </p:nvGraphicFramePr>
          <p:xfrm>
            <a:off x="5959474" y="5035555"/>
            <a:ext cx="2009775" cy="4841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9282" name="Формула" r:id="rId10" imgW="749160" imgH="177480" progId="Equation.3">
                    <p:embed/>
                  </p:oleObj>
                </mc:Choice>
                <mc:Fallback>
                  <p:oleObj name="Формула" r:id="rId10" imgW="749160" imgH="17748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59474" y="5035555"/>
                          <a:ext cx="2009775" cy="484187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bg1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Прямоугольник 47"/>
          <p:cNvSpPr/>
          <p:nvPr/>
        </p:nvSpPr>
        <p:spPr>
          <a:xfrm>
            <a:off x="5643570" y="3500438"/>
            <a:ext cx="3000396" cy="1571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9273" name="Object 9"/>
          <p:cNvGraphicFramePr>
            <a:graphicFrameLocks noChangeAspect="1"/>
          </p:cNvGraphicFramePr>
          <p:nvPr/>
        </p:nvGraphicFramePr>
        <p:xfrm>
          <a:off x="5476875" y="5160963"/>
          <a:ext cx="3340100" cy="588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83" name="Формула" r:id="rId12" imgW="1244520" imgH="215640" progId="Equation.3">
                  <p:embed/>
                </p:oleObj>
              </mc:Choice>
              <mc:Fallback>
                <p:oleObj name="Формула" r:id="rId12" imgW="1244520" imgH="215640" progId="Equation.3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75" y="5160963"/>
                        <a:ext cx="3340100" cy="588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" name="Прямоугольник 48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348</a:t>
            </a:r>
            <a:r>
              <a:rPr lang="en-US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Управляющая кнопка: далее 51">
            <a:hlinkClick r:id="" action="ppaction://hlinkshowjump?jump=nextslide" highlightClick="1"/>
          </p:cNvPr>
          <p:cNvSpPr/>
          <p:nvPr/>
        </p:nvSpPr>
        <p:spPr>
          <a:xfrm>
            <a:off x="8215338" y="1643050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Управляющая кнопка: возврат 52">
            <a:hlinkClick r:id="" action="ppaction://hlinkshowjump?jump=lastslideviewed" highlightClick="1"/>
          </p:cNvPr>
          <p:cNvSpPr/>
          <p:nvPr/>
        </p:nvSpPr>
        <p:spPr>
          <a:xfrm>
            <a:off x="6631162" y="1643050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Управляющая кнопка: домой 53">
            <a:hlinkClick r:id="rId14" action="ppaction://hlinksldjump" highlightClick="1"/>
          </p:cNvPr>
          <p:cNvSpPr/>
          <p:nvPr/>
        </p:nvSpPr>
        <p:spPr>
          <a:xfrm>
            <a:off x="7423250" y="1643050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88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72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60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280"/>
                            </p:stCondLst>
                            <p:childTnLst>
                              <p:par>
                                <p:cTn id="3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9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3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39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39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9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19" presetClass="exit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6" grpId="0" animBg="1"/>
      <p:bldP spid="48" grpId="0" animBg="1"/>
      <p:bldP spid="49" grpId="0" animBg="1"/>
      <p:bldP spid="49" grpId="1" animBg="1"/>
      <p:bldP spid="50" grpId="0" animBg="1"/>
      <p:bldP spid="5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42844" y="285728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endParaRPr lang="ru-RU" sz="4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42844" y="933800"/>
            <a:ext cx="46754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4348" y="214290"/>
            <a:ext cx="840627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таблице дана урожайность культур, которые может засеять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земледелец на своём террасированном участке. За год обычно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собирают два урожая – летом и осенью. По данным таблицы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посчитайте наибольшее число килограммов урожая, которое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собрать земледелец с участка за один год, если он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может засеять разные культуры.</a:t>
            </a: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85718" y="2714620"/>
          <a:ext cx="86440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6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1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Рис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Кукуруза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Пшеница</a:t>
                      </a:r>
                      <a:endParaRPr lang="ru-RU" sz="2400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1-й урожай (июнь)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800 г/м²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750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2-й урожай (сентябрь)</a:t>
                      </a:r>
                      <a:endParaRPr lang="ru-RU" sz="24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600 г/м²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не выращивают</a:t>
                      </a:r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650 г/м²</a:t>
                      </a:r>
                    </a:p>
                    <a:p>
                      <a:pPr algn="ctr"/>
                      <a:endParaRPr lang="ru-RU" sz="2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7" name="Управляющая кнопка: далее 36">
            <a:hlinkClick r:id="" action="ppaction://hlinkshowjump?jump=nextslide" highlightClick="1"/>
          </p:cNvPr>
          <p:cNvSpPr/>
          <p:nvPr/>
        </p:nvSpPr>
        <p:spPr>
          <a:xfrm>
            <a:off x="8215338" y="2214554"/>
            <a:ext cx="682376" cy="36004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Управляющая кнопка: возврат 37">
            <a:hlinkClick r:id="" action="ppaction://hlinkshowjump?jump=lastslideviewed" highlightClick="1"/>
          </p:cNvPr>
          <p:cNvSpPr/>
          <p:nvPr/>
        </p:nvSpPr>
        <p:spPr>
          <a:xfrm>
            <a:off x="6631162" y="2214554"/>
            <a:ext cx="720080" cy="360040"/>
          </a:xfrm>
          <a:prstGeom prst="actionButtonRetur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Управляющая кнопка: домой 39">
            <a:hlinkClick r:id="rId4" action="ppaction://hlinksldjump" highlightClick="1"/>
          </p:cNvPr>
          <p:cNvSpPr/>
          <p:nvPr/>
        </p:nvSpPr>
        <p:spPr>
          <a:xfrm>
            <a:off x="7423250" y="2214554"/>
            <a:ext cx="720080" cy="36004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TextBox 40"/>
          <p:cNvSpPr txBox="1"/>
          <p:nvPr/>
        </p:nvSpPr>
        <p:spPr>
          <a:xfrm>
            <a:off x="571472" y="5500702"/>
            <a:ext cx="31396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летом: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Овал 41"/>
          <p:cNvSpPr/>
          <p:nvPr/>
        </p:nvSpPr>
        <p:spPr>
          <a:xfrm>
            <a:off x="2714612" y="3071810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0290" name="Object 2"/>
          <p:cNvGraphicFramePr>
            <a:graphicFrameLocks noChangeAspect="1"/>
          </p:cNvGraphicFramePr>
          <p:nvPr/>
        </p:nvGraphicFramePr>
        <p:xfrm>
          <a:off x="3786182" y="5429264"/>
          <a:ext cx="19065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6" name="Формула" r:id="rId5" imgW="711000" imgH="228600" progId="Equation.3">
                  <p:embed/>
                </p:oleObj>
              </mc:Choice>
              <mc:Fallback>
                <p:oleObj name="Формула" r:id="rId5" imgW="7110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429264"/>
                        <a:ext cx="1906588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TextBox 42"/>
          <p:cNvSpPr txBox="1"/>
          <p:nvPr/>
        </p:nvSpPr>
        <p:spPr>
          <a:xfrm>
            <a:off x="500034" y="6000768"/>
            <a:ext cx="33328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Максимально осенью: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7000892" y="3929066"/>
            <a:ext cx="1643074" cy="642942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0291" name="Object 3"/>
          <p:cNvGraphicFramePr>
            <a:graphicFrameLocks noChangeAspect="1"/>
          </p:cNvGraphicFramePr>
          <p:nvPr/>
        </p:nvGraphicFramePr>
        <p:xfrm>
          <a:off x="3786182" y="5929330"/>
          <a:ext cx="1906587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7" name="Формула" r:id="rId7" imgW="711000" imgH="228600" progId="Equation.3">
                  <p:embed/>
                </p:oleObj>
              </mc:Choice>
              <mc:Fallback>
                <p:oleObj name="Формула" r:id="rId7" imgW="711000" imgH="2286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6182" y="5929330"/>
                        <a:ext cx="1906587" cy="62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6588224" y="5867582"/>
            <a:ext cx="2304256" cy="50405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870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6572264" y="5857892"/>
            <a:ext cx="2304256" cy="504056"/>
          </a:xfrm>
          <a:prstGeom prst="rect">
            <a:avLst/>
          </a:prstGeom>
          <a:solidFill>
            <a:schemeClr val="accent1">
              <a:lumMod val="75000"/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0292" name="Object 4"/>
          <p:cNvGraphicFramePr>
            <a:graphicFrameLocks noChangeAspect="1"/>
          </p:cNvGraphicFramePr>
          <p:nvPr/>
        </p:nvGraphicFramePr>
        <p:xfrm>
          <a:off x="6643702" y="5000636"/>
          <a:ext cx="1974850" cy="554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8" name="Формула" r:id="rId9" imgW="736560" imgH="203040" progId="Equation.3">
                  <p:embed/>
                </p:oleObj>
              </mc:Choice>
              <mc:Fallback>
                <p:oleObj name="Формула" r:id="rId9" imgW="736560" imgH="20304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43702" y="5000636"/>
                        <a:ext cx="1974850" cy="554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Управляющая кнопка: настраиваемая 22">
            <a:hlinkClick r:id="" action="ppaction://noaction" highlightClick="1"/>
          </p:cNvPr>
          <p:cNvSpPr/>
          <p:nvPr/>
        </p:nvSpPr>
        <p:spPr>
          <a:xfrm>
            <a:off x="285720" y="4929198"/>
            <a:ext cx="2214578" cy="428628"/>
          </a:xfrm>
          <a:prstGeom prst="actionButtonBlan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Решение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4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2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040"/>
                            </p:stCondLst>
                            <p:childTnLst>
                              <p:par>
                                <p:cTn id="29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920"/>
                            </p:stCondLst>
                            <p:childTnLst>
                              <p:par>
                                <p:cTn id="3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8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8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80"/>
                                        <p:tgtEl>
                                          <p:spTgt spid="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040"/>
                            </p:stCondLst>
                            <p:childTnLst>
                              <p:par>
                                <p:cTn id="4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2040"/>
                            </p:stCondLst>
                            <p:childTnLst>
                              <p:par>
                                <p:cTn id="47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9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 fmla="#ppt_h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9" presetClass="exit" presetSubtype="5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40000">
                                          <p:val>
                                            <p:strVal val="-ppt_h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h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h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h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80000">
                                          <p:val>
                                            <p:strVal val="ppt_h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h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h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2000"/>
                            </p:stCondLst>
                            <p:childTnLst>
                              <p:par>
                                <p:cTn id="86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40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0" dur="1000"/>
                                        <p:tgtEl>
                                          <p:spTgt spid="140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40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140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40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40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41" grpId="0"/>
      <p:bldP spid="42" grpId="0" animBg="1"/>
      <p:bldP spid="43" grpId="0"/>
      <p:bldP spid="44" grpId="0" animBg="1"/>
      <p:bldP spid="45" grpId="0" animBg="1"/>
      <p:bldP spid="45" grpId="1" animBg="1"/>
      <p:bldP spid="46" grpId="0" animBg="1"/>
      <p:bldP spid="46" grpId="1" animBg="1"/>
      <p:bldP spid="2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4585</TotalTime>
  <Words>1750</Words>
  <Application>Microsoft Office PowerPoint</Application>
  <PresentationFormat>Экран (4:3)</PresentationFormat>
  <Paragraphs>408</Paragraphs>
  <Slides>27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2" baseType="lpstr">
      <vt:lpstr>Arial</vt:lpstr>
      <vt:lpstr>Calibri</vt:lpstr>
      <vt:lpstr>Times New Roman</vt:lpstr>
      <vt:lpstr>Тема Office</vt:lpstr>
      <vt:lpstr>Формула</vt:lpstr>
      <vt:lpstr>ОГЭ-2025 Задачи 1–5 — реальная математика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KarMaN</dc:creator>
  <cp:lastModifiedBy>Admin</cp:lastModifiedBy>
  <cp:revision>452</cp:revision>
  <dcterms:created xsi:type="dcterms:W3CDTF">2019-09-07T22:13:13Z</dcterms:created>
  <dcterms:modified xsi:type="dcterms:W3CDTF">2024-07-24T12:16:42Z</dcterms:modified>
</cp:coreProperties>
</file>