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42" r:id="rId2"/>
    <p:sldId id="259" r:id="rId3"/>
    <p:sldId id="301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81" r:id="rId14"/>
    <p:sldId id="286" r:id="rId15"/>
    <p:sldId id="303" r:id="rId16"/>
    <p:sldId id="304" r:id="rId17"/>
    <p:sldId id="271" r:id="rId18"/>
    <p:sldId id="302" r:id="rId19"/>
    <p:sldId id="305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82" r:id="rId28"/>
    <p:sldId id="291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06" r:id="rId57"/>
    <p:sldId id="34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84" autoAdjust="0"/>
  </p:normalViewPr>
  <p:slideViewPr>
    <p:cSldViewPr>
      <p:cViewPr varScale="1">
        <p:scale>
          <a:sx n="83" d="100"/>
          <a:sy n="83" d="100"/>
        </p:scale>
        <p:origin x="24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домохозяйство, находящееся по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Адресу: с.Малые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Всегодичи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д.26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домохозяйство, находящееся по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адресу: с. Кондратьево, Прудовой пер., д.7. Сторона каждой клетки на плане равна 1 м. Участок имеет форму прямоугольника. Выезд и въезд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ворота. При входе на участок слева от ворот находится сарай,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справа – гараж. Площадь, занятая сараем, равна 16 кв.м. Жилой дом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 Помимо гаража, жилого дома и сарая, на участке имеются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теплица и две круглые клумбы на территории огорода (5).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дорожки внутри участка имеют ширину 0,5 м и вымощены тротуарной плиткой размером 0,5 м × 0,5 м.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Между сараем и гаражом имеется площадка, вымощенная той же тротуарной плиткой.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5 штук. Сколько упаковок понадобилось купить, чтобы выложить все дорожки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площадку  перед гаражом?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Хозяин участка хочет сделать пристройку к дому. Для этого он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 купить 12 тонн силикатного кирпича. Один кирпич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весит  3 кг. (Условия  поставщиков в таблице)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 наиболее дешёвый вариант?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с. Сосновое, 2-й Зелёный пер., д.9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с. Сосновое, 2-й Зелёный пер., д.9. Сторона каждой клетки на плане равна 1 м. Участок имеет форму прямоугольника. Выезд и въезд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ворота. При входе на участок слева от ворот находится сарай,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справа – гараж.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гаража, жилого дома и сарая, на участке имеются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теплица и две круглые клумбы на территории огорода (5). Все дорожки внутри участка имеют ширину 0,5 м и вымощены тротуарной плиткой размером 1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 × 0,5 м. Перед гаражом имеется площадка, вымощенная той же тротуарной плиткой.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входе на участок слева от ворот находится сарай,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справа – гараж.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Площадь, занятая гаражом, равна 32 кв.м. Жилой дом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Помимо гаража, жилого дома и сарая, на участке имеется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теплица на территории огорода (5)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дорожки внутри участка имеют ширину 0,5 м и вымощены тротуарной плиткой размером 1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 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гаражом имеется площадка, вымощенная той же тротуарной плиткой.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штук. Сколько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упаковок понадобилось, чтобы выложить все дорожки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площадку  перед гаражом?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Хозяин участка хочет сделать пристройку к дому. Для этого он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 купить 12 тонн силикатного кирпича. Один кирпич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весит  3 кг. (Условия  поставщиков в таблице)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 наиболее дешёвый вариант?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Нажимаем на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кнопку «Подсказки». Для визуализации ответов нажимаем на соответствующие квадратные выноски.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Иволгино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Заречный пер., д.3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Иволгино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Заречный пер., д.3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Сторона каждой клетки на плане равна 1 м. Участок имеет форму прямоугольника. Выезд и въезд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ворота. При входе на участок слева от ворот находится сарай,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справа – гараж. Площадь, занятая гаражом равна 46 кв. метров .  Жилой дом находится в глубине территории.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гаража, жилого дома и сарая, на участке имеется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теплица на территории огорода (5).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гаражом имеется площадка, вымощенная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тротуарной плиткой размером 0,2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 × 0,1 м и отмеченная на плане цифрой 6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входе на участок слева от ворот находится сарай,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справа – гараж.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Площадь, занятая гаражом, равна 48 кв.м.  . Жилой дом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Помимо гаража, жилого дома и сарая, на участке имеется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теплица на территории огорода (5)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гаражом имеется площадка, вымощенная тротуарной плиткой размером 0,2 м × 0,1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40 штук. Сколько упаковок плитки понадобилось, чтобы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выложить площадку  перед гаражом?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Хозяин участка хочет сделать пристройку к дому. Для этого он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 купить 15 тонн силикатного кирпича. Один кирпич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весит  3 кг. (Условия  поставщиков в таблице)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 наиболее дешёвый вариант?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Нажимаем на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кнопку «Подсказки». Для визуализации ответов нажимаем на соответствующие квадратные выноски.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с. Сосновое, 2-й Зелёный пер., д.9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Сергеево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8-й Кленовый пер., д.1. Сторона каждой клетки на плане равна 1 м. Участок имеет форму прямоугольника. Выезд и въезд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ворота. При входе на участок напротив ворот находится гараж, а за гаражом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Площадь,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занятая гаражом, равна 48 кв.м. Слева от ворот находится большой газон, отмеченный на плане цифрой 5. На газоне имеются круглый бассейн, беседка и две ромбовидные клумбы. Беседка на плане отмечена цифрой 4. При въезде на участок имеется площадка, вымощенная тротуарной плиткой размером  0,2 м на 9,1 м и обозначенная на плане цифрой 7.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входе на участок слева от ворот находится сарай,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справа – гараж.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входе на участок напротив ворот находится гараж,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за гаражом – жилой 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Площадь, занятая гаражом, равна 48 кв.м. Слева от ворот находится большой газон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газоне имеются круглый бассейн, беседка (3) и две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ромбовидные клумбы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гаражом имеется площадка, вымощенная тротуарной плиткой размером 0,2 м × 0,1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одна клумба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</a:p>
          <a:p>
            <a:r>
              <a:rPr lang="ru-RU" dirty="0" smtClean="0"/>
              <a:t>---------------------------------------------</a:t>
            </a:r>
          </a:p>
          <a:p>
            <a:endParaRPr lang="ru-RU" dirty="0" smtClean="0"/>
          </a:p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</a:t>
            </a:r>
            <a:r>
              <a:rPr lang="en-US" baseline="0" dirty="0" smtClean="0"/>
              <a:t> (1)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40 штук. Сколько упаковок плитки понадобилось, чтобы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выложить площадку  перед гаражом?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Площадь, занятая сараем, равна 16 кв.м. Жилой дом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Помимо гаража, жилого дома и сарая, на участке имеются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теплица и две круглые клумбы на территории огорода (5)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дорожки внутри участка имеют ширину 0,5 м и вымощены тротуарной плиткой размером 0,5 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 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сараем и гаражом имеется площадка, вымощенная той же тротуарной плиткой.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 l="8897" r="9513"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схемам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961" t="1466" r="-237" b="3258"/>
          <a:stretch>
            <a:fillRect/>
          </a:stretch>
        </p:blipFill>
        <p:spPr bwMode="auto">
          <a:xfrm>
            <a:off x="251519" y="1628799"/>
            <a:ext cx="7920881" cy="494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778" t="2368"/>
          <a:stretch>
            <a:fillRect/>
          </a:stretch>
        </p:blipFill>
        <p:spPr bwMode="auto">
          <a:xfrm>
            <a:off x="251520" y="1581657"/>
            <a:ext cx="7704856" cy="50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929566"/>
            <a:ext cx="7272809" cy="43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6588224" y="3429000"/>
            <a:ext cx="237626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961" t="1466" r="-237" b="3258"/>
          <a:stretch>
            <a:fillRect/>
          </a:stretch>
        </p:blipFill>
        <p:spPr bwMode="auto">
          <a:xfrm>
            <a:off x="251519" y="1628799"/>
            <a:ext cx="7920881" cy="494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1"/>
            <a:ext cx="7632848" cy="51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6588224" y="3429000"/>
            <a:ext cx="237626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slide" Target="slide31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slide" Target="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slide" Target="slide44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8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584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дорожки внутри участка имеют ширину 0,5 м 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ымощены тротуарной плиткой размером 0,5 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0,5 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00808"/>
            <a:ext cx="6120680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267744" y="4365104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915816" y="4365104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79712" y="3933056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635896" y="5229200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211960" y="5229200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91880" y="4725144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691680" y="4005064"/>
            <a:ext cx="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1691680" y="4581128"/>
            <a:ext cx="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91680" y="4581128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64288" y="3068960"/>
            <a:ext cx="144016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65313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5576" y="2132856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5400000">
            <a:off x="386461" y="5382291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3928" y="2780928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88024" y="227687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36096" y="50851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7" grpId="0"/>
      <p:bldP spid="53" grpId="0"/>
      <p:bldP spid="60" grpId="0"/>
      <p:bldP spid="64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138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сараем и гаражом имеется площадка,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вымощенная той же тротуарной плиткой.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00808"/>
            <a:ext cx="6120680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115616" y="5157192"/>
            <a:ext cx="3528392" cy="864096"/>
          </a:xfrm>
          <a:prstGeom prst="rect">
            <a:avLst/>
          </a:prstGeom>
          <a:noFill/>
          <a:ln w="603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5576" y="2132856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3928" y="2780928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8024" y="227687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6096" y="50851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386461" y="5382291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теплица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сарай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995936" y="33265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52120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08304" y="33265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2132856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8024" y="227687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6096" y="50851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386461" y="5382291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34" grpId="0"/>
      <p:bldP spid="36" grpId="0"/>
      <p:bldP spid="38" grpId="0"/>
      <p:bldP spid="41" grpId="0"/>
      <p:bldP spid="45" grpId="0"/>
      <p:bldP spid="46" grpId="0"/>
      <p:bldP spid="53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69" y="260648"/>
            <a:ext cx="85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5 штук.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 купить,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 перед гаражом?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437112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64288" y="3068960"/>
            <a:ext cx="144016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020272" y="3140968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852936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628800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9" grpId="0" animBg="1"/>
      <p:bldP spid="30" grpId="0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86308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Вычислите примерно площадь, которую занимают две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клумбы вместе. Число </a:t>
            </a:r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возьмите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равным 3,14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995936" y="3429000"/>
            <a:ext cx="0" cy="43204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08104" y="3861048"/>
            <a:ext cx="648072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52120" y="33569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95936" y="3501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5652120" y="4005064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3,14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3,14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3²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40,82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м²)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652120" y="3212976"/>
            <a:ext cx="3312368" cy="648072"/>
          </a:xfrm>
          <a:prstGeom prst="wedgeRectCallout">
            <a:avLst>
              <a:gd name="adj1" fmla="val 20129"/>
              <a:gd name="adj2" fmla="val -77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652120" y="1628800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рисунку определяем радиусы клумб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60232" y="551723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40,82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60232" y="551723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551723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3" grpId="0" animBg="1"/>
      <p:bldP spid="53" grpId="1" animBg="1"/>
      <p:bldP spid="52" grpId="0" animBg="1"/>
      <p:bldP spid="52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691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жилой дом.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2132856"/>
            <a:ext cx="1800200" cy="216024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60232" y="551723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60232" y="551723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551723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7624" y="2204864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10·8=80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7664" y="386104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2·4=8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652120" y="4941168"/>
            <a:ext cx="3312368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– 8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5580112" y="3284984"/>
            <a:ext cx="3384376" cy="158417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580112" y="1628800"/>
            <a:ext cx="3384376" cy="158417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547664" y="3861048"/>
            <a:ext cx="936104" cy="432048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/>
      <p:bldP spid="52" grpId="0" animBg="1"/>
      <p:bldP spid="52" grpId="1" animBg="1"/>
      <p:bldP spid="58" grpId="0" animBg="1"/>
      <p:bldP spid="58" grpId="1" animBg="1"/>
      <p:bldP spid="42" grpId="0" animBg="1"/>
      <p:bldP spid="42" grpId="1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8496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Хозяин участка хочет сделать пристройку к дому. Для этого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планирует купить 12 тонн силикатного кирпича. Один кирпич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весит  3 кг. (Условия  поставщиков в таблице)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 наиболее дешёвый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260648"/>
            <a:ext cx="8280920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55576" y="332656"/>
          <a:ext cx="813690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Пост-к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кирпича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(руб. за шт.)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 15 тонн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Специальные условия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12,48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бесплатно, если сумма заказа свыше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14,68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 руб.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 со скидкой 50%, если сумма заказа свыше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рямоугольная выноска 19"/>
          <p:cNvSpPr/>
          <p:nvPr/>
        </p:nvSpPr>
        <p:spPr>
          <a:xfrm>
            <a:off x="395536" y="4509120"/>
            <a:ext cx="3816424" cy="1152128"/>
          </a:xfrm>
          <a:prstGeom prst="wedgeRectCallout">
            <a:avLst>
              <a:gd name="adj1" fmla="val -20803"/>
              <a:gd name="adj2" fmla="val -66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стоимость 12 тонн кирпичей у каждого поставщика.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95536" y="3284984"/>
            <a:ext cx="3816424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определить количество кирпичей, которое надо купить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95536" y="27089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551723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57920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551723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551723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23528" y="5805264"/>
            <a:ext cx="2232248" cy="720080"/>
          </a:xfrm>
          <a:prstGeom prst="wedgeRectCallout">
            <a:avLst>
              <a:gd name="adj1" fmla="val -19505"/>
              <a:gd name="adj2" fmla="val -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А: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49920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627784" y="5805264"/>
            <a:ext cx="2232248" cy="720080"/>
          </a:xfrm>
          <a:prstGeom prst="wedgeRectCallout">
            <a:avLst>
              <a:gd name="adj1" fmla="val -20530"/>
              <a:gd name="adj2" fmla="val -84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Б: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56720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355976" y="3284984"/>
            <a:ext cx="3816424" cy="1152128"/>
          </a:xfrm>
          <a:prstGeom prst="wedgeRectCallout">
            <a:avLst>
              <a:gd name="adj1" fmla="val -20803"/>
              <a:gd name="adj2" fmla="val -66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Стоимость с учётом доставки.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4355976" y="4509120"/>
            <a:ext cx="2232248" cy="720080"/>
          </a:xfrm>
          <a:prstGeom prst="wedgeRectCallout">
            <a:avLst>
              <a:gd name="adj1" fmla="val -19505"/>
              <a:gd name="adj2" fmla="val -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А: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57920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6660232" y="4509120"/>
            <a:ext cx="2232248" cy="720080"/>
          </a:xfrm>
          <a:prstGeom prst="wedgeRectCallout">
            <a:avLst>
              <a:gd name="adj1" fmla="val -20530"/>
              <a:gd name="adj2" fmla="val -84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Б: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81220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6660232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5076056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5868144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19" grpId="0" animBg="1"/>
      <p:bldP spid="18" grpId="0" animBg="1"/>
      <p:bldP spid="26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705" y="476672"/>
            <a:ext cx="349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7578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Сосновое, 2-й Зелёный пер., д.9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8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60" name="Picture 4" descr="http://co8tula.ru/upload/iblock/d3a/d3a9957cb73046ceb7bfc5ea5929c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4248472" cy="539931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72000" y="1988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285293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72000" y="37170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72000" y="45811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401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Участок имеет прямоугольную форму. Выезд и въезд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28800"/>
            <a:ext cx="6120680" cy="45365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3923928" y="6021288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416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входе на участок слева от ворот находится сарай,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справа – гараж.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28800"/>
            <a:ext cx="6120680" cy="45365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>
            <a:off x="4211960" y="5229200"/>
            <a:ext cx="813816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H="1">
            <a:off x="3275856" y="5229200"/>
            <a:ext cx="792088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530477" y="552630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527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Площадь, занятая гаражом, равна 32 кв.м. Жилой дом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28800"/>
            <a:ext cx="6120680" cy="45365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644008" y="458112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7984" y="1988840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530477" y="552630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609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550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Помимо гаража, жилого дома и сарая, на участке имеются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теплица на территории огорода (5)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28800"/>
            <a:ext cx="6120680" cy="45365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458112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7984" y="1988840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530477" y="552630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09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7544" y="3645024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9592" y="155679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315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дорожки внутри участка имеют ширину 0,5 м 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ымощены тротуарной плиткой размером 1 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0,5 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28800"/>
            <a:ext cx="6120680" cy="45365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275856" y="5229200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923928" y="5229200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31840" y="4725144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635896" y="4005064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211960" y="4005064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91880" y="3501008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907704" y="5013176"/>
            <a:ext cx="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1907704" y="5589240"/>
            <a:ext cx="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907704" y="5589240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20272" y="3212976"/>
            <a:ext cx="216024" cy="7200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164288" y="3212976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0,5м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458112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609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988840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3645024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155679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530477" y="552630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7" grpId="0"/>
      <p:bldP spid="53" grpId="0"/>
      <p:bldP spid="60" grpId="0"/>
      <p:bldP spid="64" grpId="0" animBg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729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гаражом имеется площадка, вымощенная той же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тротуарной плиткой.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28800"/>
            <a:ext cx="6120680" cy="45365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79912" y="5013176"/>
            <a:ext cx="2664296" cy="1152128"/>
          </a:xfrm>
          <a:prstGeom prst="rect">
            <a:avLst/>
          </a:prstGeom>
          <a:noFill/>
          <a:ln w="603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1988840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155679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3645024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530477" y="552630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теплица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сарай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6794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580112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0830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7984" y="1988840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155679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609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530477" y="552630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34" grpId="0"/>
      <p:bldP spid="36" grpId="0"/>
      <p:bldP spid="38" grpId="0"/>
      <p:bldP spid="41" grpId="0"/>
      <p:bldP spid="45" grpId="0"/>
      <p:bldP spid="46" grpId="0"/>
      <p:bldP spid="53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7020272" y="3212976"/>
            <a:ext cx="216024" cy="7200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3212976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0,5м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85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Тротуарная плитка продаётся в упаковках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штук.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 перед гаражом?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09120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852936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556792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6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flipH="1">
            <a:off x="1475656" y="3501008"/>
            <a:ext cx="2304256" cy="1728192"/>
          </a:xfrm>
          <a:prstGeom prst="rtTriangl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847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 от сарая до жилого дома (под расстоянием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ежду двумя объектами – расстояние между  ближайшими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точками). Ответ дайте в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endCxn id="39" idx="3"/>
          </p:cNvCxnSpPr>
          <p:nvPr/>
        </p:nvCxnSpPr>
        <p:spPr>
          <a:xfrm flipV="1">
            <a:off x="1475656" y="3551925"/>
            <a:ext cx="2253339" cy="167727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07904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403648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555776" y="47971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436096" y="1556792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Достроим до прямоугольного треугольника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ая выноска 53"/>
          <p:cNvSpPr/>
          <p:nvPr/>
        </p:nvSpPr>
        <p:spPr>
          <a:xfrm>
            <a:off x="5436096" y="2780928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Для нахождения расстояния используем теорему Пифагора.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19872" y="42930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436096" y="4005064"/>
            <a:ext cx="3528392" cy="648072"/>
            <a:chOff x="5004048" y="3789040"/>
            <a:chExt cx="3528392" cy="648072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5004048" y="3789040"/>
              <a:ext cx="3528392" cy="648072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 √12² + 9²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588224" y="3933056"/>
              <a:ext cx="936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3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  <p:bldP spid="52" grpId="0" animBg="1"/>
      <p:bldP spid="52" grpId="1" animBg="1"/>
      <p:bldP spid="54" grpId="0" animBg="1"/>
      <p:bldP spid="54" grpId="1" animBg="1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691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жилой дом.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1988840"/>
            <a:ext cx="2304256" cy="187220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19888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12·10=120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1920" y="3429000"/>
            <a:ext cx="1077539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2·7=14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51520" y="4869160"/>
            <a:ext cx="3384376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– 14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251520" y="3212976"/>
            <a:ext cx="3384376" cy="158417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251520" y="1556792"/>
            <a:ext cx="3384376" cy="158417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79912" y="3501008"/>
            <a:ext cx="1296144" cy="36004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 animBg="1"/>
      <p:bldP spid="52" grpId="0" animBg="1"/>
      <p:bldP spid="52" grpId="1" animBg="1"/>
      <p:bldP spid="58" grpId="0" animBg="1"/>
      <p:bldP spid="58" grpId="1" animBg="1"/>
      <p:bldP spid="42" grpId="0" animBg="1"/>
      <p:bldP spid="42" grpId="1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8885" y="476672"/>
            <a:ext cx="330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8496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Хозяин участка хочет сделать пристройку к дому. Для этого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планирует купить 12 тонн силикатного кирпича. Один кирпич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весит  3 кг. Во сколько рублей обойдётся  наиболее дешёвый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60648"/>
            <a:ext cx="8280920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3568" y="332656"/>
          <a:ext cx="813690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Пост-к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кирпича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(руб. за шт.)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 15 тонн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Специальные условия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11,56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бесплатно, если сумма заказа свыше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13,48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 руб.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 со скидкой 50%, если сумма заказа свыше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рямоугольная выноска 19"/>
          <p:cNvSpPr/>
          <p:nvPr/>
        </p:nvSpPr>
        <p:spPr>
          <a:xfrm>
            <a:off x="395536" y="4509120"/>
            <a:ext cx="3816424" cy="1152128"/>
          </a:xfrm>
          <a:prstGeom prst="wedgeRectCallout">
            <a:avLst>
              <a:gd name="adj1" fmla="val -20803"/>
              <a:gd name="adj2" fmla="val -66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стоимость 12 тонн кирпичей у каждого поставщика.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95536" y="3284984"/>
            <a:ext cx="3816424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определить количество кирпичей, которое надо купить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95536" y="27089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58924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53240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558924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558924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23528" y="5805264"/>
            <a:ext cx="2232248" cy="720080"/>
          </a:xfrm>
          <a:prstGeom prst="wedgeRectCallout">
            <a:avLst>
              <a:gd name="adj1" fmla="val -19505"/>
              <a:gd name="adj2" fmla="val -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А: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46240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627784" y="5805264"/>
            <a:ext cx="2232248" cy="720080"/>
          </a:xfrm>
          <a:prstGeom prst="wedgeRectCallout">
            <a:avLst>
              <a:gd name="adj1" fmla="val -20530"/>
              <a:gd name="adj2" fmla="val -84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Б: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53920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355976" y="3284984"/>
            <a:ext cx="3816424" cy="1152128"/>
          </a:xfrm>
          <a:prstGeom prst="wedgeRectCallout">
            <a:avLst>
              <a:gd name="adj1" fmla="val -20803"/>
              <a:gd name="adj2" fmla="val -66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Стоимость с учётом доставки.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4355976" y="4509120"/>
            <a:ext cx="2232248" cy="720080"/>
          </a:xfrm>
          <a:prstGeom prst="wedgeRectCallout">
            <a:avLst>
              <a:gd name="adj1" fmla="val -19505"/>
              <a:gd name="adj2" fmla="val -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А: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53240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6660232" y="4509120"/>
            <a:ext cx="2232248" cy="720080"/>
          </a:xfrm>
          <a:prstGeom prst="wedgeRectCallout">
            <a:avLst>
              <a:gd name="adj1" fmla="val -20530"/>
              <a:gd name="adj2" fmla="val -84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Б: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59920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588224" y="6237312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7380312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19" grpId="0" animBg="1"/>
      <p:bldP spid="18" grpId="0" animBg="1"/>
      <p:bldP spid="26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8053" y="476672"/>
            <a:ext cx="3763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7578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Иволгино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Заречный пер., д.3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8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510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916832"/>
            <a:ext cx="6264696" cy="396044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733256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416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входе на участок слева от ворот находится сарай,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справа – гараж.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916832"/>
            <a:ext cx="6264696" cy="396044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>
            <a:off x="4644008" y="5085184"/>
            <a:ext cx="813816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H="1">
            <a:off x="3707904" y="5085184"/>
            <a:ext cx="792088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530477" y="444618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4797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0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527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Площадь, занятая гаражом, равна 48 кв.м. Жилой дом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988840"/>
            <a:ext cx="6264696" cy="388843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52120" y="544522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7984" y="2924944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530477" y="444618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4797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550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Помимо гаража, жилого дома и сарая, на участке имеются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теплица на территории огорода (5)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988840"/>
            <a:ext cx="6264696" cy="388843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3933056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59632" y="2132856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544522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2924944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8104" y="4797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530477" y="444618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1520" y="1988840"/>
            <a:ext cx="6264696" cy="388843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7870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гаражом имеется площадка, вымощенная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тротуарной плиткой размером 0,2 м × 0,1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07904" y="4869160"/>
            <a:ext cx="1512168" cy="1008112"/>
          </a:xfrm>
          <a:prstGeom prst="rect">
            <a:avLst/>
          </a:prstGeom>
          <a:noFill/>
          <a:ln w="603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8224" y="4221088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5301208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12" y="4797152"/>
            <a:ext cx="146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30477" y="444618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3933056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632" y="2132856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7984" y="2924944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104" y="4797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теплица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сарай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33265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6794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52120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0830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2143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7984" y="2924944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9632" y="2132856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8104" y="4797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530477" y="4446187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34" grpId="0"/>
      <p:bldP spid="36" grpId="0"/>
      <p:bldP spid="38" grpId="0"/>
      <p:bldP spid="41" grpId="0"/>
      <p:bldP spid="45" grpId="0"/>
      <p:bldP spid="46" grpId="0"/>
      <p:bldP spid="53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511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домохозяйство, находящееся по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адресу: с. Кондратьево, Прудовой пер., д.7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588224" y="4509120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486916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5229200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88224" y="4149080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3429000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88224" y="37890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80901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40 штук.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Сколько упаковок плитки понадобилось, чтобы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выложить площадку  перед гаражом?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364088" y="4365104"/>
            <a:ext cx="3600400" cy="223224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Общее количество разделить на количество плиток в упаковке (дробное число округлить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сторону).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364088" y="2780928"/>
            <a:ext cx="3600400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количество плиток необходимых , чтобы выложить площадку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364088" y="1556792"/>
            <a:ext cx="3600400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определить количество плиток в 1 кв.м.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1484784"/>
            <a:ext cx="460851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плитки 0,2 м × 0,1 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2699792" y="4293096"/>
            <a:ext cx="1152128" cy="432048"/>
          </a:xfrm>
          <a:prstGeom prst="wedgeRectCallout">
            <a:avLst>
              <a:gd name="adj1" fmla="val 49899"/>
              <a:gd name="adj2" fmla="val 11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50шт.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07904" y="4869160"/>
            <a:ext cx="1512168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2700 шт.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0" grpId="0" animBg="1"/>
      <p:bldP spid="35" grpId="0" animBg="1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ый треугольник 52"/>
          <p:cNvSpPr/>
          <p:nvPr/>
        </p:nvSpPr>
        <p:spPr>
          <a:xfrm flipH="1">
            <a:off x="5220072" y="4869160"/>
            <a:ext cx="1296144" cy="1008112"/>
          </a:xfrm>
          <a:prstGeom prst="rtTriangl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75949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Найдите расстояние между противоположными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углами гаража (длину диагонали)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44" idx="7"/>
            <a:endCxn id="39" idx="3"/>
          </p:cNvCxnSpPr>
          <p:nvPr/>
        </p:nvCxnSpPr>
        <p:spPr>
          <a:xfrm flipV="1">
            <a:off x="5270989" y="4920077"/>
            <a:ext cx="1194310" cy="90627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6444208" y="47971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48064" y="580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796136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436096" y="1556792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Определим стороны прямоугольника (гаража)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28184" y="51571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4509120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8224" y="486916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88224" y="4149080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8224" y="3429000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8224" y="37890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88224" y="5229200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ая выноска 53"/>
          <p:cNvSpPr/>
          <p:nvPr/>
        </p:nvSpPr>
        <p:spPr>
          <a:xfrm>
            <a:off x="5436096" y="2780928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Для нахождения расстояния используем теорему Пифагора.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5"/>
          <p:cNvGrpSpPr/>
          <p:nvPr/>
        </p:nvGrpSpPr>
        <p:grpSpPr>
          <a:xfrm>
            <a:off x="5436096" y="4005064"/>
            <a:ext cx="3528392" cy="648072"/>
            <a:chOff x="5004048" y="3789040"/>
            <a:chExt cx="3528392" cy="648072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5004048" y="3789040"/>
              <a:ext cx="3528392" cy="648072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 √8² + 6²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588224" y="3933056"/>
              <a:ext cx="936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3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  <p:bldP spid="52" grpId="0" animBg="1"/>
      <p:bldP spid="52" grpId="1" animBg="1"/>
      <p:bldP spid="55" grpId="0"/>
      <p:bldP spid="54" grpId="0" animBg="1"/>
      <p:bldP spid="5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7691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жилой дом.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2276872"/>
            <a:ext cx="2016224" cy="165618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566124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2048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12·10=120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16016" y="3933056"/>
            <a:ext cx="1077539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3·4=12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51520" y="4869160"/>
            <a:ext cx="3312368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– 12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251520" y="3212976"/>
            <a:ext cx="3384376" cy="158417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251520" y="1556792"/>
            <a:ext cx="3384376" cy="158417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860032" y="3429000"/>
            <a:ext cx="720080" cy="504056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88224" y="234888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380312" y="213285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4509120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86916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4" y="4149080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3429000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37890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8224" y="5229200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озврат 33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 animBg="1"/>
      <p:bldP spid="52" grpId="0" animBg="1"/>
      <p:bldP spid="52" grpId="1" animBg="1"/>
      <p:bldP spid="58" grpId="0" animBg="1"/>
      <p:bldP spid="58" grpId="1" animBg="1"/>
      <p:bldP spid="42" grpId="0" animBg="1"/>
      <p:bldP spid="42" grpId="1" animBg="1"/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8496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Хозяин участка хочет сделать пристройку к дому. Для этого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планирует купить 15 тонн силикатного кирпича. Один кирпич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весит  3 кг. Во сколько рублей обойдётся  наиболее дешёвый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60648"/>
            <a:ext cx="8280920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3568" y="332656"/>
          <a:ext cx="813690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Пост-к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кирпича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(руб. за шт.)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 15 тонн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Специальные условия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11,86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бесплатно, если сумма заказа свыше 65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13,18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 руб.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 со скидкой 50%, если сумма заказа свыше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 руб.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рямоугольная выноска 19"/>
          <p:cNvSpPr/>
          <p:nvPr/>
        </p:nvSpPr>
        <p:spPr>
          <a:xfrm>
            <a:off x="395536" y="4509120"/>
            <a:ext cx="3816424" cy="1152128"/>
          </a:xfrm>
          <a:prstGeom prst="wedgeRectCallout">
            <a:avLst>
              <a:gd name="adj1" fmla="val -20803"/>
              <a:gd name="adj2" fmla="val -66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стоимость 15 тонн кирпичей у каждого поставщика.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95536" y="3284984"/>
            <a:ext cx="3816424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определить количество кирпичей, которое надо купить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95536" y="27089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58924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6630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558924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558924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23528" y="5805264"/>
            <a:ext cx="2232248" cy="720080"/>
          </a:xfrm>
          <a:prstGeom prst="wedgeRectCallout">
            <a:avLst>
              <a:gd name="adj1" fmla="val -19505"/>
              <a:gd name="adj2" fmla="val -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А: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59300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627784" y="5805264"/>
            <a:ext cx="2232248" cy="720080"/>
          </a:xfrm>
          <a:prstGeom prst="wedgeRectCallout">
            <a:avLst>
              <a:gd name="adj1" fmla="val -20530"/>
              <a:gd name="adj2" fmla="val -84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Б: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65900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355976" y="3284984"/>
            <a:ext cx="3816424" cy="1152128"/>
          </a:xfrm>
          <a:prstGeom prst="wedgeRectCallout">
            <a:avLst>
              <a:gd name="adj1" fmla="val -20803"/>
              <a:gd name="adj2" fmla="val -66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Стоимость с учётом доставки.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4355976" y="4509120"/>
            <a:ext cx="2232248" cy="720080"/>
          </a:xfrm>
          <a:prstGeom prst="wedgeRectCallout">
            <a:avLst>
              <a:gd name="adj1" fmla="val -19505"/>
              <a:gd name="adj2" fmla="val -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А: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66300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6660232" y="4509120"/>
            <a:ext cx="2232248" cy="720080"/>
          </a:xfrm>
          <a:prstGeom prst="wedgeRectCallout">
            <a:avLst>
              <a:gd name="adj1" fmla="val -20530"/>
              <a:gd name="adj2" fmla="val -84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 Б: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68900 руб.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58822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738031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19" grpId="0" animBg="1"/>
      <p:bldP spid="18" grpId="0" animBg="1"/>
      <p:bldP spid="26" grpId="0" animBg="1"/>
      <p:bldP spid="29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289" y="476672"/>
            <a:ext cx="372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7578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Сергеево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8-й Кленовый пер., д.1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8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510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988840"/>
            <a:ext cx="6192688" cy="46085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827584" y="1484784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626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входе на участок напротив ворот находится гараж,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за гаражом – жилой 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988840"/>
            <a:ext cx="6192688" cy="46085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682605" y="5249664"/>
            <a:ext cx="553998" cy="15211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378904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55576" y="1772816"/>
            <a:ext cx="288032" cy="978408"/>
          </a:xfrm>
          <a:prstGeom prst="downArrow">
            <a:avLst>
              <a:gd name="adj1" fmla="val 50000"/>
              <a:gd name="adj2" fmla="val 1067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475656" y="1772816"/>
            <a:ext cx="288032" cy="3240360"/>
          </a:xfrm>
          <a:prstGeom prst="downArrow">
            <a:avLst>
              <a:gd name="adj1" fmla="val 50000"/>
              <a:gd name="adj2" fmla="val 1067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2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2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9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211960" y="1988840"/>
            <a:ext cx="2304256" cy="460851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260648"/>
            <a:ext cx="9059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Площадь, занятая гаражом, равна 48 кв.м. Слева от ворот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большой газон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988840"/>
            <a:ext cx="6192688" cy="46085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67544" y="342900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6216" y="4077072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б.газон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378904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1682605" y="5249664"/>
            <a:ext cx="553998" cy="15211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4509120"/>
            <a:ext cx="21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0800000" flipH="1">
            <a:off x="1187624" y="1844824"/>
            <a:ext cx="1656184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5" grpId="0" animBg="1"/>
      <p:bldP spid="16" grpId="0" animBg="1"/>
      <p:bldP spid="16" grpId="1" animBg="1"/>
      <p:bldP spid="24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8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1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0" animBg="1"/>
      <p:bldP spid="16" grpId="1" animBg="1"/>
      <p:bldP spid="12" grpId="0" animBg="1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211960" y="1988840"/>
            <a:ext cx="2304256" cy="460851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260648"/>
            <a:ext cx="8577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газоне имеются круглый бассейн, беседка (4) и две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ромбовидные клумбы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988840"/>
            <a:ext cx="6192688" cy="46085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67544" y="342900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6216" y="4437112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378904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1682605" y="5249664"/>
            <a:ext cx="553998" cy="15211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4509120"/>
            <a:ext cx="21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6165304"/>
            <a:ext cx="122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4077072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б.газон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04048" y="5085184"/>
            <a:ext cx="1080120" cy="1152128"/>
          </a:xfrm>
          <a:prstGeom prst="ellipse">
            <a:avLst/>
          </a:prstGeom>
          <a:solidFill>
            <a:schemeClr val="accent5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364088" y="2348880"/>
            <a:ext cx="720080" cy="792088"/>
          </a:xfrm>
          <a:prstGeom prst="ellipse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148064" y="1988840"/>
            <a:ext cx="119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4797152"/>
            <a:ext cx="16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1908925">
            <a:off x="4621104" y="3521010"/>
            <a:ext cx="677348" cy="389191"/>
          </a:xfrm>
          <a:prstGeom prst="parallelogram">
            <a:avLst>
              <a:gd name="adj" fmla="val 607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араллелограмм 34"/>
          <p:cNvSpPr/>
          <p:nvPr/>
        </p:nvSpPr>
        <p:spPr>
          <a:xfrm rot="1785714">
            <a:off x="5406818" y="3496999"/>
            <a:ext cx="677348" cy="426233"/>
          </a:xfrm>
          <a:prstGeom prst="parallelogram">
            <a:avLst>
              <a:gd name="adj" fmla="val 607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788024" y="3861048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216" y="5157192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0" grpId="0" animBg="1"/>
      <p:bldP spid="21" grpId="0" animBg="1"/>
      <p:bldP spid="34" grpId="0" animBg="1"/>
      <p:bldP spid="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737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въезде на участок имеется площадка, вымощенная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тротуарной плиткой размером 0,2 м × 0,1 м (7).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1988840"/>
            <a:ext cx="1512168" cy="792088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988840"/>
            <a:ext cx="6192688" cy="46085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16216" y="4437112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4077072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б.газон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4797152"/>
            <a:ext cx="16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216" y="5157192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544" y="378904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1682605" y="5249664"/>
            <a:ext cx="553998" cy="15211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032" y="6165304"/>
            <a:ext cx="122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960" y="4509120"/>
            <a:ext cx="21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8024" y="3861048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1988840"/>
            <a:ext cx="119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75656" y="2780928"/>
            <a:ext cx="360040" cy="1512168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516216" y="5517232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5696" y="1988840"/>
            <a:ext cx="146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6" grpId="0" animBg="1"/>
      <p:bldP spid="5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бассейн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клумбы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95736" y="141277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6794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52120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0830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7624" y="5805264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6165304"/>
            <a:ext cx="122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6216" y="4437112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544" y="378904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5135332" y="3513740"/>
            <a:ext cx="553998" cy="11045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16216" y="5157192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34" grpId="0"/>
      <p:bldP spid="36" grpId="0"/>
      <p:bldP spid="38" grpId="0"/>
      <p:bldP spid="41" grpId="0"/>
      <p:bldP spid="45" grpId="0"/>
      <p:bldP spid="46" grpId="0"/>
      <p:bldP spid="53" grpId="0"/>
      <p:bldP spid="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60648"/>
            <a:ext cx="7917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одна клумба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932040" y="3501008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572000" y="3717032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11960" y="3501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8024" y="31409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323528" y="4149080"/>
            <a:ext cx="3312368" cy="936104"/>
          </a:xfrm>
          <a:prstGeom prst="wedgeRectCallout">
            <a:avLst>
              <a:gd name="adj1" fmla="val 19571"/>
              <a:gd name="adj2" fmla="val -759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   2 · 4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23528" y="2852936"/>
            <a:ext cx="3312368" cy="1152128"/>
          </a:xfrm>
          <a:prstGeom prst="wedgeRectCallout">
            <a:avLst>
              <a:gd name="adj1" fmla="val 20129"/>
              <a:gd name="adj2" fmla="val -77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 рисунку определить величину диагоналей ромба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23528" y="1556792"/>
            <a:ext cx="3312368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Вспомнить формулу нахождения площади ромба.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62880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62880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62880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851920" y="1556792"/>
            <a:ext cx="2160240" cy="1008112"/>
            <a:chOff x="3851920" y="1556792"/>
            <a:chExt cx="2160240" cy="1008112"/>
          </a:xfrm>
        </p:grpSpPr>
        <p:sp>
          <p:nvSpPr>
            <p:cNvPr id="29" name="Прямоугольная выноска 28"/>
            <p:cNvSpPr/>
            <p:nvPr/>
          </p:nvSpPr>
          <p:spPr>
            <a:xfrm>
              <a:off x="3851920" y="1556792"/>
              <a:ext cx="2160240" cy="1008112"/>
            </a:xfrm>
            <a:prstGeom prst="wedgeRectCallout">
              <a:avLst>
                <a:gd name="adj1" fmla="val -64929"/>
                <a:gd name="adj2" fmla="val 484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     d</a:t>
              </a:r>
              <a:r>
                <a: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· d</a:t>
              </a:r>
              <a:r>
                <a: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4644008" y="1628800"/>
            <a:ext cx="355038" cy="836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4" imgW="152280" imgH="393480" progId="Equation.3">
                    <p:embed/>
                  </p:oleObj>
                </mc:Choice>
                <mc:Fallback>
                  <p:oleObj name="Формула" r:id="rId4" imgW="15228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1628800"/>
                          <a:ext cx="355038" cy="8367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1979712" y="4221088"/>
          <a:ext cx="355038" cy="83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221088"/>
                        <a:ext cx="355038" cy="836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516216" y="4437112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4077072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б.газон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216" y="4797152"/>
            <a:ext cx="16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6216" y="5157192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16216" y="5517232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возврат 4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rId7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3" grpId="0" animBg="1"/>
      <p:bldP spid="52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88640"/>
            <a:ext cx="80901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штук.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Сколько упаковок плитки понадобилось, чтобы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выложить площадку  перед гаражом?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60232" y="60212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60232" y="60212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60212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1628800"/>
            <a:ext cx="252028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плитки 0,2 м × 0,1 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2051720" y="3356992"/>
            <a:ext cx="1152128" cy="432048"/>
          </a:xfrm>
          <a:prstGeom prst="wedgeRectCallout">
            <a:avLst>
              <a:gd name="adj1" fmla="val -74958"/>
              <a:gd name="adj2" fmla="val 143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50шт.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1988840"/>
            <a:ext cx="1512168" cy="720080"/>
          </a:xfrm>
          <a:prstGeom prst="rect">
            <a:avLst/>
          </a:prstGeom>
          <a:solidFill>
            <a:schemeClr val="bg1"/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 шт.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4437112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16216" y="4077072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б.газон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16216" y="4797152"/>
            <a:ext cx="16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16216" y="5157192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16216" y="5517232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364088" y="4365104"/>
            <a:ext cx="3600400" cy="223224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Общее количество разделить на количество плиток в упаковке (дробное число округлить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сторону).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364088" y="2780928"/>
            <a:ext cx="3600400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количество плиток необходимых , чтобы выложить площадку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364088" y="1556792"/>
            <a:ext cx="3600400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определить количество плиток в 1 кв.м.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47664" y="2708920"/>
            <a:ext cx="288032" cy="1512168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2123728" y="630932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539552" y="630932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1331640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0" grpId="0" animBg="1"/>
      <p:bldP spid="35" grpId="0" animBg="1"/>
      <p:bldP spid="37" grpId="0" animBg="1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5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60648"/>
            <a:ext cx="6622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 сколько раз площадь бассейна больше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площади беседки?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08104" y="5085184"/>
            <a:ext cx="0" cy="108012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364088" y="2780928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80112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8064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395536" y="3789040"/>
            <a:ext cx="3312368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3,14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3,14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95536" y="3068960"/>
            <a:ext cx="3312368" cy="648072"/>
          </a:xfrm>
          <a:prstGeom prst="wedgeRectCallout">
            <a:avLst>
              <a:gd name="adj1" fmla="val 20129"/>
              <a:gd name="adj2" fmla="val -77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95536" y="1556792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По рисунку определяем радиусы бассейна и беседки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62880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62880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62880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588224" y="24928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80312" y="22768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04913" y="4797425"/>
          <a:ext cx="18081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4" imgW="774360" imgH="431640" progId="Equation.3">
                  <p:embed/>
                </p:oleObj>
              </mc:Choice>
              <mc:Fallback>
                <p:oleObj name="Формула" r:id="rId4" imgW="774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4797425"/>
                        <a:ext cx="1808162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16216" y="4437112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бассейн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335699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3717032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4077072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б.газон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4797152"/>
            <a:ext cx="16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беседка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5157192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6 -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216" y="5517232"/>
            <a:ext cx="18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6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3" grpId="0" animBg="1"/>
      <p:bldP spid="52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ая выноска 19"/>
          <p:cNvSpPr/>
          <p:nvPr/>
        </p:nvSpPr>
        <p:spPr>
          <a:xfrm>
            <a:off x="6588224" y="3717032"/>
            <a:ext cx="2555776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беседки и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556792"/>
            <a:ext cx="367240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988840"/>
            <a:ext cx="2304256" cy="460851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7482" y="188640"/>
            <a:ext cx="858651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обновления газона необходимо купить семена. Цена одной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упаковки семян, её масса и рекомендуемый расход указаны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таблице. Клумбы планируется убрать и на их месте  засеять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газонную траву.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возьмите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равным 3.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сколько рублей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обойдётся наиболее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дешёвый вариант?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588224" y="1916832"/>
            <a:ext cx="2555776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Найти площадь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04248" y="141277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588224" y="3140968"/>
            <a:ext cx="2555776" cy="504056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12 · 24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6588224" y="4941168"/>
            <a:ext cx="2555776" cy="720080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3 · 4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 · 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6588224" y="5733256"/>
            <a:ext cx="2555776" cy="504056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г=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- S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S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594928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594928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594928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64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64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6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60648"/>
            <a:ext cx="828092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332656"/>
          <a:ext cx="813690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Пост-к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уп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 семян (руб.)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уп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семян (кг)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Рекомендуемый расход 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уп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 семян (кв.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436096" y="2780928"/>
            <a:ext cx="3384376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газона = 249 м²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23528" y="3284984"/>
            <a:ext cx="8496944" cy="432048"/>
          </a:xfrm>
          <a:prstGeom prst="wedgeRectCallout">
            <a:avLst>
              <a:gd name="adj1" fmla="val -27334"/>
              <a:gd name="adj2" fmla="val -621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необходимое количество упаковок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395536" y="2780928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339752" y="3789040"/>
            <a:ext cx="2520280" cy="360040"/>
          </a:xfrm>
          <a:prstGeom prst="wedgeRectCallout">
            <a:avLst>
              <a:gd name="adj1" fmla="val 20063"/>
              <a:gd name="adj2" fmla="val -740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249 : 63→4уп.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4932040" y="3789040"/>
            <a:ext cx="2520280" cy="360040"/>
          </a:xfrm>
          <a:prstGeom prst="wedgeRectCallout">
            <a:avLst>
              <a:gd name="adj1" fmla="val 20063"/>
              <a:gd name="adj2" fmla="val -740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249 : 40→7уп.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187624" y="4221088"/>
            <a:ext cx="2520280" cy="360040"/>
          </a:xfrm>
          <a:prstGeom prst="wedgeRectCallout">
            <a:avLst>
              <a:gd name="adj1" fmla="val -18873"/>
              <a:gd name="adj2" fmla="val -191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249 : 45→6уп.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6084168" y="4221088"/>
            <a:ext cx="2520280" cy="360040"/>
          </a:xfrm>
          <a:prstGeom prst="wedgeRectCallout">
            <a:avLst>
              <a:gd name="adj1" fmla="val 22275"/>
              <a:gd name="adj2" fmla="val -2010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249 : 35→8уп.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323528" y="4653136"/>
            <a:ext cx="8496944" cy="432048"/>
          </a:xfrm>
          <a:prstGeom prst="wedgeRectCallout">
            <a:avLst>
              <a:gd name="adj1" fmla="val -27334"/>
              <a:gd name="adj2" fmla="val -621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Определить стоимость покупки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267744" y="5157192"/>
            <a:ext cx="2520280" cy="360040"/>
          </a:xfrm>
          <a:prstGeom prst="wedgeRectCallout">
            <a:avLst>
              <a:gd name="adj1" fmla="val 20063"/>
              <a:gd name="adj2" fmla="val -740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· 500 = 2000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4860032" y="5157192"/>
            <a:ext cx="2520280" cy="360040"/>
          </a:xfrm>
          <a:prstGeom prst="wedgeRectCallout">
            <a:avLst>
              <a:gd name="adj1" fmla="val 20063"/>
              <a:gd name="adj2" fmla="val -740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· 330 = 2310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1115616" y="5589240"/>
            <a:ext cx="2520280" cy="360040"/>
          </a:xfrm>
          <a:prstGeom prst="wedgeRectCallout">
            <a:avLst>
              <a:gd name="adj1" fmla="val -18873"/>
              <a:gd name="adj2" fmla="val -191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· 340 = 2040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6012160" y="5589240"/>
            <a:ext cx="2520280" cy="360040"/>
          </a:xfrm>
          <a:prstGeom prst="wedgeRectCallout">
            <a:avLst>
              <a:gd name="adj1" fmla="val 22275"/>
              <a:gd name="adj2" fmla="val -2010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· 290 = 2320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60212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60212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60212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3" grpId="2" animBg="1"/>
      <p:bldP spid="18" grpId="0" animBg="1"/>
      <p:bldP spid="19" grpId="1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510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00808"/>
            <a:ext cx="6120680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2195736" y="6021288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416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входе на участок слева от ворот находится сарай,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справа – гараж.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00808"/>
            <a:ext cx="6120680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>
            <a:off x="2483768" y="5301208"/>
            <a:ext cx="813816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H="1">
            <a:off x="1547664" y="5301208"/>
            <a:ext cx="792088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386461" y="5382291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50851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289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Площадь, занятая сараем, равна 16 кв.м. Жилой дом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в глубине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00808"/>
            <a:ext cx="6120680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1520" y="465313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2132856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386461" y="5382291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6096" y="50851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550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Помимо гаража, жилого дома и сарая, на участке имеются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теплица и две круглые клумбы на территории огорода (5)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00808"/>
            <a:ext cx="6120680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88224" y="4581128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494116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465313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2132856"/>
            <a:ext cx="161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386461" y="5382291"/>
            <a:ext cx="553998" cy="823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096" y="50851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224" y="4221088"/>
            <a:ext cx="20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жилой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3501008"/>
            <a:ext cx="13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сарай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386104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гараж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732240" y="20608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452320" y="170080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3928" y="2780928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8024" y="227687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652120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4067944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4860032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4276</Words>
  <Application>Microsoft Office PowerPoint</Application>
  <PresentationFormat>Экран (4:3)</PresentationFormat>
  <Paragraphs>1034</Paragraphs>
  <Slides>57</Slides>
  <Notes>50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Тема Office</vt:lpstr>
      <vt:lpstr>Формула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209</cp:revision>
  <dcterms:created xsi:type="dcterms:W3CDTF">2019-09-07T22:13:13Z</dcterms:created>
  <dcterms:modified xsi:type="dcterms:W3CDTF">2024-07-24T12:13:17Z</dcterms:modified>
</cp:coreProperties>
</file>