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534" r:id="rId2"/>
    <p:sldId id="568" r:id="rId3"/>
    <p:sldId id="622" r:id="rId4"/>
    <p:sldId id="623" r:id="rId5"/>
    <p:sldId id="628" r:id="rId6"/>
    <p:sldId id="625" r:id="rId7"/>
    <p:sldId id="626" r:id="rId8"/>
    <p:sldId id="627" r:id="rId9"/>
    <p:sldId id="624" r:id="rId10"/>
    <p:sldId id="629" r:id="rId11"/>
    <p:sldId id="631" r:id="rId12"/>
    <p:sldId id="630" r:id="rId13"/>
    <p:sldId id="540" r:id="rId14"/>
    <p:sldId id="632" r:id="rId15"/>
    <p:sldId id="633" r:id="rId16"/>
    <p:sldId id="635" r:id="rId17"/>
    <p:sldId id="634" r:id="rId18"/>
    <p:sldId id="63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2BDF85"/>
    <a:srgbClr val="CC0000"/>
    <a:srgbClr val="FF0066"/>
    <a:srgbClr val="EE86EE"/>
    <a:srgbClr val="158B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660"/>
  </p:normalViewPr>
  <p:slideViewPr>
    <p:cSldViewPr>
      <p:cViewPr varScale="1">
        <p:scale>
          <a:sx n="105" d="100"/>
          <a:sy n="105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59352A6-0E39-4FC6-B909-3665C9C3E5F8}" type="datetimeFigureOut">
              <a:rPr lang="ru-RU"/>
              <a:pPr>
                <a:defRPr/>
              </a:pPr>
              <a:t>13.07.2024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A36F20-4AB1-41DF-A3F8-2689B9B0F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8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36F20-4AB1-41DF-A3F8-2689B9B0FBF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5237-3588-4825-AC62-573D4E6AE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1278-1213-422E-A1CA-F16238473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6062-2FD0-4FBC-A176-7B32C5E9B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4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24D6-CEF2-4055-9726-0F26FF069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1D44-5EC4-4264-9B07-53B90BFE2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8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688E-9E6B-42CD-98A7-27CDAE4E5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2A94-B3F1-4A00-9397-6FED82844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DDB5-53B2-43C4-80E5-AA62515E2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3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D6C9-119E-489F-BB48-46A6F8209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4701-D13D-4149-9C4F-A455BA1EC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5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F3CD-3611-447B-B025-4A93861C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0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1D7C017-3A32-4643-81A3-220DED46E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51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image" Target="../media/image510.pn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6.wmf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5.wmf"/><Relationship Id="rId5" Type="http://schemas.openxmlformats.org/officeDocument/2006/relationships/image" Target="../media/image57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52.wmf"/><Relationship Id="rId9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jpe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8.jpe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3" Type="http://schemas.openxmlformats.org/officeDocument/2006/relationships/image" Target="../media/image2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1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9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8.png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  <a:t/>
            </a:r>
            <a:b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</a:br>
            <a: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  <a:t/>
            </a:r>
            <a:b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</a:br>
            <a: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  <a:t/>
            </a:r>
            <a:b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</a:br>
            <a: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  <a:t/>
            </a:r>
            <a:br>
              <a:rPr lang="ru-RU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ambria" pitchFamily="18" charset="0"/>
                <a:cs typeface="Arial"/>
              </a:rPr>
            </a:br>
            <a:endParaRPr lang="ru-RU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214282" y="268608"/>
            <a:ext cx="8570185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" hangingPunct="1"/>
            <a:endParaRPr lang="ru-RU" alt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fontAlgn="b" hangingPunct="1"/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Решение простейших логарифмических </a:t>
            </a:r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уравнений при подготовке к ЕГЭ-2025</a:t>
            </a:r>
            <a:endParaRPr lang="ru-RU" alt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fontAlgn="b" hangingPunct="1"/>
            <a:endParaRPr lang="ru-RU" alt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fontAlgn="b" hangingPunct="1"/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учитель математики </a:t>
            </a:r>
          </a:p>
          <a:p>
            <a:pPr algn="ctr" eaLnBrk="1" fontAlgn="b" hangingPunct="1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гимназия №14</a:t>
            </a:r>
          </a:p>
          <a:p>
            <a:pPr algn="ctr" eaLnBrk="1" fontAlgn="b" hangingPunct="1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г.Ейск</a:t>
            </a:r>
            <a:endParaRPr lang="ru-RU" alt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fontAlgn="b" hangingPunct="1"/>
            <a:endParaRPr lang="ru-RU" alt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1" fontAlgn="b" hangingPunct="1"/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altLang="ru-RU" sz="4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Матюха</a:t>
            </a:r>
            <a:r>
              <a:rPr lang="ru-RU" alt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Эльвира Анатольевна</a:t>
            </a:r>
            <a:endParaRPr lang="ru-RU" alt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88641"/>
            <a:ext cx="3466914" cy="6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14323"/>
              </p:ext>
            </p:extLst>
          </p:nvPr>
        </p:nvGraphicFramePr>
        <p:xfrm>
          <a:off x="781050" y="876797"/>
          <a:ext cx="3514725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Формула" r:id="rId4" imgW="1485720" imgH="736560" progId="Equation.3">
                  <p:embed/>
                </p:oleObj>
              </mc:Choice>
              <mc:Fallback>
                <p:oleObj name="Формула" r:id="rId4" imgW="1485720" imgH="73656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876797"/>
                        <a:ext cx="3514725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781050" y="4746339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–4;  3.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650662"/>
              </p:ext>
            </p:extLst>
          </p:nvPr>
        </p:nvGraphicFramePr>
        <p:xfrm>
          <a:off x="1343025" y="2636838"/>
          <a:ext cx="23431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Формула" r:id="rId6" imgW="990360" imgH="711000" progId="Equation.3">
                  <p:embed/>
                </p:oleObj>
              </mc:Choice>
              <mc:Fallback>
                <p:oleObj name="Формула" r:id="rId6" imgW="990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636838"/>
                        <a:ext cx="23431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867045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556792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9522" y="2132856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708920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3254762"/>
            <a:ext cx="3852428" cy="12183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6084168" y="5796842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en-US" altLang="ru-RU" sz="2400" b="1" dirty="0" smtClean="0">
                <a:latin typeface="Cambria" pitchFamily="18" charset="0"/>
              </a:rPr>
              <a:t>64</a:t>
            </a:r>
            <a:r>
              <a:rPr lang="ru-RU" altLang="ru-RU" sz="2400" b="1" dirty="0" smtClean="0">
                <a:latin typeface="Cambria" pitchFamily="18" charset="0"/>
              </a:rPr>
              <a:t>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352547"/>
              </p:ext>
            </p:extLst>
          </p:nvPr>
        </p:nvGraphicFramePr>
        <p:xfrm>
          <a:off x="2634287" y="4833156"/>
          <a:ext cx="1879772" cy="1341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Формула" r:id="rId3" imgW="977760" imgH="660240" progId="Equation.3">
                  <p:embed/>
                </p:oleObj>
              </mc:Choice>
              <mc:Fallback>
                <p:oleObj name="Формула" r:id="rId3" imgW="977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287" y="4833156"/>
                        <a:ext cx="1879772" cy="1341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65889"/>
              </p:ext>
            </p:extLst>
          </p:nvPr>
        </p:nvGraphicFramePr>
        <p:xfrm>
          <a:off x="222716" y="132121"/>
          <a:ext cx="5465408" cy="450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Формула" r:id="rId5" imgW="2666880" imgH="2108160" progId="Equation.3">
                  <p:embed/>
                </p:oleObj>
              </mc:Choice>
              <mc:Fallback>
                <p:oleObj name="Формула" r:id="rId5" imgW="266688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16" y="132121"/>
                        <a:ext cx="5465408" cy="4508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8013" y="4761148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168" y="728700"/>
            <a:ext cx="4384828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1168" y="1556792"/>
            <a:ext cx="5608964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886" y="2456892"/>
            <a:ext cx="5608964" cy="900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465004"/>
            <a:ext cx="5608964" cy="11881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19783" y="4797152"/>
            <a:ext cx="313706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19783" y="5364794"/>
            <a:ext cx="313706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19782" y="5874224"/>
            <a:ext cx="313706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50" y="152636"/>
            <a:ext cx="3624051" cy="65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441863"/>
              </p:ext>
            </p:extLst>
          </p:nvPr>
        </p:nvGraphicFramePr>
        <p:xfrm>
          <a:off x="539552" y="803519"/>
          <a:ext cx="3504846" cy="71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4" name="Формула" r:id="rId4" imgW="1688760" imgH="342720" progId="Equation.3">
                  <p:embed/>
                </p:oleObj>
              </mc:Choice>
              <mc:Fallback>
                <p:oleObj name="Формула" r:id="rId4" imgW="16887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803519"/>
                        <a:ext cx="3504846" cy="711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03464"/>
              </p:ext>
            </p:extLst>
          </p:nvPr>
        </p:nvGraphicFramePr>
        <p:xfrm>
          <a:off x="4349675" y="818086"/>
          <a:ext cx="20288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5" name="Формула" r:id="rId6" imgW="977760" imgH="634680" progId="Equation.3">
                  <p:embed/>
                </p:oleObj>
              </mc:Choice>
              <mc:Fallback>
                <p:oleObj name="Формула" r:id="rId6" imgW="97776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9675" y="818086"/>
                        <a:ext cx="2028825" cy="131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5008" y="1988840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553123"/>
              </p:ext>
            </p:extLst>
          </p:nvPr>
        </p:nvGraphicFramePr>
        <p:xfrm>
          <a:off x="619177" y="2528900"/>
          <a:ext cx="15287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6" name="Формула" r:id="rId8" imgW="736560" imgH="342720" progId="Equation.3">
                  <p:embed/>
                </p:oleObj>
              </mc:Choice>
              <mc:Fallback>
                <p:oleObj name="Формула" r:id="rId8" imgW="7365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9177" y="2528900"/>
                        <a:ext cx="1528762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0086" y="2499283"/>
            <a:ext cx="87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330657"/>
              </p:ext>
            </p:extLst>
          </p:nvPr>
        </p:nvGraphicFramePr>
        <p:xfrm>
          <a:off x="5252628" y="2348880"/>
          <a:ext cx="13716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7" name="Формула" r:id="rId10" imgW="660240" imgH="431640" progId="Equation.3">
                  <p:embed/>
                </p:oleObj>
              </mc:Choice>
              <mc:Fallback>
                <p:oleObj name="Формула" r:id="rId10" imgW="660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52628" y="2348880"/>
                        <a:ext cx="137160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30252"/>
              </p:ext>
            </p:extLst>
          </p:nvPr>
        </p:nvGraphicFramePr>
        <p:xfrm>
          <a:off x="520620" y="3140968"/>
          <a:ext cx="24765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8" name="Формула" r:id="rId12" imgW="1193760" imgH="482400" progId="Equation.3">
                  <p:embed/>
                </p:oleObj>
              </mc:Choice>
              <mc:Fallback>
                <p:oleObj name="Формула" r:id="rId12" imgW="1193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0620" y="3140968"/>
                        <a:ext cx="2476500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16943"/>
              </p:ext>
            </p:extLst>
          </p:nvPr>
        </p:nvGraphicFramePr>
        <p:xfrm>
          <a:off x="5151438" y="3032956"/>
          <a:ext cx="239712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9" name="Формула" r:id="rId14" imgW="1155600" imgH="533160" progId="Equation.3">
                  <p:embed/>
                </p:oleObj>
              </mc:Choice>
              <mc:Fallback>
                <p:oleObj name="Формула" r:id="rId14" imgW="11556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151438" y="3032956"/>
                        <a:ext cx="2397125" cy="1106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17081"/>
              </p:ext>
            </p:extLst>
          </p:nvPr>
        </p:nvGraphicFramePr>
        <p:xfrm>
          <a:off x="791580" y="4113076"/>
          <a:ext cx="17907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0" name="Формула" r:id="rId16" imgW="863280" imgH="469800" progId="Equation.3">
                  <p:embed/>
                </p:oleObj>
              </mc:Choice>
              <mc:Fallback>
                <p:oleObj name="Формула" r:id="rId16" imgW="863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91580" y="4113076"/>
                        <a:ext cx="17907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33011"/>
              </p:ext>
            </p:extLst>
          </p:nvPr>
        </p:nvGraphicFramePr>
        <p:xfrm>
          <a:off x="5370971" y="4005064"/>
          <a:ext cx="27654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1" name="Формула" r:id="rId18" imgW="1333440" imgH="520560" progId="Equation.3">
                  <p:embed/>
                </p:oleObj>
              </mc:Choice>
              <mc:Fallback>
                <p:oleObj name="Формула" r:id="rId18" imgW="133344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70971" y="4005064"/>
                        <a:ext cx="2765425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3"/>
              <p:cNvSpPr>
                <a:spLocks noChangeArrowheads="1"/>
              </p:cNvSpPr>
              <p:nvPr/>
            </p:nvSpPr>
            <p:spPr bwMode="auto">
              <a:xfrm>
                <a:off x="508448" y="5241944"/>
                <a:ext cx="2378541" cy="720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2400" b="1" i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Ответ:   </a:t>
                </a:r>
                <a:r>
                  <a:rPr lang="ru-RU" altLang="ru-RU" sz="2400" b="1" dirty="0" smtClean="0">
                    <a:latin typeface="Cambria" pitchFamily="18" charset="0"/>
                  </a:rPr>
                  <a:t>4;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ru-RU" altLang="ru-RU" sz="2400" b="1" i="1" smtClean="0">
                                <a:latin typeface="Cambria Math"/>
                              </a:rPr>
                              <m:t>𝟑</m:t>
                            </m:r>
                          </m:deg>
                          <m:e>
                            <m:r>
                              <a:rPr lang="ru-RU" altLang="ru-RU" sz="2400" b="1" i="1" smtClean="0">
                                <a:latin typeface="Cambria Math"/>
                              </a:rPr>
                              <m:t>𝟒</m:t>
                            </m:r>
                          </m:e>
                        </m:rad>
                      </m:num>
                      <m:den>
                        <m:r>
                          <a:rPr lang="ru-RU" altLang="ru-RU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altLang="ru-RU" sz="2400" b="1" dirty="0" smtClean="0">
                    <a:latin typeface="Cambria" pitchFamily="18" charset="0"/>
                  </a:rPr>
                  <a:t>.</a:t>
                </a:r>
                <a:r>
                  <a:rPr lang="ru-RU" altLang="ru-RU" sz="2400" b="1" i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 </a:t>
                </a:r>
                <a:endParaRPr lang="ru-RU" altLang="ru-RU" sz="2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448" y="5241944"/>
                <a:ext cx="2378541" cy="720710"/>
              </a:xfrm>
              <a:prstGeom prst="rect">
                <a:avLst/>
              </a:prstGeom>
              <a:blipFill rotWithShape="1">
                <a:blip r:embed="rId20"/>
                <a:stretch>
                  <a:fillRect l="-4092" r="-1790" b="-127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8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0580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Cambria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714348" y="285728"/>
            <a:ext cx="74168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ambria"/>
              </a:rPr>
              <a:t>Методы решения логарифмических уравнений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ambria"/>
              </a:rPr>
              <a:t>: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5750" y="1428750"/>
            <a:ext cx="2592388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с помощью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 определения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 логарифма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214688" y="3214688"/>
            <a:ext cx="2736850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логарифмирования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143250" y="1357313"/>
            <a:ext cx="2592388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потенцирования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57188" y="3286125"/>
            <a:ext cx="2592387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введение новой 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переменной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3357563" y="5072063"/>
            <a:ext cx="2592387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функционально-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графический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43625" y="3214688"/>
            <a:ext cx="2801938" cy="15716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приведение 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к одному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 основанию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000750" y="1285875"/>
            <a:ext cx="2736850" cy="158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вынесение 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общего </a:t>
            </a:r>
          </a:p>
          <a:p>
            <a:pPr algn="ctr" eaLnBrk="1" hangingPunct="1"/>
            <a:r>
              <a:rPr lang="ru-RU" altLang="ru-RU" sz="2400" b="1">
                <a:latin typeface="Cambria" pitchFamily="18" charset="0"/>
              </a:rPr>
              <a:t>множителя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717045"/>
              </p:ext>
            </p:extLst>
          </p:nvPr>
        </p:nvGraphicFramePr>
        <p:xfrm>
          <a:off x="395288" y="55563"/>
          <a:ext cx="5221287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2" name="Формула" r:id="rId3" imgW="2755800" imgH="1726920" progId="Equation.3">
                  <p:embed/>
                </p:oleObj>
              </mc:Choice>
              <mc:Fallback>
                <p:oleObj name="Формула" r:id="rId3" imgW="27558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563"/>
                        <a:ext cx="5221287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3"/>
              <p:cNvSpPr>
                <a:spLocks noChangeArrowheads="1"/>
              </p:cNvSpPr>
              <p:nvPr/>
            </p:nvSpPr>
            <p:spPr bwMode="auto">
              <a:xfrm>
                <a:off x="377435" y="5301208"/>
                <a:ext cx="2378541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2400" b="1" i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Ответ: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ru-RU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altLang="ru-RU" sz="2400" b="1" dirty="0" smtClean="0">
                    <a:solidFill>
                      <a:schemeClr val="tx1"/>
                    </a:solidFill>
                    <a:effectLst/>
                    <a:latin typeface="Cambria" pitchFamily="18" charset="0"/>
                  </a:rPr>
                  <a:t> </a:t>
                </a:r>
                <a:r>
                  <a:rPr lang="ru-RU" altLang="ru-RU" sz="2400" b="1" dirty="0" smtClean="0">
                    <a:solidFill>
                      <a:schemeClr val="tx1"/>
                    </a:solidFill>
                    <a:latin typeface="Cambria" pitchFamily="18" charset="0"/>
                  </a:rPr>
                  <a:t>;</a:t>
                </a:r>
                <a:r>
                  <a:rPr lang="ru-RU" altLang="ru-RU" sz="2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 </a:t>
                </a:r>
                <a:r>
                  <a:rPr lang="en-US" altLang="ru-RU" sz="2400" b="1" dirty="0" smtClean="0">
                    <a:latin typeface="Cambria" pitchFamily="18" charset="0"/>
                  </a:rPr>
                  <a:t>9</a:t>
                </a:r>
                <a:r>
                  <a:rPr lang="ru-RU" altLang="ru-RU" sz="2400" b="1" dirty="0" smtClean="0">
                    <a:latin typeface="Cambria" pitchFamily="18" charset="0"/>
                  </a:rPr>
                  <a:t>.</a:t>
                </a:r>
                <a:r>
                  <a:rPr lang="ru-RU" altLang="ru-RU" sz="2400" b="1" i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 </a:t>
                </a:r>
                <a:endParaRPr lang="ru-RU" altLang="ru-RU" sz="2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435" y="5301208"/>
                <a:ext cx="2378541" cy="714683"/>
              </a:xfrm>
              <a:prstGeom prst="rect">
                <a:avLst/>
              </a:prstGeom>
              <a:blipFill rotWithShape="1">
                <a:blip r:embed="rId5"/>
                <a:stretch>
                  <a:fillRect l="-4359" b="-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598494"/>
              </p:ext>
            </p:extLst>
          </p:nvPr>
        </p:nvGraphicFramePr>
        <p:xfrm>
          <a:off x="2717794" y="3651634"/>
          <a:ext cx="1298471" cy="440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Формула" r:id="rId6" imgW="711000" imgH="228600" progId="Equation.3">
                  <p:embed/>
                </p:oleObj>
              </mc:Choice>
              <mc:Fallback>
                <p:oleObj name="Формула" r:id="rId6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794" y="3651634"/>
                        <a:ext cx="1298471" cy="440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7278" y="908720"/>
            <a:ext cx="4864782" cy="7560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1520" y="3609020"/>
            <a:ext cx="22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5025" y="3609020"/>
            <a:ext cx="87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826629"/>
              </p:ext>
            </p:extLst>
          </p:nvPr>
        </p:nvGraphicFramePr>
        <p:xfrm>
          <a:off x="6116638" y="3681413"/>
          <a:ext cx="11588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Формула" r:id="rId8" imgW="634680" imgH="228600" progId="Equation.3">
                  <p:embed/>
                </p:oleObj>
              </mc:Choice>
              <mc:Fallback>
                <p:oleObj name="Формула" r:id="rId8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3681413"/>
                        <a:ext cx="11588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92837"/>
              </p:ext>
            </p:extLst>
          </p:nvPr>
        </p:nvGraphicFramePr>
        <p:xfrm>
          <a:off x="3036888" y="4098925"/>
          <a:ext cx="6953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5" name="Формула" r:id="rId10" imgW="380880" imgH="393480" progId="Equation.3">
                  <p:embed/>
                </p:oleObj>
              </mc:Choice>
              <mc:Fallback>
                <p:oleObj name="Формула" r:id="rId10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4098925"/>
                        <a:ext cx="69532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28225"/>
              </p:ext>
            </p:extLst>
          </p:nvPr>
        </p:nvGraphicFramePr>
        <p:xfrm>
          <a:off x="6465888" y="4287838"/>
          <a:ext cx="6492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6" name="Формула" r:id="rId12" imgW="355320" imgH="177480" progId="Equation.3">
                  <p:embed/>
                </p:oleObj>
              </mc:Choice>
              <mc:Fallback>
                <p:oleObj name="Формула" r:id="rId12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4287838"/>
                        <a:ext cx="6492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12292" y="1721246"/>
            <a:ext cx="5375832" cy="7356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946" y="2564904"/>
            <a:ext cx="5375832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9366" y="3068960"/>
            <a:ext cx="5375832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1" grpId="0"/>
      <p:bldP spid="12" grpId="0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048165" cy="10004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" y="1160748"/>
            <a:ext cx="5282936" cy="3656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686649"/>
            <a:ext cx="5282936" cy="427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32" y="2250761"/>
            <a:ext cx="5821860" cy="3389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48" y="2685503"/>
            <a:ext cx="5724129" cy="5239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48" y="3124442"/>
            <a:ext cx="5890055" cy="6419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52" y="3554512"/>
            <a:ext cx="5537164" cy="6514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4111477"/>
            <a:ext cx="8625205" cy="5224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77" y="4839909"/>
            <a:ext cx="8542713" cy="4173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977" y="5418454"/>
            <a:ext cx="8542713" cy="480528"/>
          </a:xfrm>
          <a:prstGeom prst="rect">
            <a:avLst/>
          </a:prstGeom>
        </p:spPr>
      </p:pic>
      <p:pic>
        <p:nvPicPr>
          <p:cNvPr id="87042" name="Picture 2" descr="https://avatars.mds.yandex.net/i?id=a4664ada4a86d380bdf8a1d33a7374a29ff3b3acb103085b-10896978-images-thumbs&amp;n=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1985827" cy="198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14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" y="990217"/>
            <a:ext cx="6973925" cy="791367"/>
          </a:xfrm>
          <a:prstGeom prst="rect">
            <a:avLst/>
          </a:prstGeom>
        </p:spPr>
      </p:pic>
      <p:pic>
        <p:nvPicPr>
          <p:cNvPr id="3" name="Picture 2" descr="https://avatars.mds.yandex.net/i?id=a4664ada4a86d380bdf8a1d33a7374a29ff3b3acb103085b-1089697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84" y="0"/>
            <a:ext cx="1737343" cy="173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406" y="1912519"/>
            <a:ext cx="7498876" cy="3918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95" y="2424650"/>
            <a:ext cx="7547792" cy="4134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67" y="2873063"/>
            <a:ext cx="8160963" cy="3693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80" y="3428010"/>
            <a:ext cx="7411137" cy="370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795" y="3844207"/>
            <a:ext cx="7895897" cy="4211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3254" y="4281190"/>
            <a:ext cx="7871425" cy="4293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516" y="4710541"/>
            <a:ext cx="7666457" cy="43332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072" y="5175598"/>
            <a:ext cx="6849920" cy="3776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516" y="5553236"/>
            <a:ext cx="7063275" cy="36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83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188640"/>
            <a:ext cx="8471284" cy="562074"/>
          </a:xfrm>
        </p:spPr>
        <p:txBody>
          <a:bodyPr/>
          <a:lstStyle/>
          <a:p>
            <a:r>
              <a:rPr lang="ru-RU" sz="4000" dirty="0" smtClean="0"/>
              <a:t>Ответы к тренировочной работе №9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750714"/>
            <a:ext cx="4572508" cy="40251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700" y="4905164"/>
            <a:ext cx="6733789" cy="169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94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3600" dirty="0"/>
              <a:t>Ответы к тренировочной работе </a:t>
            </a:r>
            <a:r>
              <a:rPr lang="ru-RU" sz="3600" dirty="0" smtClean="0"/>
              <a:t>№10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44724"/>
            <a:ext cx="6336704" cy="56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5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251520" y="116632"/>
            <a:ext cx="4679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Определение: </a:t>
            </a:r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395536" y="642339"/>
            <a:ext cx="856895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600" b="1" dirty="0" smtClean="0">
                <a:latin typeface="Cambria" pitchFamily="18" charset="0"/>
                <a:cs typeface="Times New Roman" pitchFamily="18" charset="0"/>
              </a:rPr>
              <a:t>         Уравнение</a:t>
            </a:r>
            <a:r>
              <a:rPr lang="ru-RU" altLang="ru-RU" sz="2600" b="1" dirty="0">
                <a:latin typeface="Cambria" pitchFamily="18" charset="0"/>
                <a:cs typeface="Times New Roman" pitchFamily="18" charset="0"/>
              </a:rPr>
              <a:t>, содержащее переменную под знаком </a:t>
            </a:r>
            <a:r>
              <a:rPr lang="ru-RU" altLang="ru-RU" sz="2600" b="1" dirty="0" smtClean="0">
                <a:latin typeface="Cambria" pitchFamily="18" charset="0"/>
                <a:cs typeface="Times New Roman" pitchFamily="18" charset="0"/>
              </a:rPr>
              <a:t>логарифма</a:t>
            </a:r>
            <a:r>
              <a:rPr lang="en-US" altLang="ru-RU" sz="2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600" b="1" dirty="0" smtClean="0">
                <a:latin typeface="Cambria" pitchFamily="18" charset="0"/>
                <a:cs typeface="Times New Roman" pitchFamily="18" charset="0"/>
              </a:rPr>
              <a:t>и (или) в его основании, </a:t>
            </a:r>
            <a:r>
              <a:rPr lang="ru-RU" altLang="ru-RU" sz="2600" b="1" dirty="0">
                <a:latin typeface="Cambria" pitchFamily="18" charset="0"/>
                <a:cs typeface="Times New Roman" pitchFamily="18" charset="0"/>
              </a:rPr>
              <a:t>называется </a:t>
            </a:r>
            <a:r>
              <a:rPr lang="ru-RU" altLang="ru-RU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логарифмическим уравнением</a:t>
            </a:r>
            <a:r>
              <a:rPr lang="ru-RU" alt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.</a:t>
            </a:r>
            <a:endParaRPr lang="ru-RU" altLang="ru-RU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6082" name="Objec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87767"/>
            <a:ext cx="1656184" cy="7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1908175" y="5013325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395536" y="1988840"/>
            <a:ext cx="856895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600" b="1" dirty="0" smtClean="0">
                <a:latin typeface="Cambria" pitchFamily="18" charset="0"/>
                <a:cs typeface="Times New Roman" pitchFamily="18" charset="0"/>
              </a:rPr>
              <a:t>         Простейшим </a:t>
            </a:r>
            <a:r>
              <a:rPr lang="ru-RU" altLang="ru-RU" sz="2600" b="1" dirty="0">
                <a:latin typeface="Cambria" pitchFamily="18" charset="0"/>
                <a:cs typeface="Times New Roman" pitchFamily="18" charset="0"/>
              </a:rPr>
              <a:t>логарифмическим </a:t>
            </a:r>
            <a:r>
              <a:rPr lang="ru-RU" altLang="ru-RU" sz="2600" b="1" dirty="0" smtClean="0">
                <a:latin typeface="Cambria" pitchFamily="18" charset="0"/>
                <a:cs typeface="Times New Roman" pitchFamily="18" charset="0"/>
              </a:rPr>
              <a:t>уравнением является уравнение вида</a:t>
            </a:r>
            <a:endParaRPr lang="ru-RU" altLang="ru-RU" sz="2600" b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274578" y="3618592"/>
            <a:ext cx="4679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Утверждение. </a:t>
            </a:r>
            <a:endParaRPr lang="ru-RU" alt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68582" y="4077072"/>
            <a:ext cx="8568952" cy="1595697"/>
            <a:chOff x="368582" y="4077072"/>
            <a:chExt cx="8568952" cy="1595697"/>
          </a:xfrm>
        </p:grpSpPr>
        <p:sp>
          <p:nvSpPr>
            <p:cNvPr id="13" name="Прямоугольник 4"/>
            <p:cNvSpPr>
              <a:spLocks noChangeArrowheads="1"/>
            </p:cNvSpPr>
            <p:nvPr/>
          </p:nvSpPr>
          <p:spPr bwMode="auto">
            <a:xfrm>
              <a:off x="368582" y="4090551"/>
              <a:ext cx="8568952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</a:rPr>
                <a:t>         Если </a:t>
              </a:r>
              <a:r>
                <a:rPr lang="ru-RU" altLang="ru-RU" sz="2600" i="1" dirty="0" smtClean="0">
                  <a:latin typeface="Cambria" pitchFamily="18" charset="0"/>
                  <a:cs typeface="Times New Roman" pitchFamily="18" charset="0"/>
                </a:rPr>
                <a:t>а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</a:rPr>
                <a:t>&gt; 0, </a:t>
              </a:r>
              <a:r>
                <a:rPr lang="en-US" altLang="ru-RU" sz="2600" i="1" dirty="0" smtClean="0">
                  <a:latin typeface="Cambria" pitchFamily="18" charset="0"/>
                  <a:cs typeface="Times New Roman" pitchFamily="18" charset="0"/>
                </a:rPr>
                <a:t>a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 1, 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то уравнение                         при любом </a:t>
              </a:r>
              <a:r>
                <a:rPr lang="en-US" altLang="ru-RU" sz="2600" i="1" dirty="0" smtClean="0">
                  <a:latin typeface="Cambria" pitchFamily="18" charset="0"/>
                  <a:cs typeface="Times New Roman" pitchFamily="18" charset="0"/>
                  <a:sym typeface="Symbol"/>
                </a:rPr>
                <a:t>b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 имеет единственное решение</a:t>
              </a:r>
              <a:endParaRPr lang="ru-RU" altLang="ru-R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4" name="Object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4077072"/>
              <a:ext cx="1512168" cy="66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6131856"/>
                </p:ext>
              </p:extLst>
            </p:nvPr>
          </p:nvGraphicFramePr>
          <p:xfrm>
            <a:off x="3982752" y="5047517"/>
            <a:ext cx="1250504" cy="625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5" name="Формула" r:id="rId4" imgW="406080" imgH="203040" progId="Equation.3">
                    <p:embed/>
                  </p:oleObj>
                </mc:Choice>
                <mc:Fallback>
                  <p:oleObj name="Формула" r:id="rId4" imgW="4060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82752" y="5047517"/>
                          <a:ext cx="1250504" cy="6252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96505" y="-27384"/>
            <a:ext cx="4679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Утверждение. </a:t>
            </a:r>
            <a:endParaRPr lang="ru-RU" alt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82973" y="495836"/>
            <a:ext cx="8568952" cy="1595697"/>
            <a:chOff x="368582" y="4077072"/>
            <a:chExt cx="8568952" cy="1595697"/>
          </a:xfrm>
        </p:grpSpPr>
        <p:sp>
          <p:nvSpPr>
            <p:cNvPr id="13" name="Прямоугольник 4"/>
            <p:cNvSpPr>
              <a:spLocks noChangeArrowheads="1"/>
            </p:cNvSpPr>
            <p:nvPr/>
          </p:nvSpPr>
          <p:spPr bwMode="auto">
            <a:xfrm>
              <a:off x="368582" y="4090551"/>
              <a:ext cx="8568952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</a:rPr>
                <a:t>         Если </a:t>
              </a:r>
              <a:r>
                <a:rPr lang="ru-RU" altLang="ru-RU" sz="2600" i="1" dirty="0" smtClean="0">
                  <a:latin typeface="Cambria" pitchFamily="18" charset="0"/>
                  <a:cs typeface="Times New Roman" pitchFamily="18" charset="0"/>
                </a:rPr>
                <a:t>а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</a:rPr>
                <a:t>&gt; 0, </a:t>
              </a:r>
              <a:r>
                <a:rPr lang="en-US" altLang="ru-RU" sz="2600" i="1" dirty="0" smtClean="0">
                  <a:latin typeface="Cambria" pitchFamily="18" charset="0"/>
                  <a:cs typeface="Times New Roman" pitchFamily="18" charset="0"/>
                </a:rPr>
                <a:t>a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</a:rPr>
                <a:t> </a:t>
              </a:r>
              <a:r>
                <a:rPr lang="en-US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 1, 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то уравнение                         при любом </a:t>
              </a:r>
              <a:r>
                <a:rPr lang="en-US" altLang="ru-RU" sz="2600" i="1" dirty="0" smtClean="0">
                  <a:latin typeface="Cambria" pitchFamily="18" charset="0"/>
                  <a:cs typeface="Times New Roman" pitchFamily="18" charset="0"/>
                  <a:sym typeface="Symbol"/>
                </a:rPr>
                <a:t>b</a:t>
              </a:r>
              <a:r>
                <a:rPr lang="ru-RU" altLang="ru-RU" sz="2600" dirty="0" smtClean="0">
                  <a:latin typeface="Cambria" pitchFamily="18" charset="0"/>
                  <a:cs typeface="Times New Roman" pitchFamily="18" charset="0"/>
                  <a:sym typeface="Symbol"/>
                </a:rPr>
                <a:t> имеет единственное решение</a:t>
              </a:r>
              <a:endParaRPr lang="ru-RU" altLang="ru-R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4" name="Object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4077072"/>
              <a:ext cx="1512168" cy="66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0904321"/>
                </p:ext>
              </p:extLst>
            </p:nvPr>
          </p:nvGraphicFramePr>
          <p:xfrm>
            <a:off x="3982752" y="5047517"/>
            <a:ext cx="1250504" cy="625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2" name="Формула" r:id="rId4" imgW="406080" imgH="203040" progId="Equation.3">
                    <p:embed/>
                  </p:oleObj>
                </mc:Choice>
                <mc:Fallback>
                  <p:oleObj name="Формула" r:id="rId4" imgW="4060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82752" y="5047517"/>
                          <a:ext cx="1250504" cy="6252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175077" y="2339384"/>
            <a:ext cx="8784976" cy="1562472"/>
            <a:chOff x="251520" y="116632"/>
            <a:chExt cx="8784976" cy="1562472"/>
          </a:xfrm>
        </p:grpSpPr>
        <p:sp>
          <p:nvSpPr>
            <p:cNvPr id="30722" name="Прямоугольник 3"/>
            <p:cNvSpPr>
              <a:spLocks noChangeArrowheads="1"/>
            </p:cNvSpPr>
            <p:nvPr/>
          </p:nvSpPr>
          <p:spPr bwMode="auto">
            <a:xfrm>
              <a:off x="251520" y="116632"/>
              <a:ext cx="87849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Примеры простейших логарифмических уравнений: </a:t>
              </a:r>
              <a:endParaRPr lang="ru-RU" alt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1" name="Прямоугольник 4"/>
            <p:cNvSpPr>
              <a:spLocks noChangeArrowheads="1"/>
            </p:cNvSpPr>
            <p:nvPr/>
          </p:nvSpPr>
          <p:spPr bwMode="auto">
            <a:xfrm>
              <a:off x="251520" y="764704"/>
              <a:ext cx="856895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altLang="ru-RU" sz="2600" b="1" dirty="0" smtClean="0">
                  <a:latin typeface="Cambria" pitchFamily="18" charset="0"/>
                  <a:cs typeface="Times New Roman" pitchFamily="18" charset="0"/>
                </a:rPr>
                <a:t>а)			  б) 			       в) </a:t>
              </a:r>
              <a:endParaRPr lang="ru-RU" altLang="ru-RU" sz="2600" b="1" dirty="0">
                <a:latin typeface="Cambria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6813697"/>
                </p:ext>
              </p:extLst>
            </p:nvPr>
          </p:nvGraphicFramePr>
          <p:xfrm>
            <a:off x="755576" y="764704"/>
            <a:ext cx="1660420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3" name="Формула" r:id="rId6" imgW="622080" imgH="215640" progId="Equation.3">
                    <p:embed/>
                  </p:oleObj>
                </mc:Choice>
                <mc:Fallback>
                  <p:oleObj name="Формула" r:id="rId6" imgW="6220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55576" y="764704"/>
                          <a:ext cx="1660420" cy="5760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1218910"/>
                </p:ext>
              </p:extLst>
            </p:nvPr>
          </p:nvGraphicFramePr>
          <p:xfrm>
            <a:off x="3659473" y="771374"/>
            <a:ext cx="18970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4" name="Формула" r:id="rId8" imgW="711000" imgH="228600" progId="Equation.3">
                    <p:embed/>
                  </p:oleObj>
                </mc:Choice>
                <mc:Fallback>
                  <p:oleObj name="Формула" r:id="rId8" imgW="7110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659473" y="771374"/>
                          <a:ext cx="1897062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8404275"/>
                </p:ext>
              </p:extLst>
            </p:nvPr>
          </p:nvGraphicFramePr>
          <p:xfrm>
            <a:off x="6732240" y="764704"/>
            <a:ext cx="1728788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5" name="Формула" r:id="rId10" imgW="647640" imgH="342720" progId="Equation.3">
                    <p:embed/>
                  </p:oleObj>
                </mc:Choice>
                <mc:Fallback>
                  <p:oleObj name="Формула" r:id="rId10" imgW="647640" imgH="342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732240" y="764704"/>
                          <a:ext cx="1728788" cy="914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024049"/>
              </p:ext>
            </p:extLst>
          </p:nvPr>
        </p:nvGraphicFramePr>
        <p:xfrm>
          <a:off x="683568" y="3789040"/>
          <a:ext cx="1584176" cy="50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6" name="Формула" r:id="rId12" imgW="634680" imgH="203040" progId="Equation.3">
                  <p:embed/>
                </p:oleObj>
              </mc:Choice>
              <mc:Fallback>
                <p:oleObj name="Формула" r:id="rId12" imgW="634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568" y="3789040"/>
                        <a:ext cx="1584176" cy="506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395536" y="4437112"/>
            <a:ext cx="214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</a:t>
            </a:r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altLang="ru-RU" sz="2800" b="1" dirty="0" smtClean="0">
                <a:latin typeface="Cambria" pitchFamily="18" charset="0"/>
              </a:rPr>
              <a:t>8</a:t>
            </a:r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315223"/>
              </p:ext>
            </p:extLst>
          </p:nvPr>
        </p:nvGraphicFramePr>
        <p:xfrm>
          <a:off x="3581400" y="3559175"/>
          <a:ext cx="17748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7" name="Формула" r:id="rId14" imgW="711000" imgH="393480" progId="Equation.3">
                  <p:embed/>
                </p:oleObj>
              </mc:Choice>
              <mc:Fallback>
                <p:oleObj name="Формула" r:id="rId14" imgW="711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81400" y="3559175"/>
                        <a:ext cx="1774825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3"/>
              <p:cNvSpPr>
                <a:spLocks noChangeArrowheads="1"/>
              </p:cNvSpPr>
              <p:nvPr/>
            </p:nvSpPr>
            <p:spPr bwMode="auto">
              <a:xfrm>
                <a:off x="3635896" y="4602990"/>
                <a:ext cx="2140944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24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Ответ: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1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altLang="ru-RU" sz="2800" b="1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ru-RU" altLang="ru-RU" sz="3200" b="1" dirty="0">
                  <a:solidFill>
                    <a:schemeClr val="tx1"/>
                  </a:solidFill>
                  <a:effectLst/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4602990"/>
                <a:ext cx="2140944" cy="714683"/>
              </a:xfrm>
              <a:prstGeom prst="rect">
                <a:avLst/>
              </a:prstGeom>
              <a:blipFill rotWithShape="1">
                <a:blip r:embed="rId16"/>
                <a:stretch>
                  <a:fillRect l="-4545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868303"/>
              </p:ext>
            </p:extLst>
          </p:nvPr>
        </p:nvGraphicFramePr>
        <p:xfrm>
          <a:off x="6581775" y="3765550"/>
          <a:ext cx="19319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8" name="Формула" r:id="rId17" imgW="774360" imgH="469800" progId="Equation.3">
                  <p:embed/>
                </p:oleObj>
              </mc:Choice>
              <mc:Fallback>
                <p:oleObj name="Формула" r:id="rId17" imgW="7743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81775" y="3765550"/>
                        <a:ext cx="1931988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6584271" y="5056063"/>
            <a:ext cx="214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</a:t>
            </a:r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ru-RU" altLang="ru-RU" sz="2800" b="1" dirty="0" smtClean="0">
                <a:latin typeface="Cambria" pitchFamily="18" charset="0"/>
              </a:rPr>
              <a:t>1</a:t>
            </a:r>
            <a:r>
              <a:rPr lang="ru-RU" alt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2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51520" y="188640"/>
            <a:ext cx="856895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600" dirty="0" smtClean="0">
                <a:latin typeface="Cambria" pitchFamily="18" charset="0"/>
                <a:cs typeface="Times New Roman" pitchFamily="18" charset="0"/>
              </a:rPr>
              <a:t>         Простейшим </a:t>
            </a:r>
            <a:r>
              <a:rPr lang="ru-RU" altLang="ru-RU" sz="2600" dirty="0">
                <a:latin typeface="Cambria" pitchFamily="18" charset="0"/>
                <a:cs typeface="Times New Roman" pitchFamily="18" charset="0"/>
              </a:rPr>
              <a:t>логарифмическим </a:t>
            </a:r>
            <a:r>
              <a:rPr lang="ru-RU" altLang="ru-RU" sz="2600" dirty="0" smtClean="0">
                <a:latin typeface="Cambria" pitchFamily="18" charset="0"/>
                <a:cs typeface="Times New Roman" pitchFamily="18" charset="0"/>
              </a:rPr>
              <a:t>уравнением также является уравнение вида</a:t>
            </a:r>
            <a:endParaRPr lang="ru-RU" altLang="ru-RU" sz="26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251520" y="1844824"/>
            <a:ext cx="856895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600" dirty="0" smtClean="0">
                <a:latin typeface="Cambria" pitchFamily="18" charset="0"/>
                <a:cs typeface="Times New Roman" pitchFamily="18" charset="0"/>
              </a:rPr>
              <a:t>которое при </a:t>
            </a:r>
            <a:r>
              <a:rPr lang="ru-RU" altLang="ru-RU" sz="2600" b="1" i="1" dirty="0" smtClean="0">
                <a:latin typeface="Cambria" pitchFamily="18" charset="0"/>
                <a:cs typeface="Times New Roman" pitchFamily="18" charset="0"/>
              </a:rPr>
              <a:t>а</a:t>
            </a:r>
            <a:r>
              <a:rPr lang="ru-RU" altLang="ru-RU" sz="2600" b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ru-RU" sz="2600" b="1" dirty="0" smtClean="0">
                <a:latin typeface="Cambria" pitchFamily="18" charset="0"/>
                <a:cs typeface="Times New Roman" pitchFamily="18" charset="0"/>
              </a:rPr>
              <a:t>&gt; 0</a:t>
            </a:r>
            <a:r>
              <a:rPr lang="en-US" altLang="ru-RU" sz="2600" dirty="0" smtClean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altLang="ru-RU" sz="2600" b="1" i="1" dirty="0" smtClean="0">
                <a:latin typeface="Cambria" pitchFamily="18" charset="0"/>
                <a:cs typeface="Times New Roman" pitchFamily="18" charset="0"/>
              </a:rPr>
              <a:t>a</a:t>
            </a:r>
            <a:r>
              <a:rPr lang="en-US" altLang="ru-RU" sz="2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ru-RU" sz="2600" b="1" dirty="0" smtClean="0">
                <a:latin typeface="Cambria" pitchFamily="18" charset="0"/>
                <a:cs typeface="Times New Roman" pitchFamily="18" charset="0"/>
                <a:sym typeface="Symbol"/>
              </a:rPr>
              <a:t> 1</a:t>
            </a:r>
            <a:r>
              <a:rPr lang="en-US" altLang="ru-RU" sz="2600" dirty="0" smtClean="0">
                <a:latin typeface="Cambria" pitchFamily="18" charset="0"/>
                <a:cs typeface="Times New Roman" pitchFamily="18" charset="0"/>
                <a:sym typeface="Symbol"/>
              </a:rPr>
              <a:t>, </a:t>
            </a:r>
            <a:r>
              <a:rPr lang="ru-RU" altLang="ru-RU" sz="2600" dirty="0" smtClean="0">
                <a:latin typeface="Cambria" pitchFamily="18" charset="0"/>
                <a:cs typeface="Times New Roman" pitchFamily="18" charset="0"/>
                <a:sym typeface="Symbol"/>
              </a:rPr>
              <a:t>и любом </a:t>
            </a:r>
            <a:r>
              <a:rPr lang="en-US" altLang="ru-RU" sz="2600" b="1" i="1" dirty="0" smtClean="0">
                <a:latin typeface="Cambria" pitchFamily="18" charset="0"/>
                <a:cs typeface="Times New Roman" pitchFamily="18" charset="0"/>
                <a:sym typeface="Symbol"/>
              </a:rPr>
              <a:t>b</a:t>
            </a:r>
            <a:r>
              <a:rPr lang="ru-RU" altLang="ru-RU" sz="2600" dirty="0" smtClean="0">
                <a:latin typeface="Cambria" pitchFamily="18" charset="0"/>
                <a:cs typeface="Times New Roman" pitchFamily="18" charset="0"/>
                <a:sym typeface="Symbol"/>
              </a:rPr>
              <a:t> также имеет решение (одно или несколько, в зависимости от вида </a:t>
            </a:r>
            <a:r>
              <a:rPr lang="en-US" altLang="ru-RU" sz="2600" i="1" dirty="0" smtClean="0">
                <a:latin typeface="Cambria" pitchFamily="18" charset="0"/>
                <a:cs typeface="Times New Roman" pitchFamily="18" charset="0"/>
                <a:sym typeface="Symbol"/>
              </a:rPr>
              <a:t>f</a:t>
            </a:r>
            <a:r>
              <a:rPr lang="en-US" altLang="ru-RU" sz="2600" dirty="0" smtClean="0">
                <a:latin typeface="Cambria" pitchFamily="18" charset="0"/>
                <a:cs typeface="Times New Roman" pitchFamily="18" charset="0"/>
                <a:sym typeface="Symbol"/>
              </a:rPr>
              <a:t>(</a:t>
            </a:r>
            <a:r>
              <a:rPr lang="en-US" altLang="ru-RU" sz="2600" i="1" dirty="0" smtClean="0">
                <a:latin typeface="Cambria" pitchFamily="18" charset="0"/>
                <a:cs typeface="Times New Roman" pitchFamily="18" charset="0"/>
                <a:sym typeface="Symbol"/>
              </a:rPr>
              <a:t>x</a:t>
            </a:r>
            <a:r>
              <a:rPr lang="en-US" altLang="ru-RU" sz="2600" dirty="0" smtClean="0">
                <a:latin typeface="Cambria" pitchFamily="18" charset="0"/>
                <a:cs typeface="Times New Roman" pitchFamily="18" charset="0"/>
                <a:sym typeface="Symbol"/>
              </a:rPr>
              <a:t>))</a:t>
            </a:r>
            <a:endParaRPr lang="ru-RU" altLang="ru-RU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120779"/>
              </p:ext>
            </p:extLst>
          </p:nvPr>
        </p:nvGraphicFramePr>
        <p:xfrm>
          <a:off x="3008313" y="1196975"/>
          <a:ext cx="23907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7" name="Формула" r:id="rId3" imgW="888840" imgH="228600" progId="Equation.3">
                  <p:embed/>
                </p:oleObj>
              </mc:Choice>
              <mc:Fallback>
                <p:oleObj name="Формула" r:id="rId3" imgW="888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8313" y="1196975"/>
                        <a:ext cx="23907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57962"/>
              </p:ext>
            </p:extLst>
          </p:nvPr>
        </p:nvGraphicFramePr>
        <p:xfrm>
          <a:off x="3131840" y="2829511"/>
          <a:ext cx="16732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8" name="Формула" r:id="rId5" imgW="622080" imgH="228600" progId="Equation.3">
                  <p:embed/>
                </p:oleObj>
              </mc:Choice>
              <mc:Fallback>
                <p:oleObj name="Формула" r:id="rId5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2829511"/>
                        <a:ext cx="16732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189057" y="3501008"/>
            <a:ext cx="8784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Пример: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25674"/>
              </p:ext>
            </p:extLst>
          </p:nvPr>
        </p:nvGraphicFramePr>
        <p:xfrm>
          <a:off x="1907704" y="3457132"/>
          <a:ext cx="3016126" cy="549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9" name="Формула" r:id="rId7" imgW="1257120" imgH="228600" progId="Equation.3">
                  <p:embed/>
                </p:oleObj>
              </mc:Choice>
              <mc:Fallback>
                <p:oleObj name="Формула" r:id="rId7" imgW="1257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7704" y="3457132"/>
                        <a:ext cx="3016126" cy="549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719289"/>
              </p:ext>
            </p:extLst>
          </p:nvPr>
        </p:nvGraphicFramePr>
        <p:xfrm>
          <a:off x="2273300" y="4021758"/>
          <a:ext cx="22844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0" name="Формула" r:id="rId9" imgW="952200" imgH="203040" progId="Equation.3">
                  <p:embed/>
                </p:oleObj>
              </mc:Choice>
              <mc:Fallback>
                <p:oleObj name="Формула" r:id="rId9" imgW="952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73300" y="4021758"/>
                        <a:ext cx="2284413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254023"/>
              </p:ext>
            </p:extLst>
          </p:nvPr>
        </p:nvGraphicFramePr>
        <p:xfrm>
          <a:off x="2295525" y="4581525"/>
          <a:ext cx="21939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1" name="Формула" r:id="rId11" imgW="914400" imgH="203040" progId="Equation.3">
                  <p:embed/>
                </p:oleObj>
              </mc:Choice>
              <mc:Fallback>
                <p:oleObj name="Формула" r:id="rId11" imgW="914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95525" y="4581525"/>
                        <a:ext cx="219392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064737"/>
              </p:ext>
            </p:extLst>
          </p:nvPr>
        </p:nvGraphicFramePr>
        <p:xfrm>
          <a:off x="2359025" y="5143500"/>
          <a:ext cx="20113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2" name="Формула" r:id="rId13" imgW="838080" imgH="215640" progId="Equation.3">
                  <p:embed/>
                </p:oleObj>
              </mc:Choice>
              <mc:Fallback>
                <p:oleObj name="Формула" r:id="rId13" imgW="838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59025" y="5143500"/>
                        <a:ext cx="20113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3"/>
          <p:cNvSpPr>
            <a:spLocks noChangeArrowheads="1"/>
          </p:cNvSpPr>
          <p:nvPr/>
        </p:nvSpPr>
        <p:spPr bwMode="auto">
          <a:xfrm>
            <a:off x="251520" y="5733256"/>
            <a:ext cx="8784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1; 5.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80628"/>
            <a:ext cx="3143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175376"/>
              </p:ext>
            </p:extLst>
          </p:nvPr>
        </p:nvGraphicFramePr>
        <p:xfrm>
          <a:off x="827584" y="785478"/>
          <a:ext cx="19653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6" name="Формула" r:id="rId4" imgW="787320" imgH="431640" progId="Equation.3">
                  <p:embed/>
                </p:oleObj>
              </mc:Choice>
              <mc:Fallback>
                <p:oleObj name="Формула" r:id="rId4" imgW="787320" imgH="4316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785478"/>
                        <a:ext cx="19653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169184"/>
              </p:ext>
            </p:extLst>
          </p:nvPr>
        </p:nvGraphicFramePr>
        <p:xfrm>
          <a:off x="935596" y="1916832"/>
          <a:ext cx="15859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7" name="Формула" r:id="rId6" imgW="634680" imgH="228600" progId="Equation.3">
                  <p:embed/>
                </p:oleObj>
              </mc:Choice>
              <mc:Fallback>
                <p:oleObj name="Формула" r:id="rId6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596" y="1916832"/>
                        <a:ext cx="158591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968584"/>
              </p:ext>
            </p:extLst>
          </p:nvPr>
        </p:nvGraphicFramePr>
        <p:xfrm>
          <a:off x="1241425" y="2632075"/>
          <a:ext cx="10461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8" name="Формула" r:id="rId8" imgW="419040" imgH="203040" progId="Equation.3">
                  <p:embed/>
                </p:oleObj>
              </mc:Choice>
              <mc:Fallback>
                <p:oleObj name="Формула" r:id="rId8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2632075"/>
                        <a:ext cx="10461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702193"/>
              </p:ext>
            </p:extLst>
          </p:nvPr>
        </p:nvGraphicFramePr>
        <p:xfrm>
          <a:off x="558800" y="3233738"/>
          <a:ext cx="23780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" name="Формула" r:id="rId10" imgW="952200" imgH="215640" progId="Equation.3">
                  <p:embed/>
                </p:oleObj>
              </mc:Choice>
              <mc:Fallback>
                <p:oleObj name="Формула" r:id="rId10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233738"/>
                        <a:ext cx="23780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8583" y="271530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0,  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 1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354" y="3789040"/>
            <a:ext cx="1570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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условию 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502610" y="5481228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2.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9724"/>
            <a:ext cx="3895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251520" y="188640"/>
            <a:ext cx="856895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600" dirty="0" smtClean="0">
                <a:latin typeface="Cambria" pitchFamily="18" charset="0"/>
                <a:cs typeface="Times New Roman" pitchFamily="18" charset="0"/>
              </a:rPr>
              <a:t>         Рассмотрим способ решения простейшего логарифмического уравнения</a:t>
            </a:r>
            <a:endParaRPr lang="ru-RU" altLang="ru-RU" sz="2600" dirty="0"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083281"/>
              </p:ext>
            </p:extLst>
          </p:nvPr>
        </p:nvGraphicFramePr>
        <p:xfrm>
          <a:off x="719572" y="1808820"/>
          <a:ext cx="295232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0" name="Формула" r:id="rId4" imgW="1155600" imgH="457200" progId="Equation.3">
                  <p:embed/>
                </p:oleObj>
              </mc:Choice>
              <mc:Fallback>
                <p:oleObj name="Формула" r:id="rId4" imgW="1155600" imgH="457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572" y="1808820"/>
                        <a:ext cx="295232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1844824"/>
            <a:ext cx="2988332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20888"/>
            <a:ext cx="2988332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4319972" y="1736812"/>
            <a:ext cx="4505271" cy="2826876"/>
            <a:chOff x="4319972" y="1736812"/>
            <a:chExt cx="4505271" cy="2826876"/>
          </a:xfrm>
        </p:grpSpPr>
        <p:pic>
          <p:nvPicPr>
            <p:cNvPr id="788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181" y="1988840"/>
              <a:ext cx="4499062" cy="2574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896036" y="3316342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6181" y="3316342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19972" y="2762926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4569333" y="1985613"/>
              <a:ext cx="36004" cy="1379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4533329" y="1988840"/>
              <a:ext cx="36004" cy="1379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8676456" y="3367565"/>
              <a:ext cx="144016" cy="36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676456" y="3331561"/>
              <a:ext cx="144016" cy="36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640452" y="3403569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х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05337" y="1876305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359"/>
            <a:stretch/>
          </p:blipFill>
          <p:spPr bwMode="auto">
            <a:xfrm>
              <a:off x="6568378" y="1736812"/>
              <a:ext cx="831775" cy="418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6156176" y="1758753"/>
              <a:ext cx="511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r>
                <a:rPr lang="en-US" dirty="0" smtClean="0"/>
                <a:t> =</a:t>
              </a:r>
              <a:endParaRPr lang="ru-RU" dirty="0"/>
            </a:p>
          </p:txBody>
        </p:sp>
      </p:grp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85306"/>
              </p:ext>
            </p:extLst>
          </p:nvPr>
        </p:nvGraphicFramePr>
        <p:xfrm>
          <a:off x="1494122" y="3114826"/>
          <a:ext cx="968846" cy="43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1" name="Формула" r:id="rId7" imgW="419040" imgH="177480" progId="Equation.3">
                  <p:embed/>
                </p:oleObj>
              </mc:Choice>
              <mc:Fallback>
                <p:oleObj name="Формула" r:id="rId7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122" y="3114826"/>
                        <a:ext cx="968846" cy="433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683568" y="3006234"/>
            <a:ext cx="2988332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392869" y="3933056"/>
            <a:ext cx="8784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14.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8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278272"/>
              </p:ext>
            </p:extLst>
          </p:nvPr>
        </p:nvGraphicFramePr>
        <p:xfrm>
          <a:off x="611560" y="872551"/>
          <a:ext cx="3816424" cy="171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1" name="Формула" r:id="rId3" imgW="1612800" imgH="685800" progId="Equation.3">
                  <p:embed/>
                </p:oleObj>
              </mc:Choice>
              <mc:Fallback>
                <p:oleObj name="Формула" r:id="rId3" imgW="1612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872551"/>
                        <a:ext cx="3816424" cy="1711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8180" y="836712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75016"/>
              </p:ext>
            </p:extLst>
          </p:nvPr>
        </p:nvGraphicFramePr>
        <p:xfrm>
          <a:off x="1295636" y="2780928"/>
          <a:ext cx="9969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2" name="Формула" r:id="rId5" imgW="431640" imgH="177480" progId="Equation.3">
                  <p:embed/>
                </p:oleObj>
              </mc:Choice>
              <mc:Fallback>
                <p:oleObj name="Формула" r:id="rId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636" y="2780928"/>
                        <a:ext cx="9969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393259" y="3947175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45.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80" y="152636"/>
            <a:ext cx="3661792" cy="71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75556" y="1484784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2862" y="2096852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3259" y="2852936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4689"/>
            <a:ext cx="377784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904"/>
              </p:ext>
            </p:extLst>
          </p:nvPr>
        </p:nvGraphicFramePr>
        <p:xfrm>
          <a:off x="5287267" y="770707"/>
          <a:ext cx="3605213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3" name="Формула" r:id="rId9" imgW="1523880" imgH="863280" progId="Equation.3">
                  <p:embed/>
                </p:oleObj>
              </mc:Choice>
              <mc:Fallback>
                <p:oleObj name="Формула" r:id="rId9" imgW="15238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267" y="770707"/>
                        <a:ext cx="3605213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5218964" y="820510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182782" y="1477950"/>
            <a:ext cx="3852428" cy="8889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45492" y="2456892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691460"/>
              </p:ext>
            </p:extLst>
          </p:nvPr>
        </p:nvGraphicFramePr>
        <p:xfrm>
          <a:off x="6043613" y="3033713"/>
          <a:ext cx="7905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4" name="Формула" r:id="rId11" imgW="342720" imgH="177480" progId="Equation.3">
                  <p:embed/>
                </p:oleObj>
              </mc:Choice>
              <mc:Fallback>
                <p:oleObj name="Формула" r:id="rId11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033713"/>
                        <a:ext cx="79057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5145492" y="3068960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5328084" y="3946977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3.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08004" y="80628"/>
            <a:ext cx="0" cy="65887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5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5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9666"/>
              </p:ext>
            </p:extLst>
          </p:nvPr>
        </p:nvGraphicFramePr>
        <p:xfrm>
          <a:off x="720886" y="932328"/>
          <a:ext cx="27336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4" name="Формула" r:id="rId4" imgW="1155600" imgH="215640" progId="Equation.3">
                  <p:embed/>
                </p:oleObj>
              </mc:Choice>
              <mc:Fallback>
                <p:oleObj name="Формула" r:id="rId4" imgW="1155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6" y="932328"/>
                        <a:ext cx="27336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9868" y="944724"/>
            <a:ext cx="3852428" cy="5400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688142" y="3243172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8.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5351"/>
              </p:ext>
            </p:extLst>
          </p:nvPr>
        </p:nvGraphicFramePr>
        <p:xfrm>
          <a:off x="4788024" y="889625"/>
          <a:ext cx="3976688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5" name="Формула" r:id="rId6" imgW="1828800" imgH="888840" progId="Equation.3">
                  <p:embed/>
                </p:oleObj>
              </mc:Choice>
              <mc:Fallback>
                <p:oleObj name="Формула" r:id="rId6" imgW="1828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889625"/>
                        <a:ext cx="3976688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5256076" y="4221088"/>
            <a:ext cx="237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  </a:t>
            </a:r>
            <a:r>
              <a:rPr lang="ru-RU" altLang="ru-RU" sz="2400" b="1" dirty="0" smtClean="0">
                <a:latin typeface="Cambria" pitchFamily="18" charset="0"/>
              </a:rPr>
              <a:t>7,5.</a:t>
            </a:r>
            <a:r>
              <a:rPr lang="ru-RU" alt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ru-RU" alt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08004" y="80628"/>
            <a:ext cx="0" cy="65887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2" y="154689"/>
            <a:ext cx="3672817" cy="50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5527" y="116632"/>
            <a:ext cx="8321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</a:t>
            </a:r>
            <a:endParaRPr lang="ru-RU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7689"/>
            <a:ext cx="4317908" cy="72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104362"/>
              </p:ext>
            </p:extLst>
          </p:nvPr>
        </p:nvGraphicFramePr>
        <p:xfrm>
          <a:off x="6048164" y="2996952"/>
          <a:ext cx="10763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6" name="Формула" r:id="rId10" imgW="495000" imgH="431640" progId="Equation.3">
                  <p:embed/>
                </p:oleObj>
              </mc:Choice>
              <mc:Fallback>
                <p:oleObj name="Формула" r:id="rId10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164" y="2996952"/>
                        <a:ext cx="107632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716016" y="944724"/>
            <a:ext cx="4317908" cy="900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2002556"/>
            <a:ext cx="4317908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716016" y="2942946"/>
            <a:ext cx="4317908" cy="10621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825052"/>
              </p:ext>
            </p:extLst>
          </p:nvPr>
        </p:nvGraphicFramePr>
        <p:xfrm>
          <a:off x="1583668" y="1700808"/>
          <a:ext cx="11715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7" name="Формула" r:id="rId12" imgW="495000" imgH="406080" progId="Equation.3">
                  <p:embed/>
                </p:oleObj>
              </mc:Choice>
              <mc:Fallback>
                <p:oleObj name="Формула" r:id="rId12" imgW="495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668" y="1700808"/>
                        <a:ext cx="117157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08531" y="1732526"/>
            <a:ext cx="3852428" cy="11341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4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36" grpId="0"/>
      <p:bldP spid="3" grpId="0"/>
      <p:bldP spid="29" grpId="0" animBg="1"/>
      <p:bldP spid="37" grpId="0" animBg="1"/>
      <p:bldP spid="3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251520" y="188640"/>
            <a:ext cx="85689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dirty="0" smtClean="0">
                <a:latin typeface="Cambria" pitchFamily="18" charset="0"/>
                <a:cs typeface="Times New Roman" pitchFamily="18" charset="0"/>
              </a:rPr>
              <a:t>         При решении </a:t>
            </a:r>
            <a:r>
              <a:rPr lang="ru-RU" alt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логарифмических уравнений</a:t>
            </a:r>
            <a:r>
              <a:rPr lang="ru-RU" altLang="ru-RU" sz="2400" dirty="0" smtClean="0">
                <a:latin typeface="Cambria" pitchFamily="18" charset="0"/>
                <a:cs typeface="Times New Roman" pitchFamily="18" charset="0"/>
              </a:rPr>
              <a:t>,</a:t>
            </a:r>
            <a:r>
              <a:rPr lang="ru-RU" altLang="ru-RU" sz="2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Cambria" pitchFamily="18" charset="0"/>
                <a:cs typeface="Times New Roman" pitchFamily="18" charset="0"/>
              </a:rPr>
              <a:t>даже простейших, очень часто удобным является другой метод решения – </a:t>
            </a:r>
            <a:r>
              <a:rPr lang="ru-RU" alt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канонический</a:t>
            </a:r>
            <a:r>
              <a:rPr lang="ru-RU" altLang="ru-RU" sz="2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Cambria" pitchFamily="18" charset="0"/>
                <a:cs typeface="Times New Roman" pitchFamily="18" charset="0"/>
              </a:rPr>
              <a:t>(он отличается от метода решения уравнения с помощью определения логарифма).</a:t>
            </a:r>
            <a:endParaRPr lang="ru-RU" altLang="ru-RU" sz="2400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636319"/>
              </p:ext>
            </p:extLst>
          </p:nvPr>
        </p:nvGraphicFramePr>
        <p:xfrm>
          <a:off x="2915816" y="1916832"/>
          <a:ext cx="22891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" name="Формула" r:id="rId3" imgW="850680" imgH="228600" progId="Equation.3">
                  <p:embed/>
                </p:oleObj>
              </mc:Choice>
              <mc:Fallback>
                <p:oleObj name="Формула" r:id="rId3" imgW="85068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16832"/>
                        <a:ext cx="22891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60204"/>
              </p:ext>
            </p:extLst>
          </p:nvPr>
        </p:nvGraphicFramePr>
        <p:xfrm>
          <a:off x="2455863" y="2619375"/>
          <a:ext cx="319625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Формула" r:id="rId5" imgW="1193760" imgH="241200" progId="Equation.3">
                  <p:embed/>
                </p:oleObj>
              </mc:Choice>
              <mc:Fallback>
                <p:oleObj name="Формула" r:id="rId5" imgW="119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2619375"/>
                        <a:ext cx="319625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3251883" y="2596842"/>
            <a:ext cx="3120317" cy="1071121"/>
            <a:chOff x="3251883" y="2596842"/>
            <a:chExt cx="3120317" cy="1071121"/>
          </a:xfrm>
        </p:grpSpPr>
        <p:sp>
          <p:nvSpPr>
            <p:cNvPr id="5" name="TextBox 4"/>
            <p:cNvSpPr txBox="1"/>
            <p:nvPr/>
          </p:nvSpPr>
          <p:spPr>
            <a:xfrm>
              <a:off x="3251883" y="2636912"/>
              <a:ext cx="1008112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31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31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1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4088" y="2596842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8064" y="2636912"/>
              <a:ext cx="360040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51883" y="3383269"/>
            <a:ext cx="1008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608004" y="3365991"/>
            <a:ext cx="1224136" cy="1071121"/>
            <a:chOff x="4956013" y="3429000"/>
            <a:chExt cx="1224136" cy="1071121"/>
          </a:xfrm>
        </p:grpSpPr>
        <p:sp>
          <p:nvSpPr>
            <p:cNvPr id="17" name="TextBox 16"/>
            <p:cNvSpPr txBox="1"/>
            <p:nvPr/>
          </p:nvSpPr>
          <p:spPr>
            <a:xfrm>
              <a:off x="5172037" y="3429000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6013" y="3469070"/>
              <a:ext cx="360040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1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175956" y="3425514"/>
            <a:ext cx="50405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4356</TotalTime>
  <Words>312</Words>
  <Application>Microsoft Office PowerPoint</Application>
  <PresentationFormat>Экран (4:3)</PresentationFormat>
  <Paragraphs>80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Symbol</vt:lpstr>
      <vt:lpstr>Times New Roman</vt:lpstr>
      <vt:lpstr>Тема Office</vt:lpstr>
      <vt:lpstr>Формула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 к тренировочной работе №9</vt:lpstr>
      <vt:lpstr>Ответы к тренировочной работе №10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женек</dc:creator>
  <cp:lastModifiedBy>Admin</cp:lastModifiedBy>
  <cp:revision>148</cp:revision>
  <dcterms:created xsi:type="dcterms:W3CDTF">2007-10-04T15:42:58Z</dcterms:created>
  <dcterms:modified xsi:type="dcterms:W3CDTF">2024-07-12T21:34:47Z</dcterms:modified>
</cp:coreProperties>
</file>