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534" r:id="rId2"/>
    <p:sldId id="568" r:id="rId3"/>
    <p:sldId id="622" r:id="rId4"/>
    <p:sldId id="623" r:id="rId5"/>
    <p:sldId id="628" r:id="rId6"/>
    <p:sldId id="625" r:id="rId7"/>
    <p:sldId id="626" r:id="rId8"/>
    <p:sldId id="627" r:id="rId9"/>
    <p:sldId id="624" r:id="rId10"/>
    <p:sldId id="629" r:id="rId11"/>
    <p:sldId id="631" r:id="rId12"/>
    <p:sldId id="630" r:id="rId13"/>
    <p:sldId id="540" r:id="rId14"/>
    <p:sldId id="632" r:id="rId15"/>
    <p:sldId id="633" r:id="rId16"/>
    <p:sldId id="635" r:id="rId17"/>
    <p:sldId id="634" r:id="rId18"/>
    <p:sldId id="63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2BDF85"/>
    <a:srgbClr val="CC0000"/>
    <a:srgbClr val="FF0066"/>
    <a:srgbClr val="EE86EE"/>
    <a:srgbClr val="158B5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94660"/>
  </p:normalViewPr>
  <p:slideViewPr>
    <p:cSldViewPr>
      <p:cViewPr varScale="1">
        <p:scale>
          <a:sx n="105" d="100"/>
          <a:sy n="105" d="100"/>
        </p:scale>
        <p:origin x="16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1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59352A6-0E39-4FC6-B909-3665C9C3E5F8}" type="datetimeFigureOut">
              <a:rPr lang="ru-RU"/>
              <a:pPr>
                <a:defRPr/>
              </a:pPr>
              <a:t>13.07.2024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8A36F20-4AB1-41DF-A3F8-2689B9B0F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085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A36F20-4AB1-41DF-A3F8-2689B9B0FBF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5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55237-3588-4825-AC62-573D4E6AE6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7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E1278-1213-422E-A1CA-F16238473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18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76062-2FD0-4FBC-A176-7B32C5E9B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14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E24D6-CEF2-4055-9726-0F26FF069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40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21D44-5EC4-4264-9B07-53B90BFE2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8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C688E-9E6B-42CD-98A7-27CDAE4E5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8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2A94-B3F1-4A00-9397-6FED82844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2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ADDB5-53B2-43C4-80E5-AA62515E2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83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D6C9-119E-489F-BB48-46A6F8209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30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4701-D13D-4149-9C4F-A455BA1ECF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65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BF3CD-3611-447B-B025-4A93861CC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40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560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1D7C017-3A32-4643-81A3-220DED46E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42.bin"/><Relationship Id="rId3" Type="http://schemas.openxmlformats.org/officeDocument/2006/relationships/image" Target="../media/image51.png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1.bin"/><Relationship Id="rId20" Type="http://schemas.openxmlformats.org/officeDocument/2006/relationships/image" Target="../media/image510.png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5" Type="http://schemas.openxmlformats.org/officeDocument/2006/relationships/image" Target="../media/image48.wmf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50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4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56.wmf"/><Relationship Id="rId3" Type="http://schemas.openxmlformats.org/officeDocument/2006/relationships/oleObject" Target="../embeddings/oleObject43.bin"/><Relationship Id="rId7" Type="http://schemas.openxmlformats.org/officeDocument/2006/relationships/image" Target="../media/image53.wmf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55.wmf"/><Relationship Id="rId5" Type="http://schemas.openxmlformats.org/officeDocument/2006/relationships/image" Target="../media/image57.png"/><Relationship Id="rId10" Type="http://schemas.openxmlformats.org/officeDocument/2006/relationships/oleObject" Target="../embeddings/oleObject46.bin"/><Relationship Id="rId4" Type="http://schemas.openxmlformats.org/officeDocument/2006/relationships/image" Target="../media/image52.wmf"/><Relationship Id="rId9" Type="http://schemas.openxmlformats.org/officeDocument/2006/relationships/image" Target="../media/image5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12" Type="http://schemas.openxmlformats.org/officeDocument/2006/relationships/image" Target="../media/image68.jpe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8.jpe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18" Type="http://schemas.openxmlformats.org/officeDocument/2006/relationships/image" Target="../media/image8.wmf"/><Relationship Id="rId3" Type="http://schemas.openxmlformats.org/officeDocument/2006/relationships/image" Target="../media/image2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1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19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22.png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png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oleObject" Target="../embeddings/oleObject21.bin"/><Relationship Id="rId7" Type="http://schemas.openxmlformats.org/officeDocument/2006/relationships/image" Target="../media/image28.png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6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3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2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1143000"/>
          </a:xfrm>
          <a:ln>
            <a:miter lim="800000"/>
            <a:headEnd/>
            <a:tailEnd/>
          </a:ln>
          <a:extLst/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ambria" pitchFamily="18" charset="0"/>
                <a:cs typeface="Arial"/>
              </a:rPr>
              <a:t/>
            </a:r>
            <a:br>
              <a:rPr lang="ru-RU" sz="3600" b="1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ambria" pitchFamily="18" charset="0"/>
                <a:cs typeface="Arial"/>
              </a:rPr>
            </a:br>
            <a:r>
              <a:rPr lang="ru-RU" sz="3600" b="1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ambria" pitchFamily="18" charset="0"/>
                <a:cs typeface="Arial"/>
              </a:rPr>
              <a:t/>
            </a:r>
            <a:br>
              <a:rPr lang="ru-RU" sz="3600" b="1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ambria" pitchFamily="18" charset="0"/>
                <a:cs typeface="Arial"/>
              </a:rPr>
            </a:br>
            <a:r>
              <a:rPr lang="ru-RU" sz="3600" b="1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ambria" pitchFamily="18" charset="0"/>
                <a:cs typeface="Arial"/>
              </a:rPr>
              <a:t/>
            </a:r>
            <a:br>
              <a:rPr lang="ru-RU" sz="3600" b="1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ambria" pitchFamily="18" charset="0"/>
                <a:cs typeface="Arial"/>
              </a:rPr>
            </a:br>
            <a:r>
              <a:rPr lang="ru-RU" sz="3600" b="1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ambria" pitchFamily="18" charset="0"/>
                <a:cs typeface="Arial"/>
              </a:rPr>
              <a:t/>
            </a:r>
            <a:br>
              <a:rPr lang="ru-RU" sz="3600" b="1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ambria" pitchFamily="18" charset="0"/>
                <a:cs typeface="Arial"/>
              </a:rPr>
            </a:br>
            <a:endParaRPr lang="ru-RU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214282" y="268608"/>
            <a:ext cx="8570185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" hangingPunct="1"/>
            <a:endParaRPr lang="ru-RU" altLang="ru-RU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 eaLnBrk="1" fontAlgn="b" hangingPunct="1"/>
            <a:r>
              <a:rPr lang="ru-RU" alt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Решение простейших логарифмических </a:t>
            </a:r>
            <a:r>
              <a:rPr lang="ru-RU" alt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уравнений при подготовке к ЕГЭ-2025</a:t>
            </a:r>
            <a:endParaRPr lang="ru-RU" altLang="ru-RU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 eaLnBrk="1" fontAlgn="b" hangingPunct="1"/>
            <a:endParaRPr lang="ru-RU" alt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 eaLnBrk="1" fontAlgn="b" hangingPunct="1"/>
            <a:r>
              <a:rPr lang="ru-RU" alt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alt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учитель математики </a:t>
            </a:r>
          </a:p>
          <a:p>
            <a:pPr algn="ctr" eaLnBrk="1" fontAlgn="b" hangingPunct="1"/>
            <a:r>
              <a:rPr lang="ru-RU" alt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гимназия №14</a:t>
            </a:r>
          </a:p>
          <a:p>
            <a:pPr algn="ctr" eaLnBrk="1" fontAlgn="b" hangingPunct="1"/>
            <a:r>
              <a:rPr lang="ru-RU" alt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alt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г.Ейск</a:t>
            </a:r>
            <a:endParaRPr lang="ru-RU" alt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 eaLnBrk="1" fontAlgn="b" hangingPunct="1"/>
            <a:endParaRPr lang="ru-RU" alt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 eaLnBrk="1" fontAlgn="b" hangingPunct="1"/>
            <a:r>
              <a:rPr lang="ru-RU" alt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ru-RU" altLang="ru-RU" sz="4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Матюха</a:t>
            </a:r>
            <a:r>
              <a:rPr lang="ru-RU" alt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Эльвира Анатольевна</a:t>
            </a:r>
            <a:endParaRPr lang="ru-RU" alt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188641"/>
            <a:ext cx="3466914" cy="68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514323"/>
              </p:ext>
            </p:extLst>
          </p:nvPr>
        </p:nvGraphicFramePr>
        <p:xfrm>
          <a:off x="781050" y="876797"/>
          <a:ext cx="3514725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6" name="Формула" r:id="rId4" imgW="1485720" imgH="736560" progId="Equation.3">
                  <p:embed/>
                </p:oleObj>
              </mc:Choice>
              <mc:Fallback>
                <p:oleObj name="Формула" r:id="rId4" imgW="1485720" imgH="73656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876797"/>
                        <a:ext cx="3514725" cy="184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781050" y="4746339"/>
            <a:ext cx="2378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   </a:t>
            </a:r>
            <a:r>
              <a:rPr lang="ru-RU" altLang="ru-RU" sz="2400" b="1" dirty="0" smtClean="0">
                <a:latin typeface="Cambria" pitchFamily="18" charset="0"/>
              </a:rPr>
              <a:t>–4;  3.</a:t>
            </a:r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650662"/>
              </p:ext>
            </p:extLst>
          </p:nvPr>
        </p:nvGraphicFramePr>
        <p:xfrm>
          <a:off x="1343025" y="2636838"/>
          <a:ext cx="234315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7" name="Формула" r:id="rId6" imgW="990360" imgH="711000" progId="Equation.3">
                  <p:embed/>
                </p:oleObj>
              </mc:Choice>
              <mc:Fallback>
                <p:oleObj name="Формула" r:id="rId6" imgW="9903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2636838"/>
                        <a:ext cx="234315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3568" y="867045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556792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99522" y="2132856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708920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3254762"/>
            <a:ext cx="3852428" cy="12183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00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6084168" y="5796842"/>
            <a:ext cx="2378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   </a:t>
            </a:r>
            <a:r>
              <a:rPr lang="en-US" altLang="ru-RU" sz="2400" b="1" dirty="0" smtClean="0">
                <a:latin typeface="Cambria" pitchFamily="18" charset="0"/>
              </a:rPr>
              <a:t>64</a:t>
            </a:r>
            <a:r>
              <a:rPr lang="ru-RU" altLang="ru-RU" sz="2400" b="1" dirty="0" smtClean="0">
                <a:latin typeface="Cambria" pitchFamily="18" charset="0"/>
              </a:rPr>
              <a:t>.</a:t>
            </a:r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352547"/>
              </p:ext>
            </p:extLst>
          </p:nvPr>
        </p:nvGraphicFramePr>
        <p:xfrm>
          <a:off x="2634287" y="4833156"/>
          <a:ext cx="1879772" cy="1341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4" name="Формула" r:id="rId3" imgW="977760" imgH="660240" progId="Equation.3">
                  <p:embed/>
                </p:oleObj>
              </mc:Choice>
              <mc:Fallback>
                <p:oleObj name="Формула" r:id="rId3" imgW="9777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4287" y="4833156"/>
                        <a:ext cx="1879772" cy="13417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165889"/>
              </p:ext>
            </p:extLst>
          </p:nvPr>
        </p:nvGraphicFramePr>
        <p:xfrm>
          <a:off x="222716" y="132121"/>
          <a:ext cx="5465408" cy="4508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5" name="Формула" r:id="rId5" imgW="2666880" imgH="2108160" progId="Equation.3">
                  <p:embed/>
                </p:oleObj>
              </mc:Choice>
              <mc:Fallback>
                <p:oleObj name="Формула" r:id="rId5" imgW="2666880" imgH="2108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16" y="132121"/>
                        <a:ext cx="5465408" cy="45082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8013" y="4761148"/>
            <a:ext cx="49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1168" y="728700"/>
            <a:ext cx="4384828" cy="7200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1168" y="1556792"/>
            <a:ext cx="5608964" cy="7920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47886" y="2456892"/>
            <a:ext cx="5608964" cy="9001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3465004"/>
            <a:ext cx="5608964" cy="11881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619783" y="4797152"/>
            <a:ext cx="3137067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619783" y="5364794"/>
            <a:ext cx="3137067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619782" y="5874224"/>
            <a:ext cx="3137067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19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50" y="152636"/>
            <a:ext cx="3624051" cy="65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441863"/>
              </p:ext>
            </p:extLst>
          </p:nvPr>
        </p:nvGraphicFramePr>
        <p:xfrm>
          <a:off x="539552" y="803519"/>
          <a:ext cx="3504846" cy="711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4" name="Формула" r:id="rId4" imgW="1688760" imgH="342720" progId="Equation.3">
                  <p:embed/>
                </p:oleObj>
              </mc:Choice>
              <mc:Fallback>
                <p:oleObj name="Формула" r:id="rId4" imgW="168876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803519"/>
                        <a:ext cx="3504846" cy="711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603464"/>
              </p:ext>
            </p:extLst>
          </p:nvPr>
        </p:nvGraphicFramePr>
        <p:xfrm>
          <a:off x="4349675" y="818086"/>
          <a:ext cx="202882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5" name="Формула" r:id="rId6" imgW="977760" imgH="634680" progId="Equation.3">
                  <p:embed/>
                </p:oleObj>
              </mc:Choice>
              <mc:Fallback>
                <p:oleObj name="Формула" r:id="rId6" imgW="97776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49675" y="818086"/>
                        <a:ext cx="2028825" cy="1317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5008" y="1988840"/>
            <a:ext cx="49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553123"/>
              </p:ext>
            </p:extLst>
          </p:nvPr>
        </p:nvGraphicFramePr>
        <p:xfrm>
          <a:off x="619177" y="2528900"/>
          <a:ext cx="15287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6" name="Формула" r:id="rId8" imgW="736560" imgH="342720" progId="Equation.3">
                  <p:embed/>
                </p:oleObj>
              </mc:Choice>
              <mc:Fallback>
                <p:oleObj name="Формула" r:id="rId8" imgW="73656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9177" y="2528900"/>
                        <a:ext cx="1528762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10086" y="2499283"/>
            <a:ext cx="87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endParaRPr lang="ru-RU" sz="2400" b="1" i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330657"/>
              </p:ext>
            </p:extLst>
          </p:nvPr>
        </p:nvGraphicFramePr>
        <p:xfrm>
          <a:off x="5252628" y="2348880"/>
          <a:ext cx="13716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7" name="Формула" r:id="rId10" imgW="660240" imgH="431640" progId="Equation.3">
                  <p:embed/>
                </p:oleObj>
              </mc:Choice>
              <mc:Fallback>
                <p:oleObj name="Формула" r:id="rId10" imgW="6602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252628" y="2348880"/>
                        <a:ext cx="1371600" cy="89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330252"/>
              </p:ext>
            </p:extLst>
          </p:nvPr>
        </p:nvGraphicFramePr>
        <p:xfrm>
          <a:off x="520620" y="3140968"/>
          <a:ext cx="24765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8" name="Формула" r:id="rId12" imgW="1193760" imgH="482400" progId="Equation.3">
                  <p:embed/>
                </p:oleObj>
              </mc:Choice>
              <mc:Fallback>
                <p:oleObj name="Формула" r:id="rId12" imgW="11937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20620" y="3140968"/>
                        <a:ext cx="2476500" cy="100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516943"/>
              </p:ext>
            </p:extLst>
          </p:nvPr>
        </p:nvGraphicFramePr>
        <p:xfrm>
          <a:off x="5151438" y="3032956"/>
          <a:ext cx="2397125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9" name="Формула" r:id="rId14" imgW="1155600" imgH="533160" progId="Equation.3">
                  <p:embed/>
                </p:oleObj>
              </mc:Choice>
              <mc:Fallback>
                <p:oleObj name="Формула" r:id="rId14" imgW="1155600" imgH="533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151438" y="3032956"/>
                        <a:ext cx="2397125" cy="1106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17081"/>
              </p:ext>
            </p:extLst>
          </p:nvPr>
        </p:nvGraphicFramePr>
        <p:xfrm>
          <a:off x="791580" y="4113076"/>
          <a:ext cx="17907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0" name="Формула" r:id="rId16" imgW="863280" imgH="469800" progId="Equation.3">
                  <p:embed/>
                </p:oleObj>
              </mc:Choice>
              <mc:Fallback>
                <p:oleObj name="Формула" r:id="rId16" imgW="86328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91580" y="4113076"/>
                        <a:ext cx="1790700" cy="97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033011"/>
              </p:ext>
            </p:extLst>
          </p:nvPr>
        </p:nvGraphicFramePr>
        <p:xfrm>
          <a:off x="5370971" y="4005064"/>
          <a:ext cx="2765425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1" name="Формула" r:id="rId18" imgW="1333440" imgH="520560" progId="Equation.3">
                  <p:embed/>
                </p:oleObj>
              </mc:Choice>
              <mc:Fallback>
                <p:oleObj name="Формула" r:id="rId18" imgW="1333440" imgH="52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370971" y="4005064"/>
                        <a:ext cx="2765425" cy="1077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3"/>
              <p:cNvSpPr>
                <a:spLocks noChangeArrowheads="1"/>
              </p:cNvSpPr>
              <p:nvPr/>
            </p:nvSpPr>
            <p:spPr bwMode="auto">
              <a:xfrm>
                <a:off x="508448" y="5241944"/>
                <a:ext cx="2378541" cy="720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altLang="ru-RU" sz="2400" b="1" i="1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Ответ:   </a:t>
                </a:r>
                <a:r>
                  <a:rPr lang="ru-RU" altLang="ru-RU" sz="2400" b="1" dirty="0" smtClean="0">
                    <a:latin typeface="Cambria" pitchFamily="18" charset="0"/>
                  </a:rPr>
                  <a:t>4;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ru-RU" altLang="ru-RU" sz="2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ru-RU" altLang="ru-RU" sz="2400" b="1" i="1" smtClean="0">
                                <a:latin typeface="Cambria Math"/>
                              </a:rPr>
                              <m:t>𝟑</m:t>
                            </m:r>
                          </m:deg>
                          <m:e>
                            <m:r>
                              <a:rPr lang="ru-RU" altLang="ru-RU" sz="2400" b="1" i="1" smtClean="0">
                                <a:latin typeface="Cambria Math"/>
                              </a:rPr>
                              <m:t>𝟒</m:t>
                            </m:r>
                          </m:e>
                        </m:rad>
                      </m:num>
                      <m:den>
                        <m:r>
                          <a:rPr lang="ru-RU" altLang="ru-RU" sz="24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altLang="ru-RU" sz="2400" b="1" dirty="0" smtClean="0">
                    <a:latin typeface="Cambria" pitchFamily="18" charset="0"/>
                  </a:rPr>
                  <a:t>.</a:t>
                </a:r>
                <a:r>
                  <a:rPr lang="ru-RU" altLang="ru-RU" sz="2400" b="1" i="1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 </a:t>
                </a:r>
                <a:endParaRPr lang="ru-RU" altLang="ru-RU" sz="2400" b="1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8448" y="5241944"/>
                <a:ext cx="2378541" cy="720710"/>
              </a:xfrm>
              <a:prstGeom prst="rect">
                <a:avLst/>
              </a:prstGeom>
              <a:blipFill rotWithShape="1">
                <a:blip r:embed="rId20"/>
                <a:stretch>
                  <a:fillRect l="-4092" r="-1790" b="-127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83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042988" y="260350"/>
            <a:ext cx="7058025" cy="504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Cambria"/>
            </a:endParaRP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714348" y="285728"/>
            <a:ext cx="74168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ambria"/>
              </a:rPr>
              <a:t>Методы решения логарифмических уравнений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ambria"/>
              </a:rPr>
              <a:t>: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85750" y="1428750"/>
            <a:ext cx="2592388" cy="15843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с помощью</a:t>
            </a:r>
          </a:p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 определения</a:t>
            </a:r>
          </a:p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 логарифма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3214688" y="3214688"/>
            <a:ext cx="2736850" cy="15843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логарифмирования</a:t>
            </a: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3143250" y="1357313"/>
            <a:ext cx="2592388" cy="15843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потенцирования</a:t>
            </a: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357188" y="3286125"/>
            <a:ext cx="2592387" cy="15843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введение новой </a:t>
            </a:r>
          </a:p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переменной</a:t>
            </a: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3357563" y="5072063"/>
            <a:ext cx="2592387" cy="15843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функционально-</a:t>
            </a:r>
          </a:p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графический</a:t>
            </a: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6143625" y="3214688"/>
            <a:ext cx="2801938" cy="15716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приведение </a:t>
            </a:r>
          </a:p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к одному</a:t>
            </a:r>
          </a:p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 основанию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000750" y="1285875"/>
            <a:ext cx="2736850" cy="15843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вынесение </a:t>
            </a:r>
          </a:p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общего </a:t>
            </a:r>
          </a:p>
          <a:p>
            <a:pPr algn="ctr" eaLnBrk="1" hangingPunct="1"/>
            <a:r>
              <a:rPr lang="ru-RU" altLang="ru-RU" sz="2400" b="1">
                <a:latin typeface="Cambria" pitchFamily="18" charset="0"/>
              </a:rPr>
              <a:t>множителя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717045"/>
              </p:ext>
            </p:extLst>
          </p:nvPr>
        </p:nvGraphicFramePr>
        <p:xfrm>
          <a:off x="395288" y="55563"/>
          <a:ext cx="5221287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2" name="Формула" r:id="rId3" imgW="2755800" imgH="1726920" progId="Equation.3">
                  <p:embed/>
                </p:oleObj>
              </mc:Choice>
              <mc:Fallback>
                <p:oleObj name="Формула" r:id="rId3" imgW="275580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5563"/>
                        <a:ext cx="5221287" cy="345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3"/>
              <p:cNvSpPr>
                <a:spLocks noChangeArrowheads="1"/>
              </p:cNvSpPr>
              <p:nvPr/>
            </p:nvSpPr>
            <p:spPr bwMode="auto">
              <a:xfrm>
                <a:off x="377435" y="5301208"/>
                <a:ext cx="2378541" cy="714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altLang="ru-RU" sz="2400" b="1" i="1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Ответ: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b="1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ru-RU" sz="2800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altLang="ru-RU" sz="2400" b="1" dirty="0" smtClean="0">
                    <a:solidFill>
                      <a:schemeClr val="tx1"/>
                    </a:solidFill>
                    <a:effectLst/>
                    <a:latin typeface="Cambria" pitchFamily="18" charset="0"/>
                  </a:rPr>
                  <a:t> </a:t>
                </a:r>
                <a:r>
                  <a:rPr lang="ru-RU" altLang="ru-RU" sz="2400" b="1" dirty="0" smtClean="0">
                    <a:solidFill>
                      <a:schemeClr val="tx1"/>
                    </a:solidFill>
                    <a:latin typeface="Cambria" pitchFamily="18" charset="0"/>
                  </a:rPr>
                  <a:t>;</a:t>
                </a:r>
                <a:r>
                  <a:rPr lang="ru-RU" altLang="ru-RU" sz="2800" b="1" dirty="0" smtClean="0">
                    <a:solidFill>
                      <a:schemeClr val="tx1"/>
                    </a:solidFill>
                    <a:latin typeface="Cambria" pitchFamily="18" charset="0"/>
                  </a:rPr>
                  <a:t>  </a:t>
                </a:r>
                <a:r>
                  <a:rPr lang="en-US" altLang="ru-RU" sz="2400" b="1" dirty="0" smtClean="0">
                    <a:latin typeface="Cambria" pitchFamily="18" charset="0"/>
                  </a:rPr>
                  <a:t>9</a:t>
                </a:r>
                <a:r>
                  <a:rPr lang="ru-RU" altLang="ru-RU" sz="2400" b="1" dirty="0" smtClean="0">
                    <a:latin typeface="Cambria" pitchFamily="18" charset="0"/>
                  </a:rPr>
                  <a:t>.</a:t>
                </a:r>
                <a:r>
                  <a:rPr lang="ru-RU" altLang="ru-RU" sz="2400" b="1" i="1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 </a:t>
                </a:r>
                <a:endParaRPr lang="ru-RU" altLang="ru-RU" sz="2400" b="1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435" y="5301208"/>
                <a:ext cx="2378541" cy="714683"/>
              </a:xfrm>
              <a:prstGeom prst="rect">
                <a:avLst/>
              </a:prstGeom>
              <a:blipFill rotWithShape="1">
                <a:blip r:embed="rId5"/>
                <a:stretch>
                  <a:fillRect l="-4359" b="-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598494"/>
              </p:ext>
            </p:extLst>
          </p:nvPr>
        </p:nvGraphicFramePr>
        <p:xfrm>
          <a:off x="2717794" y="3651634"/>
          <a:ext cx="1298471" cy="440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3" name="Формула" r:id="rId6" imgW="711000" imgH="228600" progId="Equation.3">
                  <p:embed/>
                </p:oleObj>
              </mc:Choice>
              <mc:Fallback>
                <p:oleObj name="Формула" r:id="rId6" imgW="711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7794" y="3651634"/>
                        <a:ext cx="1298471" cy="440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7278" y="908720"/>
            <a:ext cx="4864782" cy="7560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1520" y="3609020"/>
            <a:ext cx="2268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45025" y="3609020"/>
            <a:ext cx="87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endParaRPr lang="ru-RU" sz="2400" b="1" i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826629"/>
              </p:ext>
            </p:extLst>
          </p:nvPr>
        </p:nvGraphicFramePr>
        <p:xfrm>
          <a:off x="6116638" y="3681413"/>
          <a:ext cx="11588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4" name="Формула" r:id="rId8" imgW="634680" imgH="228600" progId="Equation.3">
                  <p:embed/>
                </p:oleObj>
              </mc:Choice>
              <mc:Fallback>
                <p:oleObj name="Формула" r:id="rId8" imgW="634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638" y="3681413"/>
                        <a:ext cx="11588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092837"/>
              </p:ext>
            </p:extLst>
          </p:nvPr>
        </p:nvGraphicFramePr>
        <p:xfrm>
          <a:off x="3036888" y="4098925"/>
          <a:ext cx="695325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5" name="Формула" r:id="rId10" imgW="380880" imgH="393480" progId="Equation.3">
                  <p:embed/>
                </p:oleObj>
              </mc:Choice>
              <mc:Fallback>
                <p:oleObj name="Формула" r:id="rId10" imgW="380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888" y="4098925"/>
                        <a:ext cx="695325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228225"/>
              </p:ext>
            </p:extLst>
          </p:nvPr>
        </p:nvGraphicFramePr>
        <p:xfrm>
          <a:off x="6465888" y="4287838"/>
          <a:ext cx="64928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6" name="Формула" r:id="rId12" imgW="355320" imgH="177480" progId="Equation.3">
                  <p:embed/>
                </p:oleObj>
              </mc:Choice>
              <mc:Fallback>
                <p:oleObj name="Формула" r:id="rId12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888" y="4287838"/>
                        <a:ext cx="649287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12292" y="1721246"/>
            <a:ext cx="5375832" cy="7356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23946" y="2564904"/>
            <a:ext cx="5375832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39366" y="3068960"/>
            <a:ext cx="5375832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3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11" grpId="0"/>
      <p:bldP spid="12" grpId="0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048165" cy="10004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" y="1160748"/>
            <a:ext cx="5282936" cy="3656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686649"/>
            <a:ext cx="5282936" cy="4272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32" y="2250761"/>
            <a:ext cx="5821860" cy="3389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348" y="2685503"/>
            <a:ext cx="5724129" cy="5239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048" y="3124442"/>
            <a:ext cx="5890055" cy="6419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952" y="3554512"/>
            <a:ext cx="5537164" cy="65143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" y="4111477"/>
            <a:ext cx="8625205" cy="52247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977" y="4839909"/>
            <a:ext cx="8542713" cy="41736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977" y="5418454"/>
            <a:ext cx="8542713" cy="480528"/>
          </a:xfrm>
          <a:prstGeom prst="rect">
            <a:avLst/>
          </a:prstGeom>
        </p:spPr>
      </p:pic>
      <p:pic>
        <p:nvPicPr>
          <p:cNvPr id="87042" name="Picture 2" descr="https://avatars.mds.yandex.net/i?id=a4664ada4a86d380bdf8a1d33a7374a29ff3b3acb103085b-10896978-images-thumbs&amp;n=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1985827" cy="1985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414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" y="990217"/>
            <a:ext cx="6973925" cy="791367"/>
          </a:xfrm>
          <a:prstGeom prst="rect">
            <a:avLst/>
          </a:prstGeom>
        </p:spPr>
      </p:pic>
      <p:pic>
        <p:nvPicPr>
          <p:cNvPr id="3" name="Picture 2" descr="https://avatars.mds.yandex.net/i?id=a4664ada4a86d380bdf8a1d33a7374a29ff3b3acb103085b-10896978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984" y="0"/>
            <a:ext cx="1737343" cy="173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8406" y="1912519"/>
            <a:ext cx="7498876" cy="3918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795" y="2424650"/>
            <a:ext cx="7547792" cy="4134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067" y="2873063"/>
            <a:ext cx="8160963" cy="3693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180" y="3428010"/>
            <a:ext cx="7411137" cy="370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795" y="3844207"/>
            <a:ext cx="7895897" cy="42111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3254" y="4281190"/>
            <a:ext cx="7871425" cy="42935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5516" y="4710541"/>
            <a:ext cx="7666457" cy="43332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6072" y="5175598"/>
            <a:ext cx="6849920" cy="37763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516" y="5553236"/>
            <a:ext cx="7063275" cy="36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483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2" y="188640"/>
            <a:ext cx="8471284" cy="562074"/>
          </a:xfrm>
        </p:spPr>
        <p:txBody>
          <a:bodyPr/>
          <a:lstStyle/>
          <a:p>
            <a:r>
              <a:rPr lang="ru-RU" sz="4000" dirty="0" smtClean="0"/>
              <a:t>Ответы к тренировочной работе №9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700" y="750714"/>
            <a:ext cx="4572508" cy="40251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700" y="4905164"/>
            <a:ext cx="6733789" cy="169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94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sz="3600" dirty="0"/>
              <a:t>Ответы к тренировочной работе </a:t>
            </a:r>
            <a:r>
              <a:rPr lang="ru-RU" sz="3600" dirty="0" smtClean="0"/>
              <a:t>№10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944724"/>
            <a:ext cx="6336704" cy="565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5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3"/>
          <p:cNvSpPr>
            <a:spLocks noChangeArrowheads="1"/>
          </p:cNvSpPr>
          <p:nvPr/>
        </p:nvSpPr>
        <p:spPr bwMode="auto">
          <a:xfrm>
            <a:off x="251520" y="116632"/>
            <a:ext cx="4679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Определение: </a:t>
            </a:r>
          </a:p>
        </p:txBody>
      </p:sp>
      <p:sp>
        <p:nvSpPr>
          <p:cNvPr id="30723" name="Прямоугольник 4"/>
          <p:cNvSpPr>
            <a:spLocks noChangeArrowheads="1"/>
          </p:cNvSpPr>
          <p:nvPr/>
        </p:nvSpPr>
        <p:spPr bwMode="auto">
          <a:xfrm>
            <a:off x="395536" y="642339"/>
            <a:ext cx="8568952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600" b="1" dirty="0" smtClean="0">
                <a:latin typeface="Cambria" pitchFamily="18" charset="0"/>
                <a:cs typeface="Times New Roman" pitchFamily="18" charset="0"/>
              </a:rPr>
              <a:t>         Уравнение</a:t>
            </a:r>
            <a:r>
              <a:rPr lang="ru-RU" altLang="ru-RU" sz="2600" b="1" dirty="0">
                <a:latin typeface="Cambria" pitchFamily="18" charset="0"/>
                <a:cs typeface="Times New Roman" pitchFamily="18" charset="0"/>
              </a:rPr>
              <a:t>, содержащее переменную под знаком </a:t>
            </a:r>
            <a:r>
              <a:rPr lang="ru-RU" altLang="ru-RU" sz="2600" b="1" dirty="0" smtClean="0">
                <a:latin typeface="Cambria" pitchFamily="18" charset="0"/>
                <a:cs typeface="Times New Roman" pitchFamily="18" charset="0"/>
              </a:rPr>
              <a:t>логарифма</a:t>
            </a:r>
            <a:r>
              <a:rPr lang="en-US" altLang="ru-RU" sz="2600" b="1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ru-RU" altLang="ru-RU" sz="2600" b="1" dirty="0" smtClean="0">
                <a:latin typeface="Cambria" pitchFamily="18" charset="0"/>
                <a:cs typeface="Times New Roman" pitchFamily="18" charset="0"/>
              </a:rPr>
              <a:t>и (или) в его основании, </a:t>
            </a:r>
            <a:r>
              <a:rPr lang="ru-RU" altLang="ru-RU" sz="2600" b="1" dirty="0">
                <a:latin typeface="Cambria" pitchFamily="18" charset="0"/>
                <a:cs typeface="Times New Roman" pitchFamily="18" charset="0"/>
              </a:rPr>
              <a:t>называется </a:t>
            </a:r>
            <a:r>
              <a:rPr lang="ru-RU" altLang="ru-RU" sz="2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логарифмическим уравнением</a:t>
            </a:r>
            <a:r>
              <a:rPr lang="ru-RU" alt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.</a:t>
            </a:r>
            <a:endParaRPr lang="ru-RU" altLang="ru-RU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6082" name="Objec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887767"/>
            <a:ext cx="1656184" cy="73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Box 8"/>
          <p:cNvSpPr txBox="1">
            <a:spLocks noChangeArrowheads="1"/>
          </p:cNvSpPr>
          <p:nvPr/>
        </p:nvSpPr>
        <p:spPr bwMode="auto">
          <a:xfrm>
            <a:off x="1908175" y="5013325"/>
            <a:ext cx="24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/>
              <a:t> </a:t>
            </a:r>
          </a:p>
        </p:txBody>
      </p:sp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395536" y="1988840"/>
            <a:ext cx="856895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600" b="1" dirty="0" smtClean="0">
                <a:latin typeface="Cambria" pitchFamily="18" charset="0"/>
                <a:cs typeface="Times New Roman" pitchFamily="18" charset="0"/>
              </a:rPr>
              <a:t>         Простейшим </a:t>
            </a:r>
            <a:r>
              <a:rPr lang="ru-RU" altLang="ru-RU" sz="2600" b="1" dirty="0">
                <a:latin typeface="Cambria" pitchFamily="18" charset="0"/>
                <a:cs typeface="Times New Roman" pitchFamily="18" charset="0"/>
              </a:rPr>
              <a:t>логарифмическим </a:t>
            </a:r>
            <a:r>
              <a:rPr lang="ru-RU" altLang="ru-RU" sz="2600" b="1" dirty="0" smtClean="0">
                <a:latin typeface="Cambria" pitchFamily="18" charset="0"/>
                <a:cs typeface="Times New Roman" pitchFamily="18" charset="0"/>
              </a:rPr>
              <a:t>уравнением является уравнение вида</a:t>
            </a:r>
            <a:endParaRPr lang="ru-RU" altLang="ru-RU" sz="2600" b="1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3"/>
          <p:cNvSpPr>
            <a:spLocks noChangeArrowheads="1"/>
          </p:cNvSpPr>
          <p:nvPr/>
        </p:nvSpPr>
        <p:spPr bwMode="auto">
          <a:xfrm>
            <a:off x="274578" y="3618592"/>
            <a:ext cx="4679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Утверждение. </a:t>
            </a:r>
            <a:endParaRPr lang="ru-RU" alt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68582" y="4077072"/>
            <a:ext cx="8568952" cy="1595697"/>
            <a:chOff x="368582" y="4077072"/>
            <a:chExt cx="8568952" cy="1595697"/>
          </a:xfrm>
        </p:grpSpPr>
        <p:sp>
          <p:nvSpPr>
            <p:cNvPr id="13" name="Прямоугольник 4"/>
            <p:cNvSpPr>
              <a:spLocks noChangeArrowheads="1"/>
            </p:cNvSpPr>
            <p:nvPr/>
          </p:nvSpPr>
          <p:spPr bwMode="auto">
            <a:xfrm>
              <a:off x="368582" y="4090551"/>
              <a:ext cx="8568952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ru-RU" altLang="ru-RU" sz="2600" dirty="0" smtClean="0">
                  <a:latin typeface="Cambria" pitchFamily="18" charset="0"/>
                  <a:cs typeface="Times New Roman" pitchFamily="18" charset="0"/>
                </a:rPr>
                <a:t>         Если </a:t>
              </a:r>
              <a:r>
                <a:rPr lang="ru-RU" altLang="ru-RU" sz="2600" i="1" dirty="0" smtClean="0">
                  <a:latin typeface="Cambria" pitchFamily="18" charset="0"/>
                  <a:cs typeface="Times New Roman" pitchFamily="18" charset="0"/>
                </a:rPr>
                <a:t>а</a:t>
              </a:r>
              <a:r>
                <a:rPr lang="ru-RU" altLang="ru-RU" sz="2600" dirty="0" smtClean="0">
                  <a:latin typeface="Cambria" pitchFamily="18" charset="0"/>
                  <a:cs typeface="Times New Roman" pitchFamily="18" charset="0"/>
                </a:rPr>
                <a:t> </a:t>
              </a:r>
              <a:r>
                <a:rPr lang="en-US" altLang="ru-RU" sz="2600" dirty="0" smtClean="0">
                  <a:latin typeface="Cambria" pitchFamily="18" charset="0"/>
                  <a:cs typeface="Times New Roman" pitchFamily="18" charset="0"/>
                </a:rPr>
                <a:t>&gt; 0, </a:t>
              </a:r>
              <a:r>
                <a:rPr lang="en-US" altLang="ru-RU" sz="2600" i="1" dirty="0" smtClean="0">
                  <a:latin typeface="Cambria" pitchFamily="18" charset="0"/>
                  <a:cs typeface="Times New Roman" pitchFamily="18" charset="0"/>
                </a:rPr>
                <a:t>a</a:t>
              </a:r>
              <a:r>
                <a:rPr lang="en-US" altLang="ru-RU" sz="2600" dirty="0" smtClean="0">
                  <a:latin typeface="Cambria" pitchFamily="18" charset="0"/>
                  <a:cs typeface="Times New Roman" pitchFamily="18" charset="0"/>
                </a:rPr>
                <a:t> </a:t>
              </a:r>
              <a:r>
                <a:rPr lang="en-US" altLang="ru-RU" sz="2600" dirty="0" smtClean="0">
                  <a:latin typeface="Cambria" pitchFamily="18" charset="0"/>
                  <a:cs typeface="Times New Roman" pitchFamily="18" charset="0"/>
                  <a:sym typeface="Symbol"/>
                </a:rPr>
                <a:t> 1, </a:t>
              </a:r>
              <a:r>
                <a:rPr lang="ru-RU" altLang="ru-RU" sz="2600" dirty="0" smtClean="0">
                  <a:latin typeface="Cambria" pitchFamily="18" charset="0"/>
                  <a:cs typeface="Times New Roman" pitchFamily="18" charset="0"/>
                  <a:sym typeface="Symbol"/>
                </a:rPr>
                <a:t>то уравнение                         при любом </a:t>
              </a:r>
              <a:r>
                <a:rPr lang="en-US" altLang="ru-RU" sz="2600" i="1" dirty="0" smtClean="0">
                  <a:latin typeface="Cambria" pitchFamily="18" charset="0"/>
                  <a:cs typeface="Times New Roman" pitchFamily="18" charset="0"/>
                  <a:sym typeface="Symbol"/>
                </a:rPr>
                <a:t>b</a:t>
              </a:r>
              <a:r>
                <a:rPr lang="ru-RU" altLang="ru-RU" sz="2600" dirty="0" smtClean="0">
                  <a:latin typeface="Cambria" pitchFamily="18" charset="0"/>
                  <a:cs typeface="Times New Roman" pitchFamily="18" charset="0"/>
                  <a:sym typeface="Symbol"/>
                </a:rPr>
                <a:t> имеет единственное решение</a:t>
              </a:r>
              <a:endParaRPr lang="ru-RU" altLang="ru-R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14" name="Object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4077072"/>
              <a:ext cx="1512168" cy="66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6131856"/>
                </p:ext>
              </p:extLst>
            </p:nvPr>
          </p:nvGraphicFramePr>
          <p:xfrm>
            <a:off x="3982752" y="5047517"/>
            <a:ext cx="1250504" cy="625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5" name="Формула" r:id="rId4" imgW="406080" imgH="203040" progId="Equation.3">
                    <p:embed/>
                  </p:oleObj>
                </mc:Choice>
                <mc:Fallback>
                  <p:oleObj name="Формула" r:id="rId4" imgW="40608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982752" y="5047517"/>
                          <a:ext cx="1250504" cy="62525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3"/>
          <p:cNvSpPr>
            <a:spLocks noChangeArrowheads="1"/>
          </p:cNvSpPr>
          <p:nvPr/>
        </p:nvSpPr>
        <p:spPr bwMode="auto">
          <a:xfrm>
            <a:off x="196505" y="-27384"/>
            <a:ext cx="4679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Утверждение. </a:t>
            </a:r>
            <a:endParaRPr lang="ru-RU" alt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82973" y="495836"/>
            <a:ext cx="8568952" cy="1595697"/>
            <a:chOff x="368582" y="4077072"/>
            <a:chExt cx="8568952" cy="1595697"/>
          </a:xfrm>
        </p:grpSpPr>
        <p:sp>
          <p:nvSpPr>
            <p:cNvPr id="13" name="Прямоугольник 4"/>
            <p:cNvSpPr>
              <a:spLocks noChangeArrowheads="1"/>
            </p:cNvSpPr>
            <p:nvPr/>
          </p:nvSpPr>
          <p:spPr bwMode="auto">
            <a:xfrm>
              <a:off x="368582" y="4090551"/>
              <a:ext cx="8568952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ru-RU" altLang="ru-RU" sz="2600" dirty="0" smtClean="0">
                  <a:latin typeface="Cambria" pitchFamily="18" charset="0"/>
                  <a:cs typeface="Times New Roman" pitchFamily="18" charset="0"/>
                </a:rPr>
                <a:t>         Если </a:t>
              </a:r>
              <a:r>
                <a:rPr lang="ru-RU" altLang="ru-RU" sz="2600" i="1" dirty="0" smtClean="0">
                  <a:latin typeface="Cambria" pitchFamily="18" charset="0"/>
                  <a:cs typeface="Times New Roman" pitchFamily="18" charset="0"/>
                </a:rPr>
                <a:t>а</a:t>
              </a:r>
              <a:r>
                <a:rPr lang="ru-RU" altLang="ru-RU" sz="2600" dirty="0" smtClean="0">
                  <a:latin typeface="Cambria" pitchFamily="18" charset="0"/>
                  <a:cs typeface="Times New Roman" pitchFamily="18" charset="0"/>
                </a:rPr>
                <a:t> </a:t>
              </a:r>
              <a:r>
                <a:rPr lang="en-US" altLang="ru-RU" sz="2600" dirty="0" smtClean="0">
                  <a:latin typeface="Cambria" pitchFamily="18" charset="0"/>
                  <a:cs typeface="Times New Roman" pitchFamily="18" charset="0"/>
                </a:rPr>
                <a:t>&gt; 0, </a:t>
              </a:r>
              <a:r>
                <a:rPr lang="en-US" altLang="ru-RU" sz="2600" i="1" dirty="0" smtClean="0">
                  <a:latin typeface="Cambria" pitchFamily="18" charset="0"/>
                  <a:cs typeface="Times New Roman" pitchFamily="18" charset="0"/>
                </a:rPr>
                <a:t>a</a:t>
              </a:r>
              <a:r>
                <a:rPr lang="en-US" altLang="ru-RU" sz="2600" dirty="0" smtClean="0">
                  <a:latin typeface="Cambria" pitchFamily="18" charset="0"/>
                  <a:cs typeface="Times New Roman" pitchFamily="18" charset="0"/>
                </a:rPr>
                <a:t> </a:t>
              </a:r>
              <a:r>
                <a:rPr lang="en-US" altLang="ru-RU" sz="2600" dirty="0" smtClean="0">
                  <a:latin typeface="Cambria" pitchFamily="18" charset="0"/>
                  <a:cs typeface="Times New Roman" pitchFamily="18" charset="0"/>
                  <a:sym typeface="Symbol"/>
                </a:rPr>
                <a:t> 1, </a:t>
              </a:r>
              <a:r>
                <a:rPr lang="ru-RU" altLang="ru-RU" sz="2600" dirty="0" smtClean="0">
                  <a:latin typeface="Cambria" pitchFamily="18" charset="0"/>
                  <a:cs typeface="Times New Roman" pitchFamily="18" charset="0"/>
                  <a:sym typeface="Symbol"/>
                </a:rPr>
                <a:t>то уравнение                         при любом </a:t>
              </a:r>
              <a:r>
                <a:rPr lang="en-US" altLang="ru-RU" sz="2600" i="1" dirty="0" smtClean="0">
                  <a:latin typeface="Cambria" pitchFamily="18" charset="0"/>
                  <a:cs typeface="Times New Roman" pitchFamily="18" charset="0"/>
                  <a:sym typeface="Symbol"/>
                </a:rPr>
                <a:t>b</a:t>
              </a:r>
              <a:r>
                <a:rPr lang="ru-RU" altLang="ru-RU" sz="2600" dirty="0" smtClean="0">
                  <a:latin typeface="Cambria" pitchFamily="18" charset="0"/>
                  <a:cs typeface="Times New Roman" pitchFamily="18" charset="0"/>
                  <a:sym typeface="Symbol"/>
                </a:rPr>
                <a:t> имеет единственное решение</a:t>
              </a:r>
              <a:endParaRPr lang="ru-RU" altLang="ru-R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14" name="Object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4077072"/>
              <a:ext cx="1512168" cy="66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0904321"/>
                </p:ext>
              </p:extLst>
            </p:nvPr>
          </p:nvGraphicFramePr>
          <p:xfrm>
            <a:off x="3982752" y="5047517"/>
            <a:ext cx="1250504" cy="625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82" name="Формула" r:id="rId4" imgW="406080" imgH="203040" progId="Equation.3">
                    <p:embed/>
                  </p:oleObj>
                </mc:Choice>
                <mc:Fallback>
                  <p:oleObj name="Формула" r:id="rId4" imgW="40608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982752" y="5047517"/>
                          <a:ext cx="1250504" cy="62525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Группа 4"/>
          <p:cNvGrpSpPr/>
          <p:nvPr/>
        </p:nvGrpSpPr>
        <p:grpSpPr>
          <a:xfrm>
            <a:off x="175077" y="2339384"/>
            <a:ext cx="8784976" cy="1562472"/>
            <a:chOff x="251520" y="116632"/>
            <a:chExt cx="8784976" cy="1562472"/>
          </a:xfrm>
        </p:grpSpPr>
        <p:sp>
          <p:nvSpPr>
            <p:cNvPr id="30722" name="Прямоугольник 3"/>
            <p:cNvSpPr>
              <a:spLocks noChangeArrowheads="1"/>
            </p:cNvSpPr>
            <p:nvPr/>
          </p:nvSpPr>
          <p:spPr bwMode="auto">
            <a:xfrm>
              <a:off x="251520" y="116632"/>
              <a:ext cx="87849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2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Примеры простейших логарифмических уравнений: </a:t>
              </a:r>
              <a:endParaRPr lang="ru-RU" altLang="ru-RU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11" name="Прямоугольник 4"/>
            <p:cNvSpPr>
              <a:spLocks noChangeArrowheads="1"/>
            </p:cNvSpPr>
            <p:nvPr/>
          </p:nvSpPr>
          <p:spPr bwMode="auto">
            <a:xfrm>
              <a:off x="251520" y="764704"/>
              <a:ext cx="8568952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ru-RU" altLang="ru-RU" sz="2600" b="1" dirty="0" smtClean="0">
                  <a:latin typeface="Cambria" pitchFamily="18" charset="0"/>
                  <a:cs typeface="Times New Roman" pitchFamily="18" charset="0"/>
                </a:rPr>
                <a:t>а)			  б) 			       в) </a:t>
              </a:r>
              <a:endParaRPr lang="ru-RU" altLang="ru-RU" sz="2600" b="1" dirty="0">
                <a:latin typeface="Cambria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Объект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6813697"/>
                </p:ext>
              </p:extLst>
            </p:nvPr>
          </p:nvGraphicFramePr>
          <p:xfrm>
            <a:off x="755576" y="764704"/>
            <a:ext cx="1660420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83" name="Формула" r:id="rId6" imgW="622080" imgH="215640" progId="Equation.3">
                    <p:embed/>
                  </p:oleObj>
                </mc:Choice>
                <mc:Fallback>
                  <p:oleObj name="Формула" r:id="rId6" imgW="622080" imgH="215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55576" y="764704"/>
                          <a:ext cx="1660420" cy="57606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Объект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1218910"/>
                </p:ext>
              </p:extLst>
            </p:nvPr>
          </p:nvGraphicFramePr>
          <p:xfrm>
            <a:off x="3659473" y="771374"/>
            <a:ext cx="1897062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84" name="Формула" r:id="rId8" imgW="711000" imgH="228600" progId="Equation.3">
                    <p:embed/>
                  </p:oleObj>
                </mc:Choice>
                <mc:Fallback>
                  <p:oleObj name="Формула" r:id="rId8" imgW="7110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3659473" y="771374"/>
                          <a:ext cx="1897062" cy="609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Объект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28404275"/>
                </p:ext>
              </p:extLst>
            </p:nvPr>
          </p:nvGraphicFramePr>
          <p:xfrm>
            <a:off x="6732240" y="764704"/>
            <a:ext cx="1728788" cy="914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85" name="Формула" r:id="rId10" imgW="647640" imgH="342720" progId="Equation.3">
                    <p:embed/>
                  </p:oleObj>
                </mc:Choice>
                <mc:Fallback>
                  <p:oleObj name="Формула" r:id="rId10" imgW="647640" imgH="34272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732240" y="764704"/>
                          <a:ext cx="1728788" cy="914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024049"/>
              </p:ext>
            </p:extLst>
          </p:nvPr>
        </p:nvGraphicFramePr>
        <p:xfrm>
          <a:off x="683568" y="3789040"/>
          <a:ext cx="1584176" cy="506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86" name="Формула" r:id="rId12" imgW="634680" imgH="203040" progId="Equation.3">
                  <p:embed/>
                </p:oleObj>
              </mc:Choice>
              <mc:Fallback>
                <p:oleObj name="Формула" r:id="rId12" imgW="6346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3568" y="3789040"/>
                        <a:ext cx="1584176" cy="5069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3"/>
          <p:cNvSpPr>
            <a:spLocks noChangeArrowheads="1"/>
          </p:cNvSpPr>
          <p:nvPr/>
        </p:nvSpPr>
        <p:spPr bwMode="auto">
          <a:xfrm>
            <a:off x="395536" y="4437112"/>
            <a:ext cx="2140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</a:t>
            </a:r>
            <a:r>
              <a:rPr lang="ru-RU" alt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ru-RU" altLang="ru-RU" sz="2800" b="1" dirty="0" smtClean="0">
                <a:latin typeface="Cambria" pitchFamily="18" charset="0"/>
              </a:rPr>
              <a:t>8</a:t>
            </a:r>
            <a:r>
              <a:rPr lang="ru-RU" alt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315223"/>
              </p:ext>
            </p:extLst>
          </p:nvPr>
        </p:nvGraphicFramePr>
        <p:xfrm>
          <a:off x="3581400" y="3559175"/>
          <a:ext cx="177482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87" name="Формула" r:id="rId14" imgW="711000" imgH="393480" progId="Equation.3">
                  <p:embed/>
                </p:oleObj>
              </mc:Choice>
              <mc:Fallback>
                <p:oleObj name="Формула" r:id="rId14" imgW="711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581400" y="3559175"/>
                        <a:ext cx="1774825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3"/>
              <p:cNvSpPr>
                <a:spLocks noChangeArrowheads="1"/>
              </p:cNvSpPr>
              <p:nvPr/>
            </p:nvSpPr>
            <p:spPr bwMode="auto">
              <a:xfrm>
                <a:off x="3635896" y="4602990"/>
                <a:ext cx="2140944" cy="714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altLang="ru-RU" sz="24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Ответ: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b="1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2800" b="1" i="0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altLang="ru-RU" sz="2800" b="1" i="0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endParaRPr lang="ru-RU" altLang="ru-RU" sz="3200" b="1" dirty="0">
                  <a:solidFill>
                    <a:schemeClr val="tx1"/>
                  </a:solidFill>
                  <a:effectLst/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20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5896" y="4602990"/>
                <a:ext cx="2140944" cy="714683"/>
              </a:xfrm>
              <a:prstGeom prst="rect">
                <a:avLst/>
              </a:prstGeom>
              <a:blipFill rotWithShape="1">
                <a:blip r:embed="rId16"/>
                <a:stretch>
                  <a:fillRect l="-4545" b="-85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868303"/>
              </p:ext>
            </p:extLst>
          </p:nvPr>
        </p:nvGraphicFramePr>
        <p:xfrm>
          <a:off x="6581775" y="3765550"/>
          <a:ext cx="1931988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88" name="Формула" r:id="rId17" imgW="774360" imgH="469800" progId="Equation.3">
                  <p:embed/>
                </p:oleObj>
              </mc:Choice>
              <mc:Fallback>
                <p:oleObj name="Формула" r:id="rId17" imgW="77436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581775" y="3765550"/>
                        <a:ext cx="1931988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3"/>
          <p:cNvSpPr>
            <a:spLocks noChangeArrowheads="1"/>
          </p:cNvSpPr>
          <p:nvPr/>
        </p:nvSpPr>
        <p:spPr bwMode="auto">
          <a:xfrm>
            <a:off x="6584271" y="5056063"/>
            <a:ext cx="2140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</a:t>
            </a:r>
            <a:r>
              <a:rPr lang="ru-RU" alt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ru-RU" altLang="ru-RU" sz="2800" b="1" dirty="0" smtClean="0">
                <a:latin typeface="Cambria" pitchFamily="18" charset="0"/>
              </a:rPr>
              <a:t>1</a:t>
            </a:r>
            <a:r>
              <a:rPr lang="ru-RU" alt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22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251520" y="188640"/>
            <a:ext cx="856895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600" dirty="0" smtClean="0">
                <a:latin typeface="Cambria" pitchFamily="18" charset="0"/>
                <a:cs typeface="Times New Roman" pitchFamily="18" charset="0"/>
              </a:rPr>
              <a:t>         Простейшим </a:t>
            </a:r>
            <a:r>
              <a:rPr lang="ru-RU" altLang="ru-RU" sz="2600" dirty="0">
                <a:latin typeface="Cambria" pitchFamily="18" charset="0"/>
                <a:cs typeface="Times New Roman" pitchFamily="18" charset="0"/>
              </a:rPr>
              <a:t>логарифмическим </a:t>
            </a:r>
            <a:r>
              <a:rPr lang="ru-RU" altLang="ru-RU" sz="2600" dirty="0" smtClean="0">
                <a:latin typeface="Cambria" pitchFamily="18" charset="0"/>
                <a:cs typeface="Times New Roman" pitchFamily="18" charset="0"/>
              </a:rPr>
              <a:t>уравнением также является уравнение вида</a:t>
            </a:r>
            <a:endParaRPr lang="ru-RU" altLang="ru-RU" sz="2600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251520" y="1844824"/>
            <a:ext cx="8568952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600" dirty="0" smtClean="0">
                <a:latin typeface="Cambria" pitchFamily="18" charset="0"/>
                <a:cs typeface="Times New Roman" pitchFamily="18" charset="0"/>
              </a:rPr>
              <a:t>которое при </a:t>
            </a:r>
            <a:r>
              <a:rPr lang="ru-RU" altLang="ru-RU" sz="2600" b="1" i="1" dirty="0" smtClean="0">
                <a:latin typeface="Cambria" pitchFamily="18" charset="0"/>
                <a:cs typeface="Times New Roman" pitchFamily="18" charset="0"/>
              </a:rPr>
              <a:t>а</a:t>
            </a:r>
            <a:r>
              <a:rPr lang="ru-RU" altLang="ru-RU" sz="2600" b="1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ru-RU" sz="2600" b="1" dirty="0" smtClean="0">
                <a:latin typeface="Cambria" pitchFamily="18" charset="0"/>
                <a:cs typeface="Times New Roman" pitchFamily="18" charset="0"/>
              </a:rPr>
              <a:t>&gt; 0</a:t>
            </a:r>
            <a:r>
              <a:rPr lang="en-US" altLang="ru-RU" sz="2600" dirty="0" smtClean="0">
                <a:latin typeface="Cambria" pitchFamily="18" charset="0"/>
                <a:cs typeface="Times New Roman" pitchFamily="18" charset="0"/>
              </a:rPr>
              <a:t>, </a:t>
            </a:r>
            <a:r>
              <a:rPr lang="en-US" altLang="ru-RU" sz="2600" b="1" i="1" dirty="0" smtClean="0">
                <a:latin typeface="Cambria" pitchFamily="18" charset="0"/>
                <a:cs typeface="Times New Roman" pitchFamily="18" charset="0"/>
              </a:rPr>
              <a:t>a</a:t>
            </a:r>
            <a:r>
              <a:rPr lang="en-US" altLang="ru-RU" sz="2600" b="1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ru-RU" sz="2600" b="1" dirty="0" smtClean="0">
                <a:latin typeface="Cambria" pitchFamily="18" charset="0"/>
                <a:cs typeface="Times New Roman" pitchFamily="18" charset="0"/>
                <a:sym typeface="Symbol"/>
              </a:rPr>
              <a:t> 1</a:t>
            </a:r>
            <a:r>
              <a:rPr lang="en-US" altLang="ru-RU" sz="2600" dirty="0" smtClean="0">
                <a:latin typeface="Cambria" pitchFamily="18" charset="0"/>
                <a:cs typeface="Times New Roman" pitchFamily="18" charset="0"/>
                <a:sym typeface="Symbol"/>
              </a:rPr>
              <a:t>, </a:t>
            </a:r>
            <a:r>
              <a:rPr lang="ru-RU" altLang="ru-RU" sz="2600" dirty="0" smtClean="0">
                <a:latin typeface="Cambria" pitchFamily="18" charset="0"/>
                <a:cs typeface="Times New Roman" pitchFamily="18" charset="0"/>
                <a:sym typeface="Symbol"/>
              </a:rPr>
              <a:t>и любом </a:t>
            </a:r>
            <a:r>
              <a:rPr lang="en-US" altLang="ru-RU" sz="2600" b="1" i="1" dirty="0" smtClean="0">
                <a:latin typeface="Cambria" pitchFamily="18" charset="0"/>
                <a:cs typeface="Times New Roman" pitchFamily="18" charset="0"/>
                <a:sym typeface="Symbol"/>
              </a:rPr>
              <a:t>b</a:t>
            </a:r>
            <a:r>
              <a:rPr lang="ru-RU" altLang="ru-RU" sz="2600" dirty="0" smtClean="0">
                <a:latin typeface="Cambria" pitchFamily="18" charset="0"/>
                <a:cs typeface="Times New Roman" pitchFamily="18" charset="0"/>
                <a:sym typeface="Symbol"/>
              </a:rPr>
              <a:t> также имеет решение (одно или несколько, в зависимости от вида </a:t>
            </a:r>
            <a:r>
              <a:rPr lang="en-US" altLang="ru-RU" sz="2600" i="1" dirty="0" smtClean="0">
                <a:latin typeface="Cambria" pitchFamily="18" charset="0"/>
                <a:cs typeface="Times New Roman" pitchFamily="18" charset="0"/>
                <a:sym typeface="Symbol"/>
              </a:rPr>
              <a:t>f</a:t>
            </a:r>
            <a:r>
              <a:rPr lang="en-US" altLang="ru-RU" sz="2600" dirty="0" smtClean="0">
                <a:latin typeface="Cambria" pitchFamily="18" charset="0"/>
                <a:cs typeface="Times New Roman" pitchFamily="18" charset="0"/>
                <a:sym typeface="Symbol"/>
              </a:rPr>
              <a:t>(</a:t>
            </a:r>
            <a:r>
              <a:rPr lang="en-US" altLang="ru-RU" sz="2600" i="1" dirty="0" smtClean="0">
                <a:latin typeface="Cambria" pitchFamily="18" charset="0"/>
                <a:cs typeface="Times New Roman" pitchFamily="18" charset="0"/>
                <a:sym typeface="Symbol"/>
              </a:rPr>
              <a:t>x</a:t>
            </a:r>
            <a:r>
              <a:rPr lang="en-US" altLang="ru-RU" sz="2600" dirty="0" smtClean="0">
                <a:latin typeface="Cambria" pitchFamily="18" charset="0"/>
                <a:cs typeface="Times New Roman" pitchFamily="18" charset="0"/>
                <a:sym typeface="Symbol"/>
              </a:rPr>
              <a:t>))</a:t>
            </a:r>
            <a:endParaRPr lang="ru-RU" altLang="ru-RU" sz="2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120779"/>
              </p:ext>
            </p:extLst>
          </p:nvPr>
        </p:nvGraphicFramePr>
        <p:xfrm>
          <a:off x="3008313" y="1196975"/>
          <a:ext cx="23907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7" name="Формула" r:id="rId3" imgW="888840" imgH="228600" progId="Equation.3">
                  <p:embed/>
                </p:oleObj>
              </mc:Choice>
              <mc:Fallback>
                <p:oleObj name="Формула" r:id="rId3" imgW="8888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8313" y="1196975"/>
                        <a:ext cx="2390775" cy="61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357962"/>
              </p:ext>
            </p:extLst>
          </p:nvPr>
        </p:nvGraphicFramePr>
        <p:xfrm>
          <a:off x="3131840" y="2829511"/>
          <a:ext cx="16732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8" name="Формула" r:id="rId5" imgW="622080" imgH="228600" progId="Equation.3">
                  <p:embed/>
                </p:oleObj>
              </mc:Choice>
              <mc:Fallback>
                <p:oleObj name="Формула" r:id="rId5" imgW="622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31840" y="2829511"/>
                        <a:ext cx="1673225" cy="61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3"/>
          <p:cNvSpPr>
            <a:spLocks noChangeArrowheads="1"/>
          </p:cNvSpPr>
          <p:nvPr/>
        </p:nvSpPr>
        <p:spPr bwMode="auto">
          <a:xfrm>
            <a:off x="189057" y="3501008"/>
            <a:ext cx="87849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Пример: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225674"/>
              </p:ext>
            </p:extLst>
          </p:nvPr>
        </p:nvGraphicFramePr>
        <p:xfrm>
          <a:off x="1907704" y="3457132"/>
          <a:ext cx="3016126" cy="549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9" name="Формула" r:id="rId7" imgW="1257120" imgH="228600" progId="Equation.3">
                  <p:embed/>
                </p:oleObj>
              </mc:Choice>
              <mc:Fallback>
                <p:oleObj name="Формула" r:id="rId7" imgW="12571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07704" y="3457132"/>
                        <a:ext cx="3016126" cy="549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719289"/>
              </p:ext>
            </p:extLst>
          </p:nvPr>
        </p:nvGraphicFramePr>
        <p:xfrm>
          <a:off x="2273300" y="4021758"/>
          <a:ext cx="2284413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0" name="Формула" r:id="rId9" imgW="952200" imgH="203040" progId="Equation.3">
                  <p:embed/>
                </p:oleObj>
              </mc:Choice>
              <mc:Fallback>
                <p:oleObj name="Формула" r:id="rId9" imgW="9522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73300" y="4021758"/>
                        <a:ext cx="2284413" cy="487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254023"/>
              </p:ext>
            </p:extLst>
          </p:nvPr>
        </p:nvGraphicFramePr>
        <p:xfrm>
          <a:off x="2295525" y="4581525"/>
          <a:ext cx="21939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1" name="Формула" r:id="rId11" imgW="914400" imgH="203040" progId="Equation.3">
                  <p:embed/>
                </p:oleObj>
              </mc:Choice>
              <mc:Fallback>
                <p:oleObj name="Формула" r:id="rId11" imgW="9144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95525" y="4581525"/>
                        <a:ext cx="2193925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064737"/>
              </p:ext>
            </p:extLst>
          </p:nvPr>
        </p:nvGraphicFramePr>
        <p:xfrm>
          <a:off x="2359025" y="5143500"/>
          <a:ext cx="20113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2" name="Формула" r:id="rId13" imgW="838080" imgH="215640" progId="Equation.3">
                  <p:embed/>
                </p:oleObj>
              </mc:Choice>
              <mc:Fallback>
                <p:oleObj name="Формула" r:id="rId13" imgW="8380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359025" y="5143500"/>
                        <a:ext cx="2011363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3"/>
          <p:cNvSpPr>
            <a:spLocks noChangeArrowheads="1"/>
          </p:cNvSpPr>
          <p:nvPr/>
        </p:nvSpPr>
        <p:spPr bwMode="auto">
          <a:xfrm>
            <a:off x="251520" y="5733256"/>
            <a:ext cx="87849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   </a:t>
            </a:r>
            <a:r>
              <a:rPr lang="ru-RU" altLang="ru-RU" sz="2400" b="1" dirty="0" smtClean="0">
                <a:latin typeface="Cambria" pitchFamily="18" charset="0"/>
              </a:rPr>
              <a:t>1; 5.</a:t>
            </a:r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80628"/>
            <a:ext cx="3143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175376"/>
              </p:ext>
            </p:extLst>
          </p:nvPr>
        </p:nvGraphicFramePr>
        <p:xfrm>
          <a:off x="827584" y="785478"/>
          <a:ext cx="1965325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6" name="Формула" r:id="rId4" imgW="787320" imgH="431640" progId="Equation.3">
                  <p:embed/>
                </p:oleObj>
              </mc:Choice>
              <mc:Fallback>
                <p:oleObj name="Формула" r:id="rId4" imgW="787320" imgH="4316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785478"/>
                        <a:ext cx="1965325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169184"/>
              </p:ext>
            </p:extLst>
          </p:nvPr>
        </p:nvGraphicFramePr>
        <p:xfrm>
          <a:off x="935596" y="1916832"/>
          <a:ext cx="1585913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7" name="Формула" r:id="rId6" imgW="634680" imgH="228600" progId="Equation.3">
                  <p:embed/>
                </p:oleObj>
              </mc:Choice>
              <mc:Fallback>
                <p:oleObj name="Формула" r:id="rId6" imgW="634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596" y="1916832"/>
                        <a:ext cx="1585913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968584"/>
              </p:ext>
            </p:extLst>
          </p:nvPr>
        </p:nvGraphicFramePr>
        <p:xfrm>
          <a:off x="1241425" y="2632075"/>
          <a:ext cx="104616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8" name="Формула" r:id="rId8" imgW="419040" imgH="203040" progId="Equation.3">
                  <p:embed/>
                </p:oleObj>
              </mc:Choice>
              <mc:Fallback>
                <p:oleObj name="Формула" r:id="rId8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425" y="2632075"/>
                        <a:ext cx="1046163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702193"/>
              </p:ext>
            </p:extLst>
          </p:nvPr>
        </p:nvGraphicFramePr>
        <p:xfrm>
          <a:off x="558800" y="3233738"/>
          <a:ext cx="237807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9" name="Формула" r:id="rId10" imgW="952200" imgH="215640" progId="Equation.3">
                  <p:embed/>
                </p:oleObj>
              </mc:Choice>
              <mc:Fallback>
                <p:oleObj name="Формула" r:id="rId10" imgW="952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3233738"/>
                        <a:ext cx="2378075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68583" y="2715307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0,  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 1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8354" y="3789040"/>
            <a:ext cx="1570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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условию </a:t>
            </a:r>
          </a:p>
          <a:p>
            <a:pPr algn="ctr"/>
            <a:r>
              <a:rPr lang="en-US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3"/>
          <p:cNvSpPr>
            <a:spLocks noChangeArrowheads="1"/>
          </p:cNvSpPr>
          <p:nvPr/>
        </p:nvSpPr>
        <p:spPr bwMode="auto">
          <a:xfrm>
            <a:off x="502610" y="5481228"/>
            <a:ext cx="2378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   </a:t>
            </a:r>
            <a:r>
              <a:rPr lang="ru-RU" altLang="ru-RU" sz="2400" b="1" dirty="0" smtClean="0">
                <a:latin typeface="Cambria" pitchFamily="18" charset="0"/>
              </a:rPr>
              <a:t>2.</a:t>
            </a:r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89724"/>
            <a:ext cx="38957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251520" y="188640"/>
            <a:ext cx="856895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600" dirty="0" smtClean="0">
                <a:latin typeface="Cambria" pitchFamily="18" charset="0"/>
                <a:cs typeface="Times New Roman" pitchFamily="18" charset="0"/>
              </a:rPr>
              <a:t>         Рассмотрим способ решения простейшего логарифмического уравнения</a:t>
            </a:r>
            <a:endParaRPr lang="ru-RU" altLang="ru-RU" sz="2600" dirty="0"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083281"/>
              </p:ext>
            </p:extLst>
          </p:nvPr>
        </p:nvGraphicFramePr>
        <p:xfrm>
          <a:off x="719572" y="1808820"/>
          <a:ext cx="2952328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0" name="Формула" r:id="rId4" imgW="1155600" imgH="457200" progId="Equation.3">
                  <p:embed/>
                </p:oleObj>
              </mc:Choice>
              <mc:Fallback>
                <p:oleObj name="Формула" r:id="rId4" imgW="1155600" imgH="457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1808820"/>
                        <a:ext cx="2952328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3568" y="1844824"/>
            <a:ext cx="2988332" cy="540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420888"/>
            <a:ext cx="2988332" cy="540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4319972" y="1736812"/>
            <a:ext cx="4505271" cy="2826876"/>
            <a:chOff x="4319972" y="1736812"/>
            <a:chExt cx="4505271" cy="2826876"/>
          </a:xfrm>
        </p:grpSpPr>
        <p:pic>
          <p:nvPicPr>
            <p:cNvPr id="7885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6181" y="1988840"/>
              <a:ext cx="4499062" cy="2574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4896036" y="3316342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26181" y="3316342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19972" y="2762926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 flipV="1">
              <a:off x="4569333" y="1985613"/>
              <a:ext cx="36004" cy="13795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4533329" y="1988840"/>
              <a:ext cx="36004" cy="13795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8676456" y="3367565"/>
              <a:ext cx="144016" cy="360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8676456" y="3331561"/>
              <a:ext cx="144016" cy="360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8640452" y="3403569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х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05337" y="1876305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  <p:pic>
          <p:nvPicPr>
            <p:cNvPr id="19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1359"/>
            <a:stretch/>
          </p:blipFill>
          <p:spPr bwMode="auto">
            <a:xfrm>
              <a:off x="6568378" y="1736812"/>
              <a:ext cx="831775" cy="418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6156176" y="1758753"/>
              <a:ext cx="5113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r>
                <a:rPr lang="en-US" dirty="0" smtClean="0"/>
                <a:t> =</a:t>
              </a:r>
              <a:endParaRPr lang="ru-RU" dirty="0"/>
            </a:p>
          </p:txBody>
        </p:sp>
      </p:grp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785306"/>
              </p:ext>
            </p:extLst>
          </p:nvPr>
        </p:nvGraphicFramePr>
        <p:xfrm>
          <a:off x="1494122" y="3114826"/>
          <a:ext cx="968846" cy="433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1" name="Формула" r:id="rId7" imgW="419040" imgH="177480" progId="Equation.3">
                  <p:embed/>
                </p:oleObj>
              </mc:Choice>
              <mc:Fallback>
                <p:oleObj name="Формула" r:id="rId7" imgW="4190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4122" y="3114826"/>
                        <a:ext cx="968846" cy="433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683568" y="3006234"/>
            <a:ext cx="2988332" cy="540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3"/>
          <p:cNvSpPr>
            <a:spLocks noChangeArrowheads="1"/>
          </p:cNvSpPr>
          <p:nvPr/>
        </p:nvSpPr>
        <p:spPr bwMode="auto">
          <a:xfrm>
            <a:off x="392869" y="3933056"/>
            <a:ext cx="87849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   </a:t>
            </a:r>
            <a:r>
              <a:rPr lang="ru-RU" altLang="ru-RU" sz="2400" b="1" dirty="0" smtClean="0">
                <a:latin typeface="Cambria" pitchFamily="18" charset="0"/>
              </a:rPr>
              <a:t>14.</a:t>
            </a:r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8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278272"/>
              </p:ext>
            </p:extLst>
          </p:nvPr>
        </p:nvGraphicFramePr>
        <p:xfrm>
          <a:off x="611560" y="872551"/>
          <a:ext cx="3816424" cy="1711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1" name="Формула" r:id="rId3" imgW="1612800" imgH="685800" progId="Equation.3">
                  <p:embed/>
                </p:oleObj>
              </mc:Choice>
              <mc:Fallback>
                <p:oleObj name="Формула" r:id="rId3" imgW="1612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872551"/>
                        <a:ext cx="3816424" cy="1711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58180" y="836712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175016"/>
              </p:ext>
            </p:extLst>
          </p:nvPr>
        </p:nvGraphicFramePr>
        <p:xfrm>
          <a:off x="1295636" y="2780928"/>
          <a:ext cx="9969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2" name="Формула" r:id="rId5" imgW="431640" imgH="177480" progId="Equation.3">
                  <p:embed/>
                </p:oleObj>
              </mc:Choice>
              <mc:Fallback>
                <p:oleObj name="Формула" r:id="rId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636" y="2780928"/>
                        <a:ext cx="99695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угольник 3"/>
          <p:cNvSpPr>
            <a:spLocks noChangeArrowheads="1"/>
          </p:cNvSpPr>
          <p:nvPr/>
        </p:nvSpPr>
        <p:spPr bwMode="auto">
          <a:xfrm>
            <a:off x="393259" y="3947175"/>
            <a:ext cx="2378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   </a:t>
            </a:r>
            <a:r>
              <a:rPr lang="ru-RU" altLang="ru-RU" sz="2400" b="1" dirty="0" smtClean="0">
                <a:latin typeface="Cambria" pitchFamily="18" charset="0"/>
              </a:rPr>
              <a:t>45.</a:t>
            </a:r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80" y="152636"/>
            <a:ext cx="3661792" cy="71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75556" y="1484784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62862" y="2096852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93259" y="2852936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54689"/>
            <a:ext cx="3777848" cy="4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5904"/>
              </p:ext>
            </p:extLst>
          </p:nvPr>
        </p:nvGraphicFramePr>
        <p:xfrm>
          <a:off x="5287267" y="770707"/>
          <a:ext cx="3605213" cy="215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3" name="Формула" r:id="rId9" imgW="1523880" imgH="863280" progId="Equation.3">
                  <p:embed/>
                </p:oleObj>
              </mc:Choice>
              <mc:Fallback>
                <p:oleObj name="Формула" r:id="rId9" imgW="15238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267" y="770707"/>
                        <a:ext cx="3605213" cy="215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5218964" y="820510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182782" y="1477950"/>
            <a:ext cx="3852428" cy="8889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145492" y="2456892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691460"/>
              </p:ext>
            </p:extLst>
          </p:nvPr>
        </p:nvGraphicFramePr>
        <p:xfrm>
          <a:off x="6043613" y="3033713"/>
          <a:ext cx="7905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4" name="Формула" r:id="rId11" imgW="342720" imgH="177480" progId="Equation.3">
                  <p:embed/>
                </p:oleObj>
              </mc:Choice>
              <mc:Fallback>
                <p:oleObj name="Формула" r:id="rId11" imgW="342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3033713"/>
                        <a:ext cx="79057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5145492" y="3068960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"/>
          <p:cNvSpPr>
            <a:spLocks noChangeArrowheads="1"/>
          </p:cNvSpPr>
          <p:nvPr/>
        </p:nvSpPr>
        <p:spPr bwMode="auto">
          <a:xfrm>
            <a:off x="5328084" y="3946977"/>
            <a:ext cx="2378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   </a:t>
            </a:r>
            <a:r>
              <a:rPr lang="ru-RU" altLang="ru-RU" sz="2400" b="1" dirty="0" smtClean="0">
                <a:latin typeface="Cambria" pitchFamily="18" charset="0"/>
              </a:rPr>
              <a:t>3.</a:t>
            </a:r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608004" y="80628"/>
            <a:ext cx="0" cy="65887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54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/>
      <p:bldP spid="25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5" grpId="0" animBg="1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9666"/>
              </p:ext>
            </p:extLst>
          </p:nvPr>
        </p:nvGraphicFramePr>
        <p:xfrm>
          <a:off x="720886" y="932328"/>
          <a:ext cx="27336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4" name="Формула" r:id="rId4" imgW="1155600" imgH="215640" progId="Equation.3">
                  <p:embed/>
                </p:oleObj>
              </mc:Choice>
              <mc:Fallback>
                <p:oleObj name="Формула" r:id="rId4" imgW="1155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886" y="932328"/>
                        <a:ext cx="27336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99868" y="944724"/>
            <a:ext cx="3852428" cy="5400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3"/>
          <p:cNvSpPr>
            <a:spLocks noChangeArrowheads="1"/>
          </p:cNvSpPr>
          <p:nvPr/>
        </p:nvSpPr>
        <p:spPr bwMode="auto">
          <a:xfrm>
            <a:off x="688142" y="3243172"/>
            <a:ext cx="2378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   </a:t>
            </a:r>
            <a:r>
              <a:rPr lang="ru-RU" altLang="ru-RU" sz="2400" b="1" dirty="0" smtClean="0">
                <a:latin typeface="Cambria" pitchFamily="18" charset="0"/>
              </a:rPr>
              <a:t>8.</a:t>
            </a:r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95351"/>
              </p:ext>
            </p:extLst>
          </p:nvPr>
        </p:nvGraphicFramePr>
        <p:xfrm>
          <a:off x="4788024" y="889625"/>
          <a:ext cx="3976688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5" name="Формула" r:id="rId6" imgW="1828800" imgH="888840" progId="Equation.3">
                  <p:embed/>
                </p:oleObj>
              </mc:Choice>
              <mc:Fallback>
                <p:oleObj name="Формула" r:id="rId6" imgW="18288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889625"/>
                        <a:ext cx="3976688" cy="203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Прямоугольник 3"/>
          <p:cNvSpPr>
            <a:spLocks noChangeArrowheads="1"/>
          </p:cNvSpPr>
          <p:nvPr/>
        </p:nvSpPr>
        <p:spPr bwMode="auto">
          <a:xfrm>
            <a:off x="5256076" y="4221088"/>
            <a:ext cx="2378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Ответ:   </a:t>
            </a:r>
            <a:r>
              <a:rPr lang="ru-RU" altLang="ru-RU" sz="2400" b="1" dirty="0" smtClean="0">
                <a:latin typeface="Cambria" pitchFamily="18" charset="0"/>
              </a:rPr>
              <a:t>7,5.</a:t>
            </a:r>
            <a:r>
              <a:rPr lang="ru-RU" alt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altLang="ru-RU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608004" y="80628"/>
            <a:ext cx="0" cy="65887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42" y="154689"/>
            <a:ext cx="3672817" cy="50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5527" y="116632"/>
            <a:ext cx="8321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)</a:t>
            </a:r>
            <a:endParaRPr lang="ru-RU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0902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87689"/>
            <a:ext cx="4317908" cy="722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104362"/>
              </p:ext>
            </p:extLst>
          </p:nvPr>
        </p:nvGraphicFramePr>
        <p:xfrm>
          <a:off x="6048164" y="2996952"/>
          <a:ext cx="1076325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6" name="Формула" r:id="rId10" imgW="495000" imgH="431640" progId="Equation.3">
                  <p:embed/>
                </p:oleObj>
              </mc:Choice>
              <mc:Fallback>
                <p:oleObj name="Формула" r:id="rId10" imgW="495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164" y="2996952"/>
                        <a:ext cx="1076325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4716016" y="944724"/>
            <a:ext cx="4317908" cy="9001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716016" y="2002556"/>
            <a:ext cx="4317908" cy="8640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716016" y="2942946"/>
            <a:ext cx="4317908" cy="10621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825052"/>
              </p:ext>
            </p:extLst>
          </p:nvPr>
        </p:nvGraphicFramePr>
        <p:xfrm>
          <a:off x="1583668" y="1700808"/>
          <a:ext cx="117157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7" name="Формула" r:id="rId12" imgW="495000" imgH="406080" progId="Equation.3">
                  <p:embed/>
                </p:oleObj>
              </mc:Choice>
              <mc:Fallback>
                <p:oleObj name="Формула" r:id="rId12" imgW="4950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3668" y="1700808"/>
                        <a:ext cx="1171575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508531" y="1732526"/>
            <a:ext cx="3852428" cy="113412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40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/>
      <p:bldP spid="36" grpId="0"/>
      <p:bldP spid="3" grpId="0"/>
      <p:bldP spid="29" grpId="0" animBg="1"/>
      <p:bldP spid="37" grpId="0" animBg="1"/>
      <p:bldP spid="38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spLocks noChangeArrowheads="1"/>
          </p:cNvSpPr>
          <p:nvPr/>
        </p:nvSpPr>
        <p:spPr bwMode="auto">
          <a:xfrm>
            <a:off x="251520" y="188640"/>
            <a:ext cx="856895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400" dirty="0" smtClean="0">
                <a:latin typeface="Cambria" pitchFamily="18" charset="0"/>
                <a:cs typeface="Times New Roman" pitchFamily="18" charset="0"/>
              </a:rPr>
              <a:t>         При решении </a:t>
            </a:r>
            <a:r>
              <a:rPr lang="ru-RU" alt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логарифмических уравнений</a:t>
            </a:r>
            <a:r>
              <a:rPr lang="ru-RU" altLang="ru-RU" sz="2400" dirty="0" smtClean="0">
                <a:latin typeface="Cambria" pitchFamily="18" charset="0"/>
                <a:cs typeface="Times New Roman" pitchFamily="18" charset="0"/>
              </a:rPr>
              <a:t>,</a:t>
            </a:r>
            <a:r>
              <a:rPr lang="ru-RU" altLang="ru-RU" sz="2400" b="1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Cambria" pitchFamily="18" charset="0"/>
                <a:cs typeface="Times New Roman" pitchFamily="18" charset="0"/>
              </a:rPr>
              <a:t>даже простейших, очень часто удобным является другой метод решения – </a:t>
            </a:r>
            <a:r>
              <a:rPr lang="ru-RU" alt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канонический</a:t>
            </a:r>
            <a:r>
              <a:rPr lang="ru-RU" altLang="ru-RU" sz="2400" b="1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Cambria" pitchFamily="18" charset="0"/>
                <a:cs typeface="Times New Roman" pitchFamily="18" charset="0"/>
              </a:rPr>
              <a:t>(он отличается от метода решения уравнения с помощью определения логарифма).</a:t>
            </a:r>
            <a:endParaRPr lang="ru-RU" altLang="ru-RU" sz="2400" dirty="0">
              <a:solidFill>
                <a:srgbClr val="C00000"/>
              </a:solidFill>
              <a:latin typeface="Cambria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636319"/>
              </p:ext>
            </p:extLst>
          </p:nvPr>
        </p:nvGraphicFramePr>
        <p:xfrm>
          <a:off x="2915816" y="1916832"/>
          <a:ext cx="22891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7" name="Формула" r:id="rId3" imgW="850680" imgH="228600" progId="Equation.3">
                  <p:embed/>
                </p:oleObj>
              </mc:Choice>
              <mc:Fallback>
                <p:oleObj name="Формула" r:id="rId3" imgW="850680" imgH="2286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916832"/>
                        <a:ext cx="228917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160204"/>
              </p:ext>
            </p:extLst>
          </p:nvPr>
        </p:nvGraphicFramePr>
        <p:xfrm>
          <a:off x="2455863" y="2619375"/>
          <a:ext cx="319625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8" name="Формула" r:id="rId5" imgW="1193760" imgH="241200" progId="Equation.3">
                  <p:embed/>
                </p:oleObj>
              </mc:Choice>
              <mc:Fallback>
                <p:oleObj name="Формула" r:id="rId5" imgW="1193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2619375"/>
                        <a:ext cx="3196257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3251883" y="2596842"/>
            <a:ext cx="3120317" cy="1071121"/>
            <a:chOff x="3251883" y="2596842"/>
            <a:chExt cx="3120317" cy="1071121"/>
          </a:xfrm>
        </p:grpSpPr>
        <p:sp>
          <p:nvSpPr>
            <p:cNvPr id="5" name="TextBox 4"/>
            <p:cNvSpPr txBox="1"/>
            <p:nvPr/>
          </p:nvSpPr>
          <p:spPr>
            <a:xfrm>
              <a:off x="3251883" y="2636912"/>
              <a:ext cx="1008112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1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 </a:t>
              </a:r>
              <a:r>
                <a:rPr lang="en-US" sz="31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31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31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n-US" sz="3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64088" y="2596842"/>
              <a:ext cx="1008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48064" y="2636912"/>
              <a:ext cx="360040" cy="1031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1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3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251883" y="3383269"/>
            <a:ext cx="100811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4608004" y="3365991"/>
            <a:ext cx="1224136" cy="1071121"/>
            <a:chOff x="4956013" y="3429000"/>
            <a:chExt cx="1224136" cy="1071121"/>
          </a:xfrm>
        </p:grpSpPr>
        <p:sp>
          <p:nvSpPr>
            <p:cNvPr id="17" name="TextBox 16"/>
            <p:cNvSpPr txBox="1"/>
            <p:nvPr/>
          </p:nvSpPr>
          <p:spPr>
            <a:xfrm>
              <a:off x="5172037" y="3429000"/>
              <a:ext cx="1008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56013" y="3469070"/>
              <a:ext cx="360040" cy="1031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1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3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175956" y="3425514"/>
            <a:ext cx="50405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4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2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4356</TotalTime>
  <Words>312</Words>
  <Application>Microsoft Office PowerPoint</Application>
  <PresentationFormat>Экран (4:3)</PresentationFormat>
  <Paragraphs>80</Paragraphs>
  <Slides>18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</vt:lpstr>
      <vt:lpstr>Cambria Math</vt:lpstr>
      <vt:lpstr>Symbol</vt:lpstr>
      <vt:lpstr>Times New Roman</vt:lpstr>
      <vt:lpstr>Тема Office</vt:lpstr>
      <vt:lpstr>Формула</vt:lpstr>
      <vt:lpstr>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Ответы к тренировочной работе №9</vt:lpstr>
      <vt:lpstr>Ответы к тренировочной работе №10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женек</dc:creator>
  <cp:lastModifiedBy>Admin</cp:lastModifiedBy>
  <cp:revision>148</cp:revision>
  <dcterms:created xsi:type="dcterms:W3CDTF">2007-10-04T15:42:58Z</dcterms:created>
  <dcterms:modified xsi:type="dcterms:W3CDTF">2024-07-12T21:34:47Z</dcterms:modified>
</cp:coreProperties>
</file>