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60" r:id="rId2"/>
    <p:sldId id="259" r:id="rId3"/>
    <p:sldId id="301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86" r:id="rId14"/>
    <p:sldId id="281" r:id="rId15"/>
    <p:sldId id="303" r:id="rId16"/>
    <p:sldId id="342" r:id="rId17"/>
    <p:sldId id="271" r:id="rId18"/>
    <p:sldId id="302" r:id="rId19"/>
    <p:sldId id="305" r:id="rId20"/>
    <p:sldId id="307" r:id="rId21"/>
    <p:sldId id="308" r:id="rId22"/>
    <p:sldId id="309" r:id="rId23"/>
    <p:sldId id="310" r:id="rId24"/>
    <p:sldId id="313" r:id="rId25"/>
    <p:sldId id="343" r:id="rId26"/>
    <p:sldId id="282" r:id="rId27"/>
    <p:sldId id="314" r:id="rId28"/>
    <p:sldId id="291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44" r:id="rId38"/>
    <p:sldId id="345" r:id="rId39"/>
    <p:sldId id="325" r:id="rId40"/>
    <p:sldId id="346" r:id="rId41"/>
    <p:sldId id="347" r:id="rId42"/>
    <p:sldId id="329" r:id="rId43"/>
    <p:sldId id="348" r:id="rId44"/>
    <p:sldId id="331" r:id="rId45"/>
    <p:sldId id="349" r:id="rId46"/>
    <p:sldId id="350" r:id="rId47"/>
    <p:sldId id="333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83" autoAdjust="0"/>
  </p:normalViewPr>
  <p:slideViewPr>
    <p:cSldViewPr>
      <p:cViewPr varScale="1">
        <p:scale>
          <a:sx n="96" d="100"/>
          <a:sy n="96" d="100"/>
        </p:scale>
        <p:origin x="20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CA07-9AFA-4D41-A484-5E9E5570B795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CAA3-B63B-4722-925F-CCAA8D84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рисунке изображён план трёхкомнатной квартиры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многоэтажном жилом доме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Полный текст задачи: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рисунке изображён план трёхкомнатной квартиры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многоэтажном жилом доме. Сторона каждой клети на плане равна 0,5м. Вход в квартиру находится в прихожей. Напротив входа находится санузел. В детской и гостиной есть по два окна. В квартире имеются две застеклённые лоджии. Из кухни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можно выйти на лоджию площадью 3 квадратных метра. Дверь в гостиную располагается напротив двери в спальню.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Найдите ширину одного окна в гостиной.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дайте в сантиметрах.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детская.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сколько процентов площадь прихожей больше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площади санузла?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плане изображено домохозяйство по адресу: с. Сосновое, 2-й Зелёный пер., д.9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Полный текст задачи: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рисунке изображён план двухкомнатной квартиры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многоэтажном жилом доме. Сторона каждой клети на плане равна 0,5м. Вход в квартиру находится в прихожей. Слева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входа находится санузел, а справа – гостиная, кухня и спальня. На кухне есть выход в застеклённую лоджию. Из всех помещений в квартире гостиная занимает наибольшую площадь.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0,5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Вход в квартиру находится в прихожей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.Слева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от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входа находится санузел, а справа – гостиная, кухня и спальня.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кухне есть выход в застеклённую лоджию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Из всех помещений в квартире гостиная занимает наибольшую площадь.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0,5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Найдите ширину окна в спальне.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дайте в сантиметрах.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Плитка для пола размером 25 см × 25 см продаётся в упаковках по 10 штук. Сколько упаковок плитки понадобится, чтобы выложить пол лоджии?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действий на схеме необходимо нажимать на соответствующие прямоугольные выноски.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сколько процентов площадь гостиной больше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площади спальни?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рисунке изображён план двухкомнатной квартиры в многоэтажном жилом доме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Полный текст задачи: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рисунке изображён план двухкомнатной квартиры в многоэтажном жилом доме. Сторона каждой клетки на плане 0,5м. Вход в квартиру находится в прихожей. Напротив входа располагается санузел.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Кладовая находится слева от входа в квартиру, а кухня – справа. Спальня занимает площадь большую, чем кухня. В гостиной есть застеклённая лоджия.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0,5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Вход в квартиру находится в прихожей.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Напротив входа располагается санузел.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Кладовая находится слева от входа в квартиру, а кухня – справа.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Вход в квартиру находится в прихожей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Спальня занимает площадь большую, чем кухня.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гостиной есть застеклённая лоджия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Найдите ширину окна в спальне.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дайте в сантиметрах.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Паркетная доска размером 100см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50см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продаётся в упаковках по 5 штук. Сколько упаковок понадобится, чтобы выложить пол в прихожей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Найдите площадь, которую занимает гостиная.</a:t>
            </a: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 дайте в квадратных метрах.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сколько процентов площадь гостиной больше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площади спальни?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рисунке изображён план трёхкомнатной квартиры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многоэтажном жилом доме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Полный текст задачи: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рисунке изображён план трёхкомнатной квартиры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многоэтажном жилом доме. Сторона каждой клетки на плане равна 0,5м. Вход в квартиру находится в прихожей. Напротив входа находится санузел. Справа от входа гостиная и спальня, а слева – кухня и детская. В квартире есть две застеклённые лоджии. Площадь кухни равна 18 квадратных метров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. Вход в детскую расположен напротив входа в гостиную.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0,5 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Вход в квартиру находится в прихожей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Напротив входа находится санузел.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Напротив входа располагается санузел.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Справа от входа гостиная и спальня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Слева от входа кухня и детская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Слева от входа кухня и детская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Вход в детскую расположен напротив входа в гостиную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квартире имеются две застеклённые лоджии.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Найдите длину остекления лоджии в спальне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дайте в сантиметрах.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детская.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dirty="0" smtClean="0">
                <a:latin typeface="Times New Roman" pitchFamily="18" charset="0"/>
                <a:cs typeface="Times New Roman" pitchFamily="18" charset="0"/>
              </a:rPr>
              <a:t>В детской и гостиной есть по два окна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сколько процентов площадь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спальни меньше</a:t>
            </a:r>
            <a:r>
              <a:rPr lang="ru-RU" sz="1200" baseline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кухни?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квартире имеются две застеклённые лоджии.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Из кухни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можно выйти на лоджию площадью 3 квадратных метра.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Дверь в гостиную располагается напротив двери в спальню.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получения ответа в таблице – нажимаем на название объекта в таблице.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nkaa.ru/wp-content/uploads/2018/02/empty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272" y="0"/>
            <a:ext cx="929127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5805264"/>
            <a:ext cx="478802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СОШ №256</a:t>
            </a:r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ЗАТО г.Фокино</a:t>
            </a:r>
          </a:p>
          <a:p>
            <a:pPr algn="ctr"/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11960" y="188640"/>
            <a:ext cx="4788024" cy="936104"/>
          </a:xfrm>
          <a:prstGeom prst="rect">
            <a:avLst/>
          </a:prstGeom>
          <a:solidFill>
            <a:srgbClr val="FFCDCD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 – 2020</a:t>
            </a:r>
            <a:r>
              <a:rPr lang="ru-RU" sz="66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11960" y="1268760"/>
            <a:ext cx="478802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1960" y="2348880"/>
            <a:ext cx="4788024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№1 - №5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44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квартиры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Mama\Desktop\маме\вариант № 42\20191018_205039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E1D4CB"/>
              </a:clrFrom>
              <a:clrTo>
                <a:srgbClr val="E1D4CB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3199364" y="-1175028"/>
            <a:ext cx="2817279" cy="8712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6786610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 userDrawn="1"/>
        </p:nvSpPr>
        <p:spPr>
          <a:xfrm>
            <a:off x="5572132" y="4143380"/>
            <a:ext cx="3392356" cy="245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665" name="Picture 1" descr="image1"/>
          <p:cNvPicPr>
            <a:picLocks noChangeAspect="1" noChangeArrowheads="1"/>
          </p:cNvPicPr>
          <p:nvPr userDrawn="1"/>
        </p:nvPicPr>
        <p:blipFill>
          <a:blip r:embed="rId3"/>
          <a:srcRect l="1821" t="3219"/>
          <a:stretch>
            <a:fillRect/>
          </a:stretch>
        </p:blipFill>
        <p:spPr bwMode="auto">
          <a:xfrm>
            <a:off x="285720" y="1500174"/>
            <a:ext cx="7703549" cy="42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6143636" y="4071942"/>
            <a:ext cx="2820852" cy="252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60648"/>
            <a:ext cx="8750206" cy="17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14282" y="3429000"/>
            <a:ext cx="875020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617" name="Picture 1" descr="image1"/>
          <p:cNvPicPr>
            <a:picLocks noChangeAspect="1" noChangeArrowheads="1"/>
          </p:cNvPicPr>
          <p:nvPr userDrawn="1"/>
        </p:nvPicPr>
        <p:blipFill>
          <a:blip r:embed="rId3"/>
          <a:srcRect l="2135" t="9153" r="5519" b="2163"/>
          <a:stretch>
            <a:fillRect/>
          </a:stretch>
        </p:blipFill>
        <p:spPr bwMode="auto">
          <a:xfrm>
            <a:off x="214282" y="1643050"/>
            <a:ext cx="87154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16216" y="3429000"/>
            <a:ext cx="244827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5" r:id="rId5"/>
    <p:sldLayoutId id="2147483664" r:id="rId6"/>
    <p:sldLayoutId id="2147483660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29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7.xml"/><Relationship Id="rId7" Type="http://schemas.openxmlformats.org/officeDocument/2006/relationships/slide" Target="slide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3.xml"/><Relationship Id="rId7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5" Type="http://schemas.openxmlformats.org/officeDocument/2006/relationships/slide" Target="slide54.xml"/><Relationship Id="rId4" Type="http://schemas.openxmlformats.org/officeDocument/2006/relationships/slide" Target="slide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ОГЭ-2025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1–5 — реальная математика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fontScale="92500"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r>
              <a:rPr lang="ru-RU" sz="2000" i="1" dirty="0" smtClean="0"/>
              <a:t>Блок </a:t>
            </a:r>
            <a:r>
              <a:rPr lang="ru-RU" sz="2000" i="1" dirty="0"/>
              <a:t>задач, который проверяет навыки применения математических знаний в реальной жизни. Придется прочитать длинный текст, понять его, правильно выделить значимые для решения данные (обычно их в 2–3 раза меньше, чем текста всего) и правильно их применить для ответов на задания. Весьма полезные навыки.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Учитель математики</a:t>
            </a:r>
          </a:p>
          <a:p>
            <a:pPr marL="0" indent="0" algn="r">
              <a:buNone/>
            </a:pPr>
            <a:r>
              <a:rPr lang="ru-RU" dirty="0" smtClean="0"/>
              <a:t>МБОУ гимназия №14, </a:t>
            </a:r>
            <a:r>
              <a:rPr lang="ru-RU" dirty="0" err="1" smtClean="0"/>
              <a:t>г.Ейск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Матюха</a:t>
            </a:r>
            <a:r>
              <a:rPr lang="ru-RU" dirty="0" smtClean="0"/>
              <a:t> Эльвира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35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5536" y="260648"/>
            <a:ext cx="7290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кухни можно выйти на лоджию площадью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квадратных метра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04248" y="3717032"/>
            <a:ext cx="360040" cy="432048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732240" y="450912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3м²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884368" y="35730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524328" y="33569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28" y="5445224"/>
            <a:ext cx="161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3528" y="5805264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11760" y="472514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11760" y="508518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539552" y="1772816"/>
            <a:ext cx="3312368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рисунку определяем площади лоджий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04248" y="3356992"/>
            <a:ext cx="360040" cy="432048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804248" y="4149080"/>
            <a:ext cx="360040" cy="360040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804248" y="2348880"/>
            <a:ext cx="360040" cy="432048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804248" y="1988840"/>
            <a:ext cx="360040" cy="432048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804248" y="2780928"/>
            <a:ext cx="360040" cy="360040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2411760" y="544522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196727" y="2004073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59832" y="2924944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5400000">
            <a:off x="5348855" y="3856562"/>
            <a:ext cx="553998" cy="851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11760" y="580526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 rot="5400000">
            <a:off x="5509959" y="1626945"/>
            <a:ext cx="553998" cy="11337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возврат 31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64" grpId="0" animBg="1"/>
      <p:bldP spid="65" grpId="0"/>
      <p:bldP spid="5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6757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Дверь в гостиную располагается напротив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двери в спальню.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4196727" y="2004073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2924944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5348855" y="3856562"/>
            <a:ext cx="553998" cy="851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5509959" y="1626945"/>
            <a:ext cx="553998" cy="11337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528" y="5445224"/>
            <a:ext cx="161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528" y="5805264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11760" y="472514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11760" y="508518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11760" y="544522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11760" y="580526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804248" y="3717032"/>
            <a:ext cx="360040" cy="432048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804248" y="3356992"/>
            <a:ext cx="360040" cy="432048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804248" y="4149080"/>
            <a:ext cx="360040" cy="360040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лево 57"/>
          <p:cNvSpPr/>
          <p:nvPr/>
        </p:nvSpPr>
        <p:spPr>
          <a:xfrm>
            <a:off x="2699792" y="2780928"/>
            <a:ext cx="2520280" cy="288032"/>
          </a:xfrm>
          <a:prstGeom prst="leftArrow">
            <a:avLst>
              <a:gd name="adj1" fmla="val 50000"/>
              <a:gd name="adj2" fmla="val 853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23528" y="5805264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3528" y="5445224"/>
            <a:ext cx="163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9552" y="1988840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9552" y="4077072"/>
            <a:ext cx="1174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36" grpId="0"/>
      <p:bldP spid="50" grpId="0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спальня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кухня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санузел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прихожая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0598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11760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572000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067944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2281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652120" y="33265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436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308304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36521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8064" y="1988840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1760" y="5805264"/>
            <a:ext cx="16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064" y="4077072"/>
            <a:ext cx="94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1760" y="544522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51920" y="2348880"/>
            <a:ext cx="11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3482805" y="2452282"/>
            <a:ext cx="553998" cy="13553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5576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40364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3528" y="5445224"/>
            <a:ext cx="163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7544" y="4077072"/>
            <a:ext cx="125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омой 60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6" grpId="0"/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34" grpId="0"/>
      <p:bldP spid="36" grpId="0"/>
      <p:bldP spid="38" grpId="0"/>
      <p:bldP spid="41" grpId="0"/>
      <p:bldP spid="45" grpId="0"/>
      <p:bldP spid="53" grpId="0"/>
      <p:bldP spid="60" grpId="0"/>
      <p:bldP spid="32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260648"/>
            <a:ext cx="6643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ширину одного окна в гостиной.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сантиметрах.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9552" y="2780928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2кл = 1м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5445224"/>
            <a:ext cx="163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5805264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1760" y="472514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508518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544522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760" y="580526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552" y="1988840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552" y="4077072"/>
            <a:ext cx="1174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4196727" y="2004073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59832" y="2924944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884368" y="35730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524328" y="33569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1520" y="2636912"/>
            <a:ext cx="288032" cy="64807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740352" y="2276872"/>
            <a:ext cx="1008112" cy="57606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далее 6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возврат 6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домой 63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54" grpId="0" animBg="1"/>
      <p:bldP spid="56" grpId="0"/>
      <p:bldP spid="58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возврат 53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домой 54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267744" y="2780928"/>
            <a:ext cx="309634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4213" y="188640"/>
            <a:ext cx="81383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Плитка для пола размером 25 см × 25 см продаётся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упаковках по 24 штуки. Сколько упаковок плитки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понадобится, чтобы выложить пол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санузле?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(9)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436096" y="4509120"/>
            <a:ext cx="3528392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Найти, сколько упаковок понадобится. Результат округлить до целого –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36096" y="2780928"/>
            <a:ext cx="3528392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Найти площадь одной плитки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36096" y="1556792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определить площадь пола санузла (в см²)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5445224"/>
            <a:ext cx="163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5805264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1760" y="472514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508518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1760" y="544522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580526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43808" y="1988840"/>
            <a:ext cx="2160240" cy="792088"/>
          </a:xfrm>
          <a:prstGeom prst="rect">
            <a:avLst/>
          </a:prstGeom>
          <a:solidFill>
            <a:schemeClr val="accent6">
              <a:lumMod val="75000"/>
              <a:alpha val="16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203848" y="2348880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110000см²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7744" y="285293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 · 25 = 625 (см²)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5436096" y="3645024"/>
            <a:ext cx="3528392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Найти необходимое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67744" y="3284984"/>
            <a:ext cx="305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110000 : 625 = 176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7744" y="3717032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176 : 24 ≈ 7,3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4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5" grpId="0" animBg="1"/>
      <p:bldP spid="37" grpId="0"/>
      <p:bldP spid="46" grpId="0"/>
      <p:bldP spid="50" grpId="0" animBg="1"/>
      <p:bldP spid="50" grpId="1" animBg="1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9592" y="260648"/>
            <a:ext cx="7181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детская.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356992"/>
            <a:ext cx="2448272" cy="1224136"/>
          </a:xfrm>
          <a:prstGeom prst="rect">
            <a:avLst/>
          </a:prstGeom>
          <a:solidFill>
            <a:schemeClr val="accent6">
              <a:lumMod val="75000"/>
              <a:alpha val="19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508104" y="2348880"/>
            <a:ext cx="3384376" cy="64807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· 3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508104" y="1556792"/>
            <a:ext cx="3384376" cy="7200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 плане 2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= 1 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5445224"/>
            <a:ext cx="163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5805264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11760" y="472514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1760" y="508518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544522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580526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884368" y="35730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524328" y="33569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возврат 3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8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52" grpId="0" animBg="1"/>
      <p:bldP spid="52" grpId="1" animBg="1"/>
      <p:bldP spid="42" grpId="0" animBg="1"/>
      <p:bldP spid="42" grpId="1" animBg="1"/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524328" y="33569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884368" y="35730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260648"/>
            <a:ext cx="7780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сколько процентов площадь прихожей больше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площади санузла?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2780928"/>
            <a:ext cx="2160240" cy="1728192"/>
          </a:xfrm>
          <a:prstGeom prst="rect">
            <a:avLst/>
          </a:prstGeom>
          <a:solidFill>
            <a:schemeClr val="accent6">
              <a:lumMod val="75000"/>
              <a:alpha val="19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580112" y="2780928"/>
            <a:ext cx="3384376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 startAt="2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100%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99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? %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504" y="11663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580112" y="1556792"/>
            <a:ext cx="3384376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Вычислить площади прихожей и санузла (в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5445224"/>
            <a:ext cx="163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5805264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11760" y="472514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1760" y="508518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544522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580526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43808" y="1916832"/>
            <a:ext cx="2160240" cy="864096"/>
          </a:xfrm>
          <a:prstGeom prst="rect">
            <a:avLst/>
          </a:prstGeom>
          <a:solidFill>
            <a:schemeClr val="tx2">
              <a:lumMod val="60000"/>
              <a:lumOff val="40000"/>
              <a:alpha val="19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843808" y="191683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43808" y="278092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5580112" y="3645024"/>
            <a:ext cx="3384376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Найти разность процентов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возврат 45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омой 4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/>
      <p:bldP spid="34" grpId="0" animBg="1"/>
      <p:bldP spid="18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52" grpId="0" animBg="1"/>
      <p:bldP spid="52" grpId="1" animBg="1"/>
      <p:bldP spid="42" grpId="0" animBg="1"/>
      <p:bldP spid="42" grpId="1" animBg="1"/>
      <p:bldP spid="36" grpId="0" animBg="1"/>
      <p:bldP spid="37" grpId="0"/>
      <p:bldP spid="38" grpId="0"/>
      <p:bldP spid="40" grpId="0" animBg="1"/>
      <p:bldP spid="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48" y="476672"/>
            <a:ext cx="2989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8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260648"/>
            <a:ext cx="8482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изображён план двухкомнатной квартиры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многоэтажном жилом доме.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16016" y="764704"/>
            <a:ext cx="2304256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7115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0,5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72198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72132" y="307181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827584" y="5733256"/>
            <a:ext cx="3168352" cy="7200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260" name="Picture 4" descr="http://co8tula.ru/upload/iblock/d3a/d3a9957cb73046ceb7bfc5ea5929c6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96752"/>
            <a:ext cx="4248472" cy="539931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572000" y="19888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572000" y="285293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4572000" y="371703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4572000" y="458112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8388424" y="6021288"/>
            <a:ext cx="50405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72198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72132" y="307181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4143380"/>
            <a:ext cx="3834664" cy="9646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5993698">
            <a:off x="4967004" y="4216004"/>
            <a:ext cx="504056" cy="836712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3528" y="260648"/>
            <a:ext cx="614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Вход в квартиру находится в прихожей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4414" y="4643446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5987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Слева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входа находится санузел,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справа – гостиная, кухня и спальня.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4143380"/>
            <a:ext cx="3857652" cy="96460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углом 21"/>
          <p:cNvSpPr/>
          <p:nvPr/>
        </p:nvSpPr>
        <p:spPr>
          <a:xfrm rot="16200000" flipH="1">
            <a:off x="3390138" y="4253672"/>
            <a:ext cx="577774" cy="1071570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4414" y="4643446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072198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572132" y="307181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6116" y="5929330"/>
            <a:ext cx="11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озврат 18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7127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кухне есть выход в застеклённую лоджию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785926"/>
            <a:ext cx="1500198" cy="7143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929454" y="4929198"/>
            <a:ext cx="169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лоджия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2071678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072198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572132" y="307181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596" y="2571744"/>
            <a:ext cx="1500198" cy="1571636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0034" y="3643314"/>
            <a:ext cx="94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9454" y="5286388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4414" y="4643446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6116" y="5929330"/>
            <a:ext cx="11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возврат 39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79074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всех помещений в квартире гостиная занимает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наибольшую площадь.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54" y="6000768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9454" y="5643578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14810" y="3143248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28860" y="3143248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929454" y="4929198"/>
            <a:ext cx="169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лоджия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072198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572132" y="307181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454" y="5286388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28794" y="1785926"/>
            <a:ext cx="2071702" cy="235745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071934" y="1785926"/>
            <a:ext cx="1357322" cy="2357454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286116" y="5929330"/>
            <a:ext cx="11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14414" y="4643446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0034" y="3643314"/>
            <a:ext cx="94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2071678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4285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возврат 34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омой 36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929454" y="5643578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55576" y="404664"/>
          <a:ext cx="81369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спальня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санузел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кухня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гостиная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прихожая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0598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357422" y="42860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4572000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067944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62281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715008" y="428604"/>
            <a:ext cx="1584176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788436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308304" y="40466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588224" y="143842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35124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572264" y="142873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142873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86116" y="5929330"/>
            <a:ext cx="11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29454" y="4572008"/>
            <a:ext cx="165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0034" y="3643314"/>
            <a:ext cx="94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29454" y="5286388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28860" y="3143248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5400000">
            <a:off x="1686506" y="4242792"/>
            <a:ext cx="553998" cy="13553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85786" y="35716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140364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29454" y="6000768"/>
            <a:ext cx="16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43372" y="3143248"/>
            <a:ext cx="1303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9" grpId="0"/>
      <p:bldP spid="62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60648"/>
            <a:ext cx="5319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ширину окна в спальне.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сантиметрах.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6786578" y="92867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72198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72132" y="307181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1571612"/>
            <a:ext cx="1008112" cy="42862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00496" y="1071546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3кл = 1,5м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3143248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929454" y="6000768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9454" y="5643578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9454" y="4929198"/>
            <a:ext cx="169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лоджия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9454" y="5286388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072198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572132" y="307181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(8)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5720" y="528638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5720" y="528638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20" y="528638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213" y="188640"/>
            <a:ext cx="75275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Плитка для пола размером 25 см × 25 см продаётся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упаковках по 10 штук. Сколько упаковок плитки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понадобится, чтобы выложить пол лоджии?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1785926"/>
            <a:ext cx="1500198" cy="720650"/>
          </a:xfrm>
          <a:prstGeom prst="rect">
            <a:avLst/>
          </a:prstGeom>
          <a:solidFill>
            <a:schemeClr val="accent6">
              <a:lumMod val="75000"/>
              <a:alpha val="16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00034" y="1357298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45000см²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1714488"/>
            <a:ext cx="3096344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285984" y="1928802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 · 25 = 625 (см²)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43108" y="2357430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45000 : 625 = 72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5357818" y="4500570"/>
            <a:ext cx="3528392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Найти, сколько упаковок понадобится. Результат округлить до целого –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357818" y="3643314"/>
            <a:ext cx="3528392" cy="78581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Найти необходимое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357818" y="2786058"/>
            <a:ext cx="3528424" cy="78581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Найти площадь одной плитки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357818" y="1571612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определить площадь пола лоджии(в см²)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5984" y="2857496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72 : 10 = 7,2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Управляющая кнопка: далее 54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возврат 55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омой 56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8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24" grpId="0" animBg="1"/>
      <p:bldP spid="35" grpId="0"/>
      <p:bldP spid="37" grpId="0" animBg="1"/>
      <p:bldP spid="51" grpId="0"/>
      <p:bldP spid="52" grpId="0"/>
      <p:bldP spid="53" grpId="0" animBg="1"/>
      <p:bldP spid="53" grpId="1" animBg="1"/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9592" y="260648"/>
            <a:ext cx="7199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санузел.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7158" y="528638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13,5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7158" y="528638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7158" y="528638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9454" y="6000768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5643578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9454" y="4929198"/>
            <a:ext cx="169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лоджия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9454" y="5286388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5143512"/>
            <a:ext cx="2143140" cy="1428760"/>
          </a:xfrm>
          <a:prstGeom prst="rect">
            <a:avLst/>
          </a:prstGeom>
          <a:solidFill>
            <a:schemeClr val="accent6">
              <a:lumMod val="75000"/>
              <a:alpha val="19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72198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572132" y="307181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5214942" y="2357430"/>
            <a:ext cx="3670128" cy="64294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4,5 · 3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214942" y="1571612"/>
            <a:ext cx="3670128" cy="7143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 плане 2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= 1 м</a:t>
            </a: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0" grpId="0" animBg="1"/>
      <p:bldP spid="31" grpId="0" animBg="1"/>
      <p:bldP spid="32" grpId="0"/>
      <p:bldP spid="58" grpId="0" animBg="1"/>
      <p:bldP spid="58" grpId="1" animBg="1"/>
      <p:bldP spid="42" grpId="0" animBg="1"/>
      <p:bldP spid="4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16632"/>
            <a:ext cx="6115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260648"/>
            <a:ext cx="76841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сколько процентов площадь гостиной больше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площади спальни?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9454" y="6000768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9454" y="5643578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9454" y="4929198"/>
            <a:ext cx="169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лоджия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9454" y="5286388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928794" y="1857364"/>
            <a:ext cx="2071702" cy="2286016"/>
          </a:xfrm>
          <a:prstGeom prst="rect">
            <a:avLst/>
          </a:prstGeom>
          <a:solidFill>
            <a:schemeClr val="accent6">
              <a:lumMod val="75000"/>
              <a:alpha val="19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7158" y="528638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7158" y="528638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7158" y="528638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ая выноска 64"/>
          <p:cNvSpPr/>
          <p:nvPr/>
        </p:nvSpPr>
        <p:spPr>
          <a:xfrm>
            <a:off x="5572132" y="2786058"/>
            <a:ext cx="3384376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 startAt="2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100%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90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? %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ая выноска 65"/>
          <p:cNvSpPr/>
          <p:nvPr/>
        </p:nvSpPr>
        <p:spPr>
          <a:xfrm>
            <a:off x="5572132" y="1571612"/>
            <a:ext cx="3384376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Вычислить площади гостиной и спальни (в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071934" y="1857364"/>
            <a:ext cx="1357322" cy="2286016"/>
          </a:xfrm>
          <a:prstGeom prst="rect">
            <a:avLst/>
          </a:prstGeom>
          <a:solidFill>
            <a:schemeClr val="tx2">
              <a:lumMod val="60000"/>
              <a:lumOff val="40000"/>
              <a:alpha val="19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2571736" y="1928802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90кл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57686" y="1857364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60кл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ая выноска 69"/>
          <p:cNvSpPr/>
          <p:nvPr/>
        </p:nvSpPr>
        <p:spPr>
          <a:xfrm>
            <a:off x="5572132" y="3643314"/>
            <a:ext cx="3384376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Найти разность процентов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1928794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344618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3" action="ppaction://hlinksldjump" highlightClick="1"/>
          </p:cNvPr>
          <p:cNvSpPr/>
          <p:nvPr/>
        </p:nvSpPr>
        <p:spPr>
          <a:xfrm>
            <a:off x="1136706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8" grpId="0"/>
      <p:bldP spid="69" grpId="0"/>
      <p:bldP spid="70" grpId="0" animBg="1"/>
      <p:bldP spid="7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00042"/>
            <a:ext cx="3259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8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1230" y="476672"/>
            <a:ext cx="2797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план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260648"/>
            <a:ext cx="8482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изображён план двухкомнатной квартиры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многоэтажном жилом доме.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714876" y="785794"/>
            <a:ext cx="2286016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2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7115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0,5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72264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29520" y="30003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623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Вход в квартиру находится в прихожей.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72264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29520" y="30003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2643182"/>
            <a:ext cx="1357322" cy="178595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2285984" y="1928802"/>
            <a:ext cx="504056" cy="836712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214546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214546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60648"/>
            <a:ext cx="6195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Напротив входа располагается санузел.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4429132"/>
            <a:ext cx="1357322" cy="107157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5000636"/>
            <a:ext cx="11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264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429520" y="30003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10800000">
            <a:off x="2428860" y="2786058"/>
            <a:ext cx="285752" cy="1428760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7387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Кладовая находится слева от входа в квартиру,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кухня – справа.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9454" y="4929198"/>
            <a:ext cx="181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кладовая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488" y="2214554"/>
            <a:ext cx="135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кладовая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72264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429520" y="30003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углом 24"/>
          <p:cNvSpPr/>
          <p:nvPr/>
        </p:nvSpPr>
        <p:spPr>
          <a:xfrm rot="10800000">
            <a:off x="2000232" y="2500306"/>
            <a:ext cx="500066" cy="857256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 flipH="1">
            <a:off x="2643174" y="2500306"/>
            <a:ext cx="435468" cy="415518"/>
          </a:xfrm>
          <a:prstGeom prst="bentArrow">
            <a:avLst>
              <a:gd name="adj1" fmla="val 12515"/>
              <a:gd name="adj2" fmla="val 18758"/>
              <a:gd name="adj3" fmla="val 38619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14546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8926" y="2643182"/>
            <a:ext cx="714380" cy="42862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285984" y="5000636"/>
            <a:ext cx="11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48" y="1714488"/>
            <a:ext cx="94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29454" y="5286388"/>
            <a:ext cx="140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472" y="1785926"/>
            <a:ext cx="1714512" cy="171451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5" grpId="0" animBg="1"/>
      <p:bldP spid="26" grpId="0" animBg="1"/>
      <p:bldP spid="32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7700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Спальня занимает площадь большую, чем кухня.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786" y="4786322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572264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429520" y="30003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929454" y="4929198"/>
            <a:ext cx="181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кладовая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454" y="5286388"/>
            <a:ext cx="140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348" y="1714488"/>
            <a:ext cx="94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1472" y="3500438"/>
            <a:ext cx="1714512" cy="200026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929454" y="5643578"/>
            <a:ext cx="16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4546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5984" y="5000636"/>
            <a:ext cx="11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7488" y="2214554"/>
            <a:ext cx="135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кладовая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6051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гостиной есть застеклённая лоджия.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43570" y="3286124"/>
            <a:ext cx="428628" cy="221457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72264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429520" y="30003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0694" y="5429264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85786" y="4786322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48" y="1714488"/>
            <a:ext cx="94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4546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5984" y="5000636"/>
            <a:ext cx="11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214554"/>
            <a:ext cx="135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кладовая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9454" y="4929198"/>
            <a:ext cx="181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кладовая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9454" y="5286388"/>
            <a:ext cx="140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29454" y="5643578"/>
            <a:ext cx="16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29454" y="6000768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43306" y="3286124"/>
            <a:ext cx="1928826" cy="221457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143504" y="6000768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71934" y="3357562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46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929454" y="4929198"/>
            <a:ext cx="1892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кладовая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55576" y="404664"/>
          <a:ext cx="81369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спальня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гостиная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прихожая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кладовая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кухня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0598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428860" y="42860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4572000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000496" y="35716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62281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643570" y="357166"/>
            <a:ext cx="1584176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788436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286644" y="428604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588224" y="143842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14732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572264" y="142873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142873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4348" y="1714488"/>
            <a:ext cx="94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3504" y="6000768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57488" y="2214554"/>
            <a:ext cx="135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кладовая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43372" y="3357562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5400000">
            <a:off x="2686638" y="3314098"/>
            <a:ext cx="553998" cy="13553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29454" y="5286388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85786" y="35716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140364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29454" y="5643578"/>
            <a:ext cx="16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4348" y="4786322"/>
            <a:ext cx="1303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озврат 44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омой 45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9" grpId="0"/>
      <p:bldP spid="62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60648"/>
            <a:ext cx="5319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ширину окна в спальне.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сантиметрах.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6786578" y="928670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72264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429520" y="30003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643314"/>
            <a:ext cx="357190" cy="85725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5643578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3кл = 1,5м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4786322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6572264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429520" y="30003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142852"/>
            <a:ext cx="87246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Паркетная доска размером 100см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50см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продаётся в упаковках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5 штук. Сколько упаковок понадобится, чтобы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выложить пол в прихожей?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357818" y="4357694"/>
            <a:ext cx="3600400" cy="223224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Общее количество разделить на количество досок в упаковке (дробное число округлить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сторону).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357818" y="2786058"/>
            <a:ext cx="3600400" cy="151216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Определить количество досок необходимых , чтобы выложить площадку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357818" y="1571612"/>
            <a:ext cx="3600400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определить количество досок в 1 кв.м.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2910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2910" y="571501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2910" y="571501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214546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372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изображён план трёхкомнатной квартиры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многоэтажном жилом доме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16016" y="764704"/>
            <a:ext cx="2304256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2" animBg="1"/>
      <p:bldP spid="16" grpId="0" animBg="1"/>
      <p:bldP spid="1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9592" y="260648"/>
            <a:ext cx="7377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гостиная.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2910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22,5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2910" y="571501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2910" y="571501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572264" y="3357562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429520" y="300037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5214942" y="2357430"/>
            <a:ext cx="3670128" cy="642942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4,5 · 5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214942" y="1571612"/>
            <a:ext cx="3670128" cy="714380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 плане 2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= 1 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возврат 35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омой 36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071934" y="3357562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43306" y="3286124"/>
            <a:ext cx="1928826" cy="2214578"/>
          </a:xfrm>
          <a:prstGeom prst="rect">
            <a:avLst/>
          </a:prstGeom>
          <a:solidFill>
            <a:schemeClr val="accent6">
              <a:lumMod val="75000"/>
              <a:alpha val="19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929454" y="4929198"/>
            <a:ext cx="181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кладовая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9454" y="5286388"/>
            <a:ext cx="140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29454" y="5643578"/>
            <a:ext cx="16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9454" y="6000768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3504" y="6000768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1" grpId="0" animBg="1"/>
      <p:bldP spid="32" grpId="0"/>
      <p:bldP spid="58" grpId="0" animBg="1"/>
      <p:bldP spid="58" grpId="1" animBg="1"/>
      <p:bldP spid="42" grpId="0" animBg="1"/>
      <p:bldP spid="42" grpId="1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260648"/>
            <a:ext cx="76841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сколько процентов площадь гостиной больше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площади спальни?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643306" y="3286124"/>
            <a:ext cx="1928826" cy="2214578"/>
          </a:xfrm>
          <a:prstGeom prst="rect">
            <a:avLst/>
          </a:prstGeom>
          <a:solidFill>
            <a:schemeClr val="accent6">
              <a:lumMod val="75000"/>
              <a:alpha val="19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42910" y="571501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2910" y="571501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42910" y="571501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71472" y="3500438"/>
            <a:ext cx="1714512" cy="2000264"/>
          </a:xfrm>
          <a:prstGeom prst="rect">
            <a:avLst/>
          </a:prstGeom>
          <a:solidFill>
            <a:schemeClr val="tx2">
              <a:lumMod val="60000"/>
              <a:lumOff val="40000"/>
              <a:alpha val="19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071934" y="3286124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90кл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28662" y="3500438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72кл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1663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226774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возврат 37">
            <a:hlinkClick r:id="" action="ppaction://hlinkshowjump?jump=lastslideviewed" highlightClick="1"/>
          </p:cNvPr>
          <p:cNvSpPr/>
          <p:nvPr/>
        </p:nvSpPr>
        <p:spPr>
          <a:xfrm>
            <a:off x="68356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3" action="ppaction://hlinksldjump" highlightClick="1"/>
          </p:cNvPr>
          <p:cNvSpPr/>
          <p:nvPr/>
        </p:nvSpPr>
        <p:spPr>
          <a:xfrm>
            <a:off x="147565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929454" y="4929198"/>
            <a:ext cx="181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кладовая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9454" y="4572008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9454" y="4214818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9454" y="5286388"/>
            <a:ext cx="140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9454" y="5643578"/>
            <a:ext cx="16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9454" y="6000768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3504" y="6000768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ая выноска 69"/>
          <p:cNvSpPr/>
          <p:nvPr/>
        </p:nvSpPr>
        <p:spPr>
          <a:xfrm>
            <a:off x="5715008" y="3643314"/>
            <a:ext cx="3263856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Найти разность процентов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ая выноска 64"/>
          <p:cNvSpPr/>
          <p:nvPr/>
        </p:nvSpPr>
        <p:spPr>
          <a:xfrm>
            <a:off x="5715008" y="2786058"/>
            <a:ext cx="3263856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 startAt="2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100%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90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? %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ая выноска 65"/>
          <p:cNvSpPr/>
          <p:nvPr/>
        </p:nvSpPr>
        <p:spPr>
          <a:xfrm>
            <a:off x="5715008" y="1571612"/>
            <a:ext cx="3263856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Вычислить площади гостиной и спальни (в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7" grpId="0" animBg="1"/>
      <p:bldP spid="68" grpId="0"/>
      <p:bldP spid="69" grpId="0"/>
      <p:bldP spid="70" grpId="0" animBg="1"/>
      <p:bldP spid="70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289" y="476672"/>
            <a:ext cx="3220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555776" y="24208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2555776" y="32129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2555776" y="40050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2555776" y="47971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7" action="ppaction://hlinksldjump" highlightClick="1"/>
          </p:cNvPr>
          <p:cNvSpPr/>
          <p:nvPr/>
        </p:nvSpPr>
        <p:spPr>
          <a:xfrm>
            <a:off x="2555776" y="5589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8" action="ppaction://hlinksldjump" highlightClick="1"/>
          </p:cNvPr>
          <p:cNvSpPr/>
          <p:nvPr/>
        </p:nvSpPr>
        <p:spPr>
          <a:xfrm>
            <a:off x="2555776" y="1628800"/>
            <a:ext cx="4176464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8372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изображён план трёхкомнатной квартиры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многоэтажном жилом доме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16016" y="764704"/>
            <a:ext cx="2304256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7115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0,5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86710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358082" y="321468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2" grpId="0" animBg="1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614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Вход в квартиру находится в прихожей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2571744"/>
            <a:ext cx="2143140" cy="178595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3143240" y="4214818"/>
            <a:ext cx="504056" cy="836712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786710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58082" y="321468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868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6195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Напротив входа располагается санузел.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4130419" y="1870317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786710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358082" y="321468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1857364"/>
            <a:ext cx="2071702" cy="7143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571868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верх 32"/>
          <p:cNvSpPr/>
          <p:nvPr/>
        </p:nvSpPr>
        <p:spPr>
          <a:xfrm>
            <a:off x="3286116" y="2357430"/>
            <a:ext cx="288032" cy="1916832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32" grpId="0" animBg="1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5662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Справа от входа гостиная и спальня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542926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5786454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786710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358082" y="321468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0800000" flipH="1" flipV="1">
            <a:off x="3428992" y="3071810"/>
            <a:ext cx="1500198" cy="1071570"/>
          </a:xfrm>
          <a:prstGeom prst="bentArrow">
            <a:avLst>
              <a:gd name="adj1" fmla="val 6889"/>
              <a:gd name="adj2" fmla="val 10846"/>
              <a:gd name="adj3" fmla="val 25432"/>
              <a:gd name="adj4" fmla="val 187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4130419" y="1870317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4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4946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Слева от входа кухня и детская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542926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5786454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786710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358082" y="321468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0800000" flipV="1">
            <a:off x="2928926" y="3071810"/>
            <a:ext cx="571504" cy="1071570"/>
          </a:xfrm>
          <a:prstGeom prst="bentArrow">
            <a:avLst>
              <a:gd name="adj1" fmla="val 17438"/>
              <a:gd name="adj2" fmla="val 19637"/>
              <a:gd name="adj3" fmla="val 23674"/>
              <a:gd name="adj4" fmla="val 363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4130419" y="1870317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4714884"/>
            <a:ext cx="1464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60" y="5072074"/>
            <a:ext cx="169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детская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2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702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 кухни равна 18 квадратных метров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542926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5786454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786710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358082" y="321468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0800000" flipV="1">
            <a:off x="2928926" y="3071810"/>
            <a:ext cx="571504" cy="1071570"/>
          </a:xfrm>
          <a:prstGeom prst="bentArrow">
            <a:avLst>
              <a:gd name="adj1" fmla="val 17438"/>
              <a:gd name="adj2" fmla="val 19637"/>
              <a:gd name="adj3" fmla="val 23674"/>
              <a:gd name="adj4" fmla="val 363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4130419" y="1870317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4714884"/>
            <a:ext cx="1464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60" y="5072074"/>
            <a:ext cx="169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детская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8860" y="471488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34" y="1857364"/>
            <a:ext cx="2286016" cy="1285884"/>
          </a:xfrm>
          <a:prstGeom prst="rect">
            <a:avLst/>
          </a:prstGeom>
          <a:solidFill>
            <a:schemeClr val="accent3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71472" y="1928802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034" y="3214686"/>
            <a:ext cx="2357454" cy="1143008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1472" y="3786190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18м²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28860" y="5072074"/>
            <a:ext cx="171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детская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791412" y="2994746"/>
            <a:ext cx="553998" cy="851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906956" y="2307698"/>
            <a:ext cx="553998" cy="10820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возврат 39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9" grpId="0" animBg="1"/>
      <p:bldP spid="30" grpId="0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7115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Сторона каждой клетки на плане равна 0,5 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884368" y="35730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524328" y="33569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0" animBg="1"/>
      <p:bldP spid="16" grpId="1" animBg="1"/>
      <p:bldP spid="12" grpId="0" animBg="1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428860" y="5072074"/>
            <a:ext cx="171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детская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8860" y="471488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60648"/>
            <a:ext cx="8725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Вход в детскую расположен напротив входа в гостиную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542926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5786454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786710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358082" y="321468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4130419" y="1870317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791412" y="2994746"/>
            <a:ext cx="553998" cy="851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906956" y="2307698"/>
            <a:ext cx="553998" cy="10820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5400000">
            <a:off x="5764741" y="2294529"/>
            <a:ext cx="553998" cy="12513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158" y="5429264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2714612" y="2714620"/>
            <a:ext cx="2357454" cy="214314"/>
          </a:xfrm>
          <a:prstGeom prst="leftRightArrow">
            <a:avLst>
              <a:gd name="adj1" fmla="val 44374"/>
              <a:gd name="adj2" fmla="val 1034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 rot="5400000">
            <a:off x="5777909" y="2853361"/>
            <a:ext cx="553998" cy="11337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7158" y="578645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1" grpId="0"/>
      <p:bldP spid="23" grpId="0"/>
      <p:bldP spid="4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57158" y="578645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58" y="5429264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260648"/>
            <a:ext cx="757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квартире имеются две застеклённые лоджии.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15140" y="1857364"/>
            <a:ext cx="428628" cy="129614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15140" y="3214686"/>
            <a:ext cx="428628" cy="115212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428860" y="542641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28860" y="578645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60" y="5072074"/>
            <a:ext cx="171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детская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8860" y="471488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791412" y="2994746"/>
            <a:ext cx="553998" cy="851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5400000">
            <a:off x="906956" y="2307698"/>
            <a:ext cx="553998" cy="10820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4130419" y="1870317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1868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5764741" y="2294529"/>
            <a:ext cx="553998" cy="12513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5777909" y="2853361"/>
            <a:ext cx="553998" cy="11337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786710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358082" y="321468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9" grpId="0" animBg="1"/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49" y="260648"/>
            <a:ext cx="8597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Сопоставьте объекты, указанные в таблице с цифрами,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оторыми эти объекты обозначены.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332656"/>
            <a:ext cx="828092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55576" y="404664"/>
          <a:ext cx="813690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санузел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гостиная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детская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спальня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кухня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059832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5716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572000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071934" y="357166"/>
            <a:ext cx="150019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228184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643570" y="35716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436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286644" y="35716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43586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57818" y="2714620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720" y="5786454"/>
            <a:ext cx="16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9256" y="3214686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28860" y="471488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57620" y="2214554"/>
            <a:ext cx="11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791412" y="2994746"/>
            <a:ext cx="553998" cy="851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7224" y="357166"/>
            <a:ext cx="158417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403648" y="69269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3528" y="5445224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0034" y="2643182"/>
            <a:ext cx="125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28860" y="5072074"/>
            <a:ext cx="171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детская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6" grpId="0"/>
      <p:bldP spid="42" grpId="0" animBg="1"/>
      <p:bldP spid="44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34" grpId="0"/>
      <p:bldP spid="36" grpId="0"/>
      <p:bldP spid="38" grpId="0"/>
      <p:bldP spid="41" grpId="0"/>
      <p:bldP spid="45" grpId="0"/>
      <p:bldP spid="53" grpId="0"/>
      <p:bldP spid="32" grpId="0" animBg="1"/>
      <p:bldP spid="33" grpId="0"/>
      <p:bldP spid="6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260648"/>
            <a:ext cx="71290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длину остекления лоджии в спальне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29190" y="4643446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6кл = 3м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786710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358082" y="321468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29454" y="3143248"/>
            <a:ext cx="288032" cy="121444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5720" y="578645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5720" y="5429264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28860" y="542641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28860" y="578645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28860" y="5072074"/>
            <a:ext cx="171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детская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28860" y="471488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5400000">
            <a:off x="791412" y="2994746"/>
            <a:ext cx="553998" cy="851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5400000">
            <a:off x="906956" y="2307698"/>
            <a:ext cx="553998" cy="10820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4130419" y="1870317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71868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5764741" y="2294529"/>
            <a:ext cx="553998" cy="12513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5400000">
            <a:off x="5777909" y="2853361"/>
            <a:ext cx="553998" cy="11337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возврат 31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54" grpId="0" animBg="1"/>
      <p:bldP spid="56" grpId="0"/>
      <p:bldP spid="5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85720" y="1643050"/>
            <a:ext cx="3143272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4348" y="214290"/>
            <a:ext cx="6967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Плитка для пола размером 50 см × 25 см продаётся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упаковках по 10 штук. Сколько упаковок плитки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понадобится, чтобы выложить пол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прихожей?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(9)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5436096" y="4509120"/>
            <a:ext cx="3528392" cy="1944216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Найти, сколько упаковок понадобится. Результат округлить до целого –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429256" y="2786058"/>
            <a:ext cx="3528392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Найти площадь одной плитки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429256" y="1571612"/>
            <a:ext cx="3528392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по плану определить площадь пола прихожей (в см²)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57488" y="2571744"/>
            <a:ext cx="2160240" cy="1785950"/>
          </a:xfrm>
          <a:prstGeom prst="rect">
            <a:avLst/>
          </a:prstGeom>
          <a:solidFill>
            <a:schemeClr val="accent6">
              <a:lumMod val="75000"/>
              <a:alpha val="16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286116" y="350043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247500см²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720" y="1643050"/>
            <a:ext cx="272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50 · 25 = 1250 (см²)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5429256" y="3643314"/>
            <a:ext cx="3528392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Найти необходимое количество плиток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2844" y="2071678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247500 : 1250 = 198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4282" y="2428868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198 : 10 = 19,8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158" y="578645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58" y="5429264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28860" y="542641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8860" y="578645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28860" y="5072074"/>
            <a:ext cx="171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детская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8860" y="471488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4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35" grpId="0" animBg="1"/>
      <p:bldP spid="37" grpId="0"/>
      <p:bldP spid="46" grpId="0"/>
      <p:bldP spid="50" grpId="0" animBg="1"/>
      <p:bldP spid="50" grpId="1" animBg="1"/>
      <p:bldP spid="51" grpId="0"/>
      <p:bldP spid="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260648"/>
            <a:ext cx="7181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площадь, которую занимает детская.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(4)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7290" y="1285860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786710" y="3429000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358082" y="321468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034" y="1785926"/>
            <a:ext cx="2357454" cy="1357322"/>
          </a:xfrm>
          <a:prstGeom prst="rect">
            <a:avLst/>
          </a:prstGeom>
          <a:solidFill>
            <a:srgbClr val="FF0000">
              <a:alpha val="6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7158" y="578645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58" y="5429264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28860" y="542641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28860" y="578645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28860" y="5072074"/>
            <a:ext cx="171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детская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28860" y="471488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5400000">
            <a:off x="791412" y="2994746"/>
            <a:ext cx="553998" cy="851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5400000">
            <a:off x="906956" y="2307698"/>
            <a:ext cx="553998" cy="10820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4130419" y="1870317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71868" y="3786190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5764741" y="2294529"/>
            <a:ext cx="553998" cy="12513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5400000">
            <a:off x="5777909" y="2853361"/>
            <a:ext cx="553998" cy="11337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034" y="2214554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3,5м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54" grpId="0" animBg="1"/>
      <p:bldP spid="56" grpId="0"/>
      <p:bldP spid="58" grpId="0" animBg="1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9592" y="260648"/>
            <a:ext cx="7567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сколько процентов площадь спальни меньше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площади кухни?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3214686"/>
            <a:ext cx="2357454" cy="1143008"/>
          </a:xfrm>
          <a:prstGeom prst="rect">
            <a:avLst/>
          </a:prstGeom>
          <a:solidFill>
            <a:schemeClr val="accent6">
              <a:lumMod val="75000"/>
              <a:alpha val="19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04248" y="1052736"/>
            <a:ext cx="2088232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Подсказки (5)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8224" y="465313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46434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3500430" y="1500174"/>
            <a:ext cx="3384376" cy="79208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 startAt="2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100%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54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? %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76470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714348" y="1357298"/>
            <a:ext cx="3214710" cy="1152128"/>
          </a:xfrm>
          <a:prstGeom prst="wedgeRectCallout">
            <a:avLst>
              <a:gd name="adj1" fmla="val 19571"/>
              <a:gd name="adj2" fmla="val -616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Вычислить площади спальни и кухни (в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00628" y="3214686"/>
            <a:ext cx="1731612" cy="1143008"/>
          </a:xfrm>
          <a:prstGeom prst="rect">
            <a:avLst/>
          </a:prstGeom>
          <a:solidFill>
            <a:schemeClr val="tx2">
              <a:lumMod val="60000"/>
              <a:lumOff val="40000"/>
              <a:alpha val="19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000628" y="385762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28794" y="385762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5857884" y="2285992"/>
            <a:ext cx="3027186" cy="792088"/>
          </a:xfrm>
          <a:prstGeom prst="wedgeRectCallout">
            <a:avLst>
              <a:gd name="adj1" fmla="val -23249"/>
              <a:gd name="adj2" fmla="val -705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Найти разность процентов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158" y="5786454"/>
            <a:ext cx="176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спальня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7158" y="5429264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гостиная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28860" y="542641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28860" y="578645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28860" y="5072074"/>
            <a:ext cx="171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детская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8860" y="4714884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кухня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116632"/>
            <a:ext cx="611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8" grpId="0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52" grpId="0" animBg="1"/>
      <p:bldP spid="52" grpId="1" animBg="1"/>
      <p:bldP spid="42" grpId="0" animBg="1"/>
      <p:bldP spid="42" grpId="1" animBg="1"/>
      <p:bldP spid="36" grpId="0" animBg="1"/>
      <p:bldP spid="37" grpId="0"/>
      <p:bldP spid="38" grpId="0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614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Вход в квартиру находится в прихожей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2780928"/>
            <a:ext cx="2160240" cy="18002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3214678" y="4429132"/>
            <a:ext cx="504056" cy="836712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84368" y="35730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524328" y="33569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9832" y="2924944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260648"/>
            <a:ext cx="5589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Напротив входа находится санузел.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4196727" y="2004073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884368" y="35730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524328" y="33569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43808" y="1988840"/>
            <a:ext cx="2160240" cy="79208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059832" y="2924944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верх 32"/>
          <p:cNvSpPr/>
          <p:nvPr/>
        </p:nvSpPr>
        <p:spPr>
          <a:xfrm>
            <a:off x="3347864" y="2564904"/>
            <a:ext cx="288032" cy="1916832"/>
          </a:xfrm>
          <a:prstGeom prst="upArrow">
            <a:avLst>
              <a:gd name="adj1" fmla="val 36633"/>
              <a:gd name="adj2" fmla="val 1141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615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детской и гостиной есть по два окна.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5445224"/>
            <a:ext cx="161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2060848"/>
            <a:ext cx="288032" cy="115212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3356992"/>
            <a:ext cx="288032" cy="115212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4196727" y="2004073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832" y="2924944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5805264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884368" y="35730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524328" y="33569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260648"/>
            <a:ext cx="757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квартире имеются две застеклённые лоджии.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96752"/>
            <a:ext cx="59766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Важная информация?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04248" y="1196752"/>
            <a:ext cx="936104" cy="432048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884368" y="1196752"/>
            <a:ext cx="936104" cy="432048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884368" y="3573016"/>
            <a:ext cx="864096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524328" y="335699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04248" y="1988840"/>
            <a:ext cx="432048" cy="129614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04248" y="3356992"/>
            <a:ext cx="432048" cy="115212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23528" y="5445224"/>
            <a:ext cx="161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детская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5085184"/>
            <a:ext cx="173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санузел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4725144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прихожая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3528" y="5805264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гостиная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4196727" y="2004073"/>
            <a:ext cx="553998" cy="1099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9832" y="2924944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прихожая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1760" y="472514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11760" y="5085184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– лоджия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7452320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3046</Words>
  <Application>Microsoft Office PowerPoint</Application>
  <PresentationFormat>Экран (4:3)</PresentationFormat>
  <Paragraphs>910</Paragraphs>
  <Slides>56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Arial</vt:lpstr>
      <vt:lpstr>Calibri</vt:lpstr>
      <vt:lpstr>Times New Roman</vt:lpstr>
      <vt:lpstr>Тема Office</vt:lpstr>
      <vt:lpstr>ОГЭ-2025 Задачи 1–5 — реальная 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Admin</cp:lastModifiedBy>
  <cp:revision>333</cp:revision>
  <dcterms:created xsi:type="dcterms:W3CDTF">2019-09-07T22:13:13Z</dcterms:created>
  <dcterms:modified xsi:type="dcterms:W3CDTF">2024-07-24T12:13:52Z</dcterms:modified>
</cp:coreProperties>
</file>