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92" r:id="rId2"/>
    <p:sldId id="259" r:id="rId3"/>
    <p:sldId id="301" r:id="rId4"/>
    <p:sldId id="360" r:id="rId5"/>
    <p:sldId id="372" r:id="rId6"/>
    <p:sldId id="258" r:id="rId7"/>
    <p:sldId id="373" r:id="rId8"/>
    <p:sldId id="374" r:id="rId9"/>
    <p:sldId id="375" r:id="rId10"/>
    <p:sldId id="261" r:id="rId11"/>
    <p:sldId id="262" r:id="rId12"/>
    <p:sldId id="376" r:id="rId13"/>
    <p:sldId id="377" r:id="rId14"/>
    <p:sldId id="305" r:id="rId15"/>
    <p:sldId id="363" r:id="rId16"/>
    <p:sldId id="364" r:id="rId17"/>
    <p:sldId id="302" r:id="rId18"/>
    <p:sldId id="365" r:id="rId19"/>
    <p:sldId id="379" r:id="rId20"/>
    <p:sldId id="380" r:id="rId21"/>
    <p:sldId id="381" r:id="rId22"/>
    <p:sldId id="382" r:id="rId23"/>
    <p:sldId id="367" r:id="rId24"/>
    <p:sldId id="347" r:id="rId25"/>
    <p:sldId id="368" r:id="rId26"/>
    <p:sldId id="350" r:id="rId27"/>
    <p:sldId id="369" r:id="rId28"/>
    <p:sldId id="383" r:id="rId29"/>
    <p:sldId id="384" r:id="rId30"/>
    <p:sldId id="385" r:id="rId31"/>
    <p:sldId id="387" r:id="rId32"/>
    <p:sldId id="371" r:id="rId33"/>
    <p:sldId id="386" r:id="rId34"/>
    <p:sldId id="333" r:id="rId35"/>
    <p:sldId id="388" r:id="rId36"/>
    <p:sldId id="389" r:id="rId37"/>
    <p:sldId id="391" r:id="rId38"/>
    <p:sldId id="390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DEBD"/>
    <a:srgbClr val="FBB7CE"/>
    <a:srgbClr val="FBAFED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03" autoAdjust="0"/>
  </p:normalViewPr>
  <p:slideViewPr>
    <p:cSldViewPr>
      <p:cViewPr varScale="1">
        <p:scale>
          <a:sx n="89" d="100"/>
          <a:sy n="89" d="100"/>
        </p:scale>
        <p:origin x="22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59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56.wmf"/><Relationship Id="rId11" Type="http://schemas.openxmlformats.org/officeDocument/2006/relationships/image" Target="../media/image58.wmf"/><Relationship Id="rId5" Type="http://schemas.openxmlformats.org/officeDocument/2006/relationships/image" Target="../media/image33.wmf"/><Relationship Id="rId10" Type="http://schemas.openxmlformats.org/officeDocument/2006/relationships/image" Target="../media/image57.wmf"/><Relationship Id="rId4" Type="http://schemas.openxmlformats.org/officeDocument/2006/relationships/image" Target="../media/image55.wmf"/><Relationship Id="rId9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7" Type="http://schemas.openxmlformats.org/officeDocument/2006/relationships/image" Target="../media/image73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78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75.wmf"/><Relationship Id="rId11" Type="http://schemas.openxmlformats.org/officeDocument/2006/relationships/image" Target="../media/image77.wmf"/><Relationship Id="rId5" Type="http://schemas.openxmlformats.org/officeDocument/2006/relationships/image" Target="../media/image33.wmf"/><Relationship Id="rId10" Type="http://schemas.openxmlformats.org/officeDocument/2006/relationships/image" Target="../media/image76.wmf"/><Relationship Id="rId4" Type="http://schemas.openxmlformats.org/officeDocument/2006/relationships/image" Target="../media/image74.wmf"/><Relationship Id="rId9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4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0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97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94.wmf"/><Relationship Id="rId11" Type="http://schemas.openxmlformats.org/officeDocument/2006/relationships/image" Target="../media/image96.wmf"/><Relationship Id="rId5" Type="http://schemas.openxmlformats.org/officeDocument/2006/relationships/image" Target="../media/image33.wmf"/><Relationship Id="rId10" Type="http://schemas.openxmlformats.org/officeDocument/2006/relationships/image" Target="../media/image95.wmf"/><Relationship Id="rId4" Type="http://schemas.openxmlformats.org/officeDocument/2006/relationships/image" Target="../media/image93.wmf"/><Relationship Id="rId9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12" Type="http://schemas.openxmlformats.org/officeDocument/2006/relationships/image" Target="../media/image40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11" Type="http://schemas.openxmlformats.org/officeDocument/2006/relationships/image" Target="../media/image39.wmf"/><Relationship Id="rId5" Type="http://schemas.openxmlformats.org/officeDocument/2006/relationships/image" Target="../media/image33.wmf"/><Relationship Id="rId10" Type="http://schemas.openxmlformats.org/officeDocument/2006/relationships/image" Target="../media/image38.wmf"/><Relationship Id="rId4" Type="http://schemas.openxmlformats.org/officeDocument/2006/relationships/image" Target="../media/image32.wmf"/><Relationship Id="rId9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4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25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95F9D-8643-4B25-BA38-A0CE89B33482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8FDBF-EC10-40F4-9486-F50E9BBE52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944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CA07-9AFA-4D41-A484-5E9E5570B795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CAA3-B63B-4722-925F-CCAA8D84BD0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27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nkaa.ru/wp-content/uploads/2018/02/empty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272" y="0"/>
            <a:ext cx="929127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5805264"/>
            <a:ext cx="4788024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Каратанова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Николаевна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СОШ №256</a:t>
            </a:r>
            <a:r>
              <a:rPr lang="ru-RU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 ЗАТО г.Фокино</a:t>
            </a:r>
          </a:p>
          <a:p>
            <a:pPr algn="ctr"/>
            <a:r>
              <a:rPr lang="ru-RU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Приморского края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211960" y="188640"/>
            <a:ext cx="4788024" cy="936104"/>
          </a:xfrm>
          <a:prstGeom prst="rect">
            <a:avLst/>
          </a:prstGeom>
          <a:solidFill>
            <a:srgbClr val="FFCDCD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ОГЭ – 2020</a:t>
            </a:r>
            <a:r>
              <a:rPr lang="ru-RU" sz="6600" b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11960" y="1268760"/>
            <a:ext cx="478802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11960" y="2348880"/>
            <a:ext cx="4789196" cy="23660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№1 - №5</a:t>
            </a:r>
          </a:p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Баня</a:t>
            </a:r>
            <a:r>
              <a:rPr lang="ru-RU" sz="36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парным отделением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Продолжение-4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143636" y="4071942"/>
            <a:ext cx="2820852" cy="2525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85720" y="28572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428596" y="357166"/>
            <a:ext cx="4500594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Хозяин дачного участка строит баню с парным отделением. Размеры парного отделения:</a:t>
            </a:r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 длина 3,4 м, ширина 2 м, высота 2,2 м. </a:t>
            </a:r>
          </a:p>
          <a:p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Для разогрева парного помещения можно использовать электрическую или дровяную печь.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http://www.3bogatyr.ru/upload/medialibrary/193/19339b9c74592baa6da96a679e8e89c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4071942"/>
            <a:ext cx="3359874" cy="2241010"/>
          </a:xfrm>
          <a:prstGeom prst="rect">
            <a:avLst/>
          </a:prstGeom>
          <a:noFill/>
        </p:spPr>
      </p:pic>
      <p:pic>
        <p:nvPicPr>
          <p:cNvPr id="17" name="Picture 6" descr="http://bazaiha777.ru/wp-content/uploads/2015/04/1bana6527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28693" y="357432"/>
            <a:ext cx="3365757" cy="2238229"/>
          </a:xfrm>
          <a:prstGeom prst="rect">
            <a:avLst/>
          </a:prstGeom>
          <a:noFill/>
        </p:spPr>
      </p:pic>
      <p:pic>
        <p:nvPicPr>
          <p:cNvPr id="18" name="Picture 8" descr="http://vpechnik.ru/public/images/gallery/product/thumbs/0/Grill%20D-Leo%20240%20short%20black-3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857628"/>
            <a:ext cx="2857520" cy="2171715"/>
          </a:xfrm>
          <a:prstGeom prst="rect">
            <a:avLst/>
          </a:prstGeom>
          <a:noFill/>
        </p:spPr>
      </p:pic>
      <p:pic>
        <p:nvPicPr>
          <p:cNvPr id="19" name="Picture 10" descr="https://www.zaggo.ru/sas/image/10_045c7e6266115feaef9c72afa9ea8645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643182"/>
            <a:ext cx="2878227" cy="215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85720" y="500042"/>
            <a:ext cx="564360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Размеры парного отделения:</a:t>
            </a:r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длина 3,4 м, ширина 2 м, высота 2,2 м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http://bazaiha777.ru/wp-content/uploads/2015/04/1bana6527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28604"/>
            <a:ext cx="2936566" cy="1952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28596" y="357166"/>
            <a:ext cx="83582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возможных варианта даны в таблице.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357158" y="3857628"/>
            <a:ext cx="8358246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установки дровяной печи дополнительных затрат не потребуется. Установка электрической печи требует подведение специального кабеля, что обойдётся в 5000 руб.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428596" y="357166"/>
            <a:ext cx="4500594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Хозяин дачного участка строит баню с парным отделением. Размеры парного отделения:</a:t>
            </a:r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 длина и ширина </a:t>
            </a:r>
          </a:p>
          <a:p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2,5 м, высота 2,2 м. </a:t>
            </a:r>
          </a:p>
          <a:p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Для разогрева парного помещения можно использовать электрическую или дровяную печь.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://www.3bogatyr.ru/upload/medialibrary/193/19339b9c74592baa6da96a679e8e89c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4071942"/>
            <a:ext cx="3359874" cy="2241010"/>
          </a:xfrm>
          <a:prstGeom prst="rect">
            <a:avLst/>
          </a:prstGeom>
          <a:noFill/>
        </p:spPr>
      </p:pic>
      <p:pic>
        <p:nvPicPr>
          <p:cNvPr id="13" name="Picture 6" descr="http://bazaiha777.ru/wp-content/uploads/2015/04/1bana6527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28693" y="357432"/>
            <a:ext cx="3365757" cy="2238229"/>
          </a:xfrm>
          <a:prstGeom prst="rect">
            <a:avLst/>
          </a:prstGeom>
          <a:noFill/>
        </p:spPr>
      </p:pic>
      <p:pic>
        <p:nvPicPr>
          <p:cNvPr id="14" name="Picture 8" descr="http://vpechnik.ru/public/images/gallery/product/thumbs/0/Grill%20D-Leo%20240%20short%20black-3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143380"/>
            <a:ext cx="2857520" cy="2171715"/>
          </a:xfrm>
          <a:prstGeom prst="rect">
            <a:avLst/>
          </a:prstGeom>
          <a:noFill/>
        </p:spPr>
      </p:pic>
      <p:pic>
        <p:nvPicPr>
          <p:cNvPr id="15" name="Picture 10" descr="https://www.zaggo.ru/sas/image/10_045c7e6266115feaef9c72afa9ea8645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786058"/>
            <a:ext cx="2878227" cy="215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4282" y="260648"/>
            <a:ext cx="8750206" cy="173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14282" y="1928802"/>
            <a:ext cx="8750206" cy="466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4" descr="http://www.3bogatyr.ru/upload/medialibrary/193/19339b9c74592baa6da96a679e8e89c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57165"/>
            <a:ext cx="2891828" cy="1928827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 userDrawn="1"/>
        </p:nvSpPr>
        <p:spPr>
          <a:xfrm>
            <a:off x="285720" y="500042"/>
            <a:ext cx="564360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Размеры парного отделения:</a:t>
            </a:r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длина и ширина 2,5 м, высота 2,2 м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4282" y="260648"/>
            <a:ext cx="8750206" cy="173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14282" y="1928802"/>
            <a:ext cx="8750206" cy="466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16216" y="3429000"/>
            <a:ext cx="2448272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4282" y="285728"/>
            <a:ext cx="8786874" cy="428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85720" y="28572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357166"/>
            <a:ext cx="4500594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Хозяин дачного участка строит баню с парным отделением. Размеры парного отделения:</a:t>
            </a:r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 длина 3,</a:t>
            </a: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 м, ширина 2,5 м, высота 2,2 м. Для разогрева парного помещения можно использовать электрическую или дровяную печь.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6196" name="Picture 4" descr="http://www.3bogatyr.ru/upload/medialibrary/193/19339b9c74592baa6da96a679e8e89c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643182"/>
            <a:ext cx="3359874" cy="2241010"/>
          </a:xfrm>
          <a:prstGeom prst="rect">
            <a:avLst/>
          </a:prstGeom>
          <a:noFill/>
        </p:spPr>
      </p:pic>
      <p:pic>
        <p:nvPicPr>
          <p:cNvPr id="136198" name="Picture 6" descr="http://bazaiha777.ru/wp-content/uploads/2015/04/1bana6527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28693" y="357432"/>
            <a:ext cx="3365757" cy="2238229"/>
          </a:xfrm>
          <a:prstGeom prst="rect">
            <a:avLst/>
          </a:prstGeom>
          <a:noFill/>
        </p:spPr>
      </p:pic>
      <p:pic>
        <p:nvPicPr>
          <p:cNvPr id="136200" name="Picture 8" descr="http://vpechnik.ru/public/images/gallery/product/thumbs/0/Grill%20D-Leo%20240%20short%20black-3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357694"/>
            <a:ext cx="2857520" cy="2171715"/>
          </a:xfrm>
          <a:prstGeom prst="rect">
            <a:avLst/>
          </a:prstGeom>
          <a:noFill/>
        </p:spPr>
      </p:pic>
      <p:pic>
        <p:nvPicPr>
          <p:cNvPr id="136202" name="Picture 10" descr="https://www.zaggo.ru/sas/image/10_045c7e6266115feaef9c72afa9ea8645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929066"/>
            <a:ext cx="2878227" cy="215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28596" y="357166"/>
            <a:ext cx="83582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возможных варианта даны в таблице.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7158" y="3857628"/>
            <a:ext cx="8358246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установки дровяной печи дополнительных затрат не потребуется. Установка электрической печи требует подведение специального кабеля, что обойдётся в 6000 руб.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285720" y="500042"/>
            <a:ext cx="564360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Размеры парного отделения:</a:t>
            </a:r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длина 3,</a:t>
            </a:r>
            <a:r>
              <a:rPr lang="en-US" sz="2400" b="1" baseline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 м, ширина 2,5 м, высота 2,2 м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8" descr="http://vpechnik.ru/public/images/gallery/product/thumbs/0/Grill%20D-Leo%20240%20short%20black-3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28604"/>
            <a:ext cx="2857520" cy="21717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85720" y="28572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357166"/>
            <a:ext cx="4500594" cy="341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Хозяин дачного участка строит баню с парным отделением. Размеры парного отделения:</a:t>
            </a:r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 длина 2,5 м, ширина 2,3 м, высота 2,1 м. Для разогрева парного помещения можно использовать электрическую или дровяную печь.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6196" name="Picture 4" descr="http://www.3bogatyr.ru/upload/medialibrary/193/19339b9c74592baa6da96a679e8e89cd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643182"/>
            <a:ext cx="3359874" cy="2241010"/>
          </a:xfrm>
          <a:prstGeom prst="rect">
            <a:avLst/>
          </a:prstGeom>
          <a:noFill/>
        </p:spPr>
      </p:pic>
      <p:pic>
        <p:nvPicPr>
          <p:cNvPr id="136198" name="Picture 6" descr="http://bazaiha777.ru/wp-content/uploads/2015/04/1bana6527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28693" y="357432"/>
            <a:ext cx="3365757" cy="2238229"/>
          </a:xfrm>
          <a:prstGeom prst="rect">
            <a:avLst/>
          </a:prstGeom>
          <a:noFill/>
        </p:spPr>
      </p:pic>
      <p:pic>
        <p:nvPicPr>
          <p:cNvPr id="136200" name="Picture 8" descr="http://vpechnik.ru/public/images/gallery/product/thumbs/0/Grill%20D-Leo%20240%20short%20black-3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857628"/>
            <a:ext cx="2857520" cy="2171715"/>
          </a:xfrm>
          <a:prstGeom prst="rect">
            <a:avLst/>
          </a:prstGeom>
          <a:noFill/>
        </p:spPr>
      </p:pic>
      <p:pic>
        <p:nvPicPr>
          <p:cNvPr id="136202" name="Picture 10" descr="https://www.zaggo.ru/sas/image/10_045c7e6266115feaef9c72afa9ea8645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214818"/>
            <a:ext cx="2878227" cy="215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428596" y="357166"/>
            <a:ext cx="835824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Три возможных варианта даны в таблице.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7158" y="3857628"/>
            <a:ext cx="8358246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Для установки дровяной печи дополнительных затрат не потребуется. Установка электрической печи требует подведение специального кабеля, что обойдётся в 6500 руб.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www.zaggo.ru/sas/image/10_045c7e6266115feaef9c72afa9ea864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8604"/>
            <a:ext cx="2878227" cy="2158670"/>
          </a:xfrm>
          <a:prstGeom prst="rect">
            <a:avLst/>
          </a:prstGeom>
          <a:noFill/>
        </p:spPr>
      </p:pic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3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285720" y="500042"/>
            <a:ext cx="564360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Размеры парного отделения:</a:t>
            </a:r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baseline="0" dirty="0" smtClean="0">
                <a:latin typeface="Times New Roman" pitchFamily="18" charset="0"/>
                <a:cs typeface="Times New Roman" pitchFamily="18" charset="0"/>
              </a:rPr>
              <a:t>длина 2,5 м, ширина 2,3 м, высота 2,1 м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0" descr="https://www.zaggo.ru/sas/image/10_045c7e6266115feaef9c72afa9ea864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28604"/>
            <a:ext cx="2878227" cy="215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6" r:id="rId4"/>
    <p:sldLayoutId id="2147483662" r:id="rId5"/>
    <p:sldLayoutId id="2147483673" r:id="rId6"/>
    <p:sldLayoutId id="2147483674" r:id="rId7"/>
    <p:sldLayoutId id="2147483676" r:id="rId8"/>
    <p:sldLayoutId id="2147483669" r:id="rId9"/>
    <p:sldLayoutId id="2147483663" r:id="rId10"/>
    <p:sldLayoutId id="2147483670" r:id="rId11"/>
    <p:sldLayoutId id="2147483671" r:id="rId12"/>
    <p:sldLayoutId id="2147483672" r:id="rId13"/>
    <p:sldLayoutId id="2147483667" r:id="rId14"/>
    <p:sldLayoutId id="2147483668" r:id="rId15"/>
    <p:sldLayoutId id="2147483665" r:id="rId16"/>
    <p:sldLayoutId id="2147483664" r:id="rId17"/>
    <p:sldLayoutId id="2147483661" r:id="rId18"/>
    <p:sldLayoutId id="2147483651" r:id="rId19"/>
    <p:sldLayoutId id="2147483652" r:id="rId20"/>
    <p:sldLayoutId id="2147483653" r:id="rId21"/>
    <p:sldLayoutId id="2147483654" r:id="rId22"/>
    <p:sldLayoutId id="2147483655" r:id="rId23"/>
    <p:sldLayoutId id="2147483656" r:id="rId24"/>
    <p:sldLayoutId id="2147483657" r:id="rId25"/>
    <p:sldLayoutId id="2147483658" r:id="rId26"/>
    <p:sldLayoutId id="2147483659" r:id="rId2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18.bin"/><Relationship Id="rId18" Type="http://schemas.openxmlformats.org/officeDocument/2006/relationships/image" Target="../media/image35.wmf"/><Relationship Id="rId26" Type="http://schemas.openxmlformats.org/officeDocument/2006/relationships/oleObject" Target="../embeddings/oleObject24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22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2.wmf"/><Relationship Id="rId17" Type="http://schemas.openxmlformats.org/officeDocument/2006/relationships/oleObject" Target="../embeddings/oleObject20.bin"/><Relationship Id="rId25" Type="http://schemas.openxmlformats.org/officeDocument/2006/relationships/image" Target="../media/image41.jpe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4.wmf"/><Relationship Id="rId20" Type="http://schemas.openxmlformats.org/officeDocument/2006/relationships/image" Target="../media/image36.wmf"/><Relationship Id="rId29" Type="http://schemas.openxmlformats.org/officeDocument/2006/relationships/image" Target="../media/image4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9.wmf"/><Relationship Id="rId11" Type="http://schemas.openxmlformats.org/officeDocument/2006/relationships/oleObject" Target="../embeddings/oleObject17.bin"/><Relationship Id="rId24" Type="http://schemas.openxmlformats.org/officeDocument/2006/relationships/image" Target="../media/image38.wmf"/><Relationship Id="rId5" Type="http://schemas.openxmlformats.org/officeDocument/2006/relationships/oleObject" Target="../embeddings/oleObject14.bin"/><Relationship Id="rId15" Type="http://schemas.openxmlformats.org/officeDocument/2006/relationships/oleObject" Target="../embeddings/oleObject19.bin"/><Relationship Id="rId23" Type="http://schemas.openxmlformats.org/officeDocument/2006/relationships/oleObject" Target="../embeddings/oleObject23.bin"/><Relationship Id="rId28" Type="http://schemas.openxmlformats.org/officeDocument/2006/relationships/oleObject" Target="../embeddings/oleObject25.bin"/><Relationship Id="rId10" Type="http://schemas.openxmlformats.org/officeDocument/2006/relationships/image" Target="../media/image31.wmf"/><Relationship Id="rId19" Type="http://schemas.openxmlformats.org/officeDocument/2006/relationships/oleObject" Target="../embeddings/oleObject21.bin"/><Relationship Id="rId4" Type="http://schemas.openxmlformats.org/officeDocument/2006/relationships/image" Target="../media/image28.jpe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3.wmf"/><Relationship Id="rId22" Type="http://schemas.openxmlformats.org/officeDocument/2006/relationships/image" Target="../media/image37.wmf"/><Relationship Id="rId27" Type="http://schemas.openxmlformats.org/officeDocument/2006/relationships/image" Target="../media/image39.wmf"/><Relationship Id="rId30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6.xml"/><Relationship Id="rId7" Type="http://schemas.openxmlformats.org/officeDocument/2006/relationships/slide" Target="slide2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Relationship Id="rId9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oleObject" Target="../embeddings/oleObject26.bin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6.wmf"/><Relationship Id="rId5" Type="http://schemas.openxmlformats.org/officeDocument/2006/relationships/slide" Target="slide12.xml"/><Relationship Id="rId10" Type="http://schemas.openxmlformats.org/officeDocument/2006/relationships/oleObject" Target="../embeddings/oleObject29.bin"/><Relationship Id="rId4" Type="http://schemas.openxmlformats.org/officeDocument/2006/relationships/image" Target="../media/image43.wmf"/><Relationship Id="rId9" Type="http://schemas.openxmlformats.org/officeDocument/2006/relationships/image" Target="../media/image4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6" Type="http://schemas.openxmlformats.org/officeDocument/2006/relationships/slide" Target="slide12.x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slide" Target="slide1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37.bin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53.wmf"/><Relationship Id="rId17" Type="http://schemas.openxmlformats.org/officeDocument/2006/relationships/slide" Target="slide1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slide" Target="slide12.xml"/><Relationship Id="rId7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slide" Target="slide30.xml"/><Relationship Id="rId4" Type="http://schemas.openxmlformats.org/officeDocument/2006/relationships/slide" Target="slide21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46.bin"/><Relationship Id="rId26" Type="http://schemas.openxmlformats.org/officeDocument/2006/relationships/image" Target="../media/image58.wmf"/><Relationship Id="rId3" Type="http://schemas.openxmlformats.org/officeDocument/2006/relationships/image" Target="../media/image28.jpeg"/><Relationship Id="rId21" Type="http://schemas.openxmlformats.org/officeDocument/2006/relationships/image" Target="../media/image37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43.bin"/><Relationship Id="rId17" Type="http://schemas.openxmlformats.org/officeDocument/2006/relationships/image" Target="../media/image35.wmf"/><Relationship Id="rId25" Type="http://schemas.openxmlformats.org/officeDocument/2006/relationships/oleObject" Target="../embeddings/oleObject49.bin"/><Relationship Id="rId2" Type="http://schemas.openxmlformats.org/officeDocument/2006/relationships/slideLayout" Target="../slideLayouts/slideLayout9.xml"/><Relationship Id="rId16" Type="http://schemas.openxmlformats.org/officeDocument/2006/relationships/oleObject" Target="../embeddings/oleObject45.bin"/><Relationship Id="rId20" Type="http://schemas.openxmlformats.org/officeDocument/2006/relationships/oleObject" Target="../embeddings/oleObject47.bin"/><Relationship Id="rId29" Type="http://schemas.openxmlformats.org/officeDocument/2006/relationships/slide" Target="slide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5.wmf"/><Relationship Id="rId24" Type="http://schemas.openxmlformats.org/officeDocument/2006/relationships/image" Target="../media/image41.jpeg"/><Relationship Id="rId5" Type="http://schemas.openxmlformats.org/officeDocument/2006/relationships/image" Target="../media/image29.wmf"/><Relationship Id="rId15" Type="http://schemas.openxmlformats.org/officeDocument/2006/relationships/image" Target="../media/image56.wmf"/><Relationship Id="rId23" Type="http://schemas.openxmlformats.org/officeDocument/2006/relationships/image" Target="../media/image57.wmf"/><Relationship Id="rId28" Type="http://schemas.openxmlformats.org/officeDocument/2006/relationships/image" Target="../media/image59.wmf"/><Relationship Id="rId10" Type="http://schemas.openxmlformats.org/officeDocument/2006/relationships/oleObject" Target="../embeddings/oleObject42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44.bin"/><Relationship Id="rId22" Type="http://schemas.openxmlformats.org/officeDocument/2006/relationships/oleObject" Target="../embeddings/oleObject48.bin"/><Relationship Id="rId27" Type="http://schemas.openxmlformats.org/officeDocument/2006/relationships/oleObject" Target="../embeddings/oleObject5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25.xml"/><Relationship Id="rId7" Type="http://schemas.openxmlformats.org/officeDocument/2006/relationships/slide" Target="slide2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28.xml"/><Relationship Id="rId5" Type="http://schemas.openxmlformats.org/officeDocument/2006/relationships/slide" Target="slide27.xml"/><Relationship Id="rId4" Type="http://schemas.openxmlformats.org/officeDocument/2006/relationships/slide" Target="slide26.xml"/><Relationship Id="rId9" Type="http://schemas.openxmlformats.org/officeDocument/2006/relationships/image" Target="../media/image6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1.vml"/><Relationship Id="rId6" Type="http://schemas.openxmlformats.org/officeDocument/2006/relationships/slide" Target="slide21.xml"/><Relationship Id="rId11" Type="http://schemas.openxmlformats.org/officeDocument/2006/relationships/oleObject" Target="../embeddings/oleObject54.bin"/><Relationship Id="rId5" Type="http://schemas.openxmlformats.org/officeDocument/2006/relationships/image" Target="../media/image61.wmf"/><Relationship Id="rId10" Type="http://schemas.openxmlformats.org/officeDocument/2006/relationships/image" Target="../media/image63.wmf"/><Relationship Id="rId4" Type="http://schemas.openxmlformats.org/officeDocument/2006/relationships/oleObject" Target="../embeddings/oleObject51.bin"/><Relationship Id="rId9" Type="http://schemas.openxmlformats.org/officeDocument/2006/relationships/oleObject" Target="../embeddings/oleObject5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2.vml"/><Relationship Id="rId6" Type="http://schemas.openxmlformats.org/officeDocument/2006/relationships/slide" Target="slide21.xml"/><Relationship Id="rId5" Type="http://schemas.openxmlformats.org/officeDocument/2006/relationships/image" Target="../media/image65.wmf"/><Relationship Id="rId4" Type="http://schemas.openxmlformats.org/officeDocument/2006/relationships/oleObject" Target="../embeddings/oleObject5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3.vml"/><Relationship Id="rId6" Type="http://schemas.openxmlformats.org/officeDocument/2006/relationships/slide" Target="slide21.xml"/><Relationship Id="rId5" Type="http://schemas.openxmlformats.org/officeDocument/2006/relationships/image" Target="../media/image66.wmf"/><Relationship Id="rId4" Type="http://schemas.openxmlformats.org/officeDocument/2006/relationships/oleObject" Target="../embeddings/oleObject5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71.wmf"/><Relationship Id="rId17" Type="http://schemas.openxmlformats.org/officeDocument/2006/relationships/slide" Target="slide21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73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5" Type="http://schemas.openxmlformats.org/officeDocument/2006/relationships/oleObject" Target="../embeddings/oleObject63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60.bin"/><Relationship Id="rId14" Type="http://schemas.openxmlformats.org/officeDocument/2006/relationships/image" Target="../media/image7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71.bin"/><Relationship Id="rId26" Type="http://schemas.openxmlformats.org/officeDocument/2006/relationships/image" Target="../media/image77.wmf"/><Relationship Id="rId3" Type="http://schemas.openxmlformats.org/officeDocument/2006/relationships/image" Target="../media/image28.jpeg"/><Relationship Id="rId21" Type="http://schemas.openxmlformats.org/officeDocument/2006/relationships/image" Target="../media/image37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35.wmf"/><Relationship Id="rId25" Type="http://schemas.openxmlformats.org/officeDocument/2006/relationships/oleObject" Target="../embeddings/oleObject74.bin"/><Relationship Id="rId2" Type="http://schemas.openxmlformats.org/officeDocument/2006/relationships/slideLayout" Target="../slideLayouts/slideLayout9.xml"/><Relationship Id="rId16" Type="http://schemas.openxmlformats.org/officeDocument/2006/relationships/oleObject" Target="../embeddings/oleObject70.bin"/><Relationship Id="rId20" Type="http://schemas.openxmlformats.org/officeDocument/2006/relationships/oleObject" Target="../embeddings/oleObject72.bin"/><Relationship Id="rId29" Type="http://schemas.openxmlformats.org/officeDocument/2006/relationships/slide" Target="slide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4.wmf"/><Relationship Id="rId24" Type="http://schemas.openxmlformats.org/officeDocument/2006/relationships/image" Target="../media/image41.jpeg"/><Relationship Id="rId5" Type="http://schemas.openxmlformats.org/officeDocument/2006/relationships/image" Target="../media/image29.wmf"/><Relationship Id="rId15" Type="http://schemas.openxmlformats.org/officeDocument/2006/relationships/image" Target="../media/image75.wmf"/><Relationship Id="rId23" Type="http://schemas.openxmlformats.org/officeDocument/2006/relationships/image" Target="../media/image76.wmf"/><Relationship Id="rId28" Type="http://schemas.openxmlformats.org/officeDocument/2006/relationships/image" Target="../media/image78.wmf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69.bin"/><Relationship Id="rId22" Type="http://schemas.openxmlformats.org/officeDocument/2006/relationships/oleObject" Target="../embeddings/oleObject73.bin"/><Relationship Id="rId27" Type="http://schemas.openxmlformats.org/officeDocument/2006/relationships/oleObject" Target="../embeddings/oleObject7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" Target="slide7.xml"/><Relationship Id="rId7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Relationship Id="rId9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34.xml"/><Relationship Id="rId7" Type="http://schemas.openxmlformats.org/officeDocument/2006/relationships/slide" Target="slide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37.xml"/><Relationship Id="rId5" Type="http://schemas.openxmlformats.org/officeDocument/2006/relationships/slide" Target="slide36.xml"/><Relationship Id="rId4" Type="http://schemas.openxmlformats.org/officeDocument/2006/relationships/slide" Target="slide35.xml"/><Relationship Id="rId9" Type="http://schemas.openxmlformats.org/officeDocument/2006/relationships/image" Target="../media/image7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oleObject" Target="../embeddings/oleObject76.bin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64.wmf"/><Relationship Id="rId5" Type="http://schemas.openxmlformats.org/officeDocument/2006/relationships/slide" Target="slide30.xml"/><Relationship Id="rId10" Type="http://schemas.openxmlformats.org/officeDocument/2006/relationships/oleObject" Target="../embeddings/oleObject79.bin"/><Relationship Id="rId4" Type="http://schemas.openxmlformats.org/officeDocument/2006/relationships/image" Target="../media/image80.wmf"/><Relationship Id="rId9" Type="http://schemas.openxmlformats.org/officeDocument/2006/relationships/image" Target="../media/image8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slide" Target="slide30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8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4.jpeg"/><Relationship Id="rId5" Type="http://schemas.openxmlformats.org/officeDocument/2006/relationships/slide" Target="slide30.xml"/><Relationship Id="rId4" Type="http://schemas.openxmlformats.org/officeDocument/2006/relationships/image" Target="../media/image85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90.wmf"/><Relationship Id="rId3" Type="http://schemas.openxmlformats.org/officeDocument/2006/relationships/slide" Target="slide30.xml"/><Relationship Id="rId7" Type="http://schemas.openxmlformats.org/officeDocument/2006/relationships/image" Target="../media/image87.wmf"/><Relationship Id="rId12" Type="http://schemas.openxmlformats.org/officeDocument/2006/relationships/oleObject" Target="../embeddings/oleObject86.bin"/><Relationship Id="rId17" Type="http://schemas.openxmlformats.org/officeDocument/2006/relationships/image" Target="../media/image92.wmf"/><Relationship Id="rId2" Type="http://schemas.openxmlformats.org/officeDocument/2006/relationships/slideLayout" Target="../slideLayouts/slideLayout9.xml"/><Relationship Id="rId16" Type="http://schemas.openxmlformats.org/officeDocument/2006/relationships/oleObject" Target="../embeddings/oleObject88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89.wmf"/><Relationship Id="rId5" Type="http://schemas.openxmlformats.org/officeDocument/2006/relationships/image" Target="../media/image86.wmf"/><Relationship Id="rId15" Type="http://schemas.openxmlformats.org/officeDocument/2006/relationships/image" Target="../media/image91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88.wmf"/><Relationship Id="rId14" Type="http://schemas.openxmlformats.org/officeDocument/2006/relationships/oleObject" Target="../embeddings/oleObject8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13" Type="http://schemas.openxmlformats.org/officeDocument/2006/relationships/image" Target="../media/image33.wmf"/><Relationship Id="rId18" Type="http://schemas.openxmlformats.org/officeDocument/2006/relationships/oleObject" Target="../embeddings/oleObject96.bin"/><Relationship Id="rId26" Type="http://schemas.openxmlformats.org/officeDocument/2006/relationships/image" Target="../media/image96.wmf"/><Relationship Id="rId3" Type="http://schemas.openxmlformats.org/officeDocument/2006/relationships/image" Target="../media/image28.jpeg"/><Relationship Id="rId21" Type="http://schemas.openxmlformats.org/officeDocument/2006/relationships/image" Target="../media/image37.wmf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93.bin"/><Relationship Id="rId17" Type="http://schemas.openxmlformats.org/officeDocument/2006/relationships/image" Target="../media/image35.wmf"/><Relationship Id="rId25" Type="http://schemas.openxmlformats.org/officeDocument/2006/relationships/oleObject" Target="../embeddings/oleObject99.bin"/><Relationship Id="rId2" Type="http://schemas.openxmlformats.org/officeDocument/2006/relationships/slideLayout" Target="../slideLayouts/slideLayout9.xml"/><Relationship Id="rId16" Type="http://schemas.openxmlformats.org/officeDocument/2006/relationships/oleObject" Target="../embeddings/oleObject95.bin"/><Relationship Id="rId20" Type="http://schemas.openxmlformats.org/officeDocument/2006/relationships/oleObject" Target="../embeddings/oleObject97.bin"/><Relationship Id="rId29" Type="http://schemas.openxmlformats.org/officeDocument/2006/relationships/slide" Target="slide30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93.wmf"/><Relationship Id="rId24" Type="http://schemas.openxmlformats.org/officeDocument/2006/relationships/image" Target="../media/image41.jpeg"/><Relationship Id="rId5" Type="http://schemas.openxmlformats.org/officeDocument/2006/relationships/image" Target="../media/image29.wmf"/><Relationship Id="rId15" Type="http://schemas.openxmlformats.org/officeDocument/2006/relationships/image" Target="../media/image94.wmf"/><Relationship Id="rId23" Type="http://schemas.openxmlformats.org/officeDocument/2006/relationships/image" Target="../media/image95.wmf"/><Relationship Id="rId28" Type="http://schemas.openxmlformats.org/officeDocument/2006/relationships/image" Target="../media/image97.wmf"/><Relationship Id="rId10" Type="http://schemas.openxmlformats.org/officeDocument/2006/relationships/oleObject" Target="../embeddings/oleObject92.bin"/><Relationship Id="rId19" Type="http://schemas.openxmlformats.org/officeDocument/2006/relationships/image" Target="../media/image36.wmf"/><Relationship Id="rId4" Type="http://schemas.openxmlformats.org/officeDocument/2006/relationships/oleObject" Target="../embeddings/oleObject89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94.bin"/><Relationship Id="rId22" Type="http://schemas.openxmlformats.org/officeDocument/2006/relationships/oleObject" Target="../embeddings/oleObject98.bin"/><Relationship Id="rId27" Type="http://schemas.openxmlformats.org/officeDocument/2006/relationships/oleObject" Target="../embeddings/oleObject10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4.wmf"/><Relationship Id="rId10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6" Type="http://schemas.openxmlformats.org/officeDocument/2006/relationships/slide" Target="slide3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3.vml"/><Relationship Id="rId6" Type="http://schemas.openxmlformats.org/officeDocument/2006/relationships/slide" Target="slide3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4.wmf"/><Relationship Id="rId3" Type="http://schemas.openxmlformats.org/officeDocument/2006/relationships/slide" Target="slide3.xml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9.xml"/><Relationship Id="rId16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3.wmf"/><Relationship Id="rId5" Type="http://schemas.openxmlformats.org/officeDocument/2006/relationships/image" Target="../media/image20.wmf"/><Relationship Id="rId15" Type="http://schemas.openxmlformats.org/officeDocument/2006/relationships/image" Target="../media/image25.wmf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ОГЭ-2025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1–5 — реальная математика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 fontScale="92500"/>
          </a:bodyPr>
          <a:lstStyle/>
          <a:p>
            <a:endParaRPr lang="ru-RU" sz="2000" i="1" dirty="0" smtClean="0"/>
          </a:p>
          <a:p>
            <a:endParaRPr lang="ru-RU" sz="2000" i="1" dirty="0"/>
          </a:p>
          <a:p>
            <a:r>
              <a:rPr lang="ru-RU" sz="2000" i="1" dirty="0" smtClean="0"/>
              <a:t>Блок </a:t>
            </a:r>
            <a:r>
              <a:rPr lang="ru-RU" sz="2000" i="1" dirty="0"/>
              <a:t>задач, который проверяет навыки применения математических знаний в реальной жизни. Придется прочитать длинный текст, понять его, правильно выделить значимые для решения данные (обычно их в 2–3 раза меньше, чем текста всего) и правильно их применить для ответов на задания. Весьма полезные навыки. 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Учитель математики</a:t>
            </a:r>
          </a:p>
          <a:p>
            <a:pPr marL="0" indent="0" algn="r">
              <a:buNone/>
            </a:pPr>
            <a:r>
              <a:rPr lang="ru-RU" dirty="0" smtClean="0"/>
              <a:t>МБОУ гимназия №14, </a:t>
            </a:r>
            <a:r>
              <a:rPr lang="ru-RU" dirty="0" err="1" smtClean="0"/>
              <a:t>г.Ейск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err="1" smtClean="0"/>
              <a:t>Матюха</a:t>
            </a:r>
            <a:r>
              <a:rPr lang="ru-RU" dirty="0" smtClean="0"/>
              <a:t> Эльвира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340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1142976" y="3113821"/>
            <a:ext cx="2524043" cy="3458451"/>
            <a:chOff x="785786" y="1714488"/>
            <a:chExt cx="2511049" cy="37147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500166" y="3500438"/>
              <a:ext cx="1071570" cy="15001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7569" name="Picture 1" descr="image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D8D8D8"/>
                </a:clrFrom>
                <a:clrTo>
                  <a:srgbClr val="D8D8D8">
                    <a:alpha val="0"/>
                  </a:srgbClr>
                </a:clrTo>
              </a:clrChange>
            </a:blip>
            <a:srcRect l="8884" t="18817" r="12170" b="11383"/>
            <a:stretch>
              <a:fillRect/>
            </a:stretch>
          </p:blipFill>
          <p:spPr bwMode="auto">
            <a:xfrm>
              <a:off x="785786" y="1714488"/>
              <a:ext cx="2511049" cy="371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Группа 6"/>
          <p:cNvGrpSpPr/>
          <p:nvPr/>
        </p:nvGrpSpPr>
        <p:grpSpPr>
          <a:xfrm>
            <a:off x="4264807" y="3000371"/>
            <a:ext cx="4164845" cy="3646185"/>
            <a:chOff x="4714876" y="2428868"/>
            <a:chExt cx="3929090" cy="399171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072198" y="4786322"/>
              <a:ext cx="1071570" cy="1143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0000000000</a:t>
              </a:r>
              <a:endParaRPr lang="ru-RU" dirty="0"/>
            </a:p>
          </p:txBody>
        </p:sp>
        <p:pic>
          <p:nvPicPr>
            <p:cNvPr id="237570" name="Picture 2" descr="image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D8D8D8"/>
                </a:clrFrom>
                <a:clrTo>
                  <a:srgbClr val="D8D8D8">
                    <a:alpha val="0"/>
                  </a:srgbClr>
                </a:clrTo>
              </a:clrChange>
            </a:blip>
            <a:srcRect l="-2" t="14769" r="1990" b="11081"/>
            <a:stretch>
              <a:fillRect/>
            </a:stretch>
          </p:blipFill>
          <p:spPr bwMode="auto">
            <a:xfrm>
              <a:off x="4714876" y="2428868"/>
              <a:ext cx="3929090" cy="3991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285720" y="357166"/>
            <a:ext cx="864399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Хозяин выбрал дровяную печь. Чертёж печи показан на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рисунке. Размеры указаны в сантиметрах. Печь снабжена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кожухом вокруг дверцы топки. Верхняя часть кожуха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выполнена в виде арки, приваренной к передней стенке по дуге окружности. Для установки печки хозяину понадобилось найти радиус закругления арки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Найдите радиус в сантиметрах; ответ округлите до десятых.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285728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933800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285720" y="357166"/>
            <a:ext cx="5072098" cy="1928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286380" y="214290"/>
            <a:ext cx="3000396" cy="3714776"/>
            <a:chOff x="4714876" y="2428868"/>
            <a:chExt cx="2830556" cy="406680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072198" y="4786322"/>
              <a:ext cx="1071570" cy="114300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/>
                <a:t>0000000000</a:t>
              </a:r>
              <a:endParaRPr lang="ru-RU" dirty="0"/>
            </a:p>
          </p:txBody>
        </p:sp>
        <p:pic>
          <p:nvPicPr>
            <p:cNvPr id="4" name="Picture 2" descr="image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D8D8D8"/>
                </a:clrFrom>
                <a:clrTo>
                  <a:srgbClr val="D8D8D8">
                    <a:alpha val="0"/>
                  </a:srgbClr>
                </a:clrTo>
              </a:clrChange>
            </a:blip>
            <a:srcRect l="-2" t="14769" r="29393" b="9686"/>
            <a:stretch>
              <a:fillRect/>
            </a:stretch>
          </p:blipFill>
          <p:spPr bwMode="auto">
            <a:xfrm>
              <a:off x="4714876" y="2428868"/>
              <a:ext cx="2830556" cy="4066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Овал 4"/>
          <p:cNvSpPr/>
          <p:nvPr/>
        </p:nvSpPr>
        <p:spPr>
          <a:xfrm>
            <a:off x="5715008" y="1428736"/>
            <a:ext cx="3014690" cy="292895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929190" y="3429000"/>
            <a:ext cx="400052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6072198" y="4572008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Рисунок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>
            <a:stCxn id="5" idx="0"/>
            <a:endCxn id="17" idx="4"/>
          </p:cNvCxnSpPr>
          <p:nvPr/>
        </p:nvCxnSpPr>
        <p:spPr>
          <a:xfrm rot="16200000" flipH="1" flipV="1">
            <a:off x="6504400" y="2139542"/>
            <a:ext cx="1428760" cy="71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16" y="27146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57884" y="13572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43900" y="135729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86578" y="178592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00892" y="100010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ый треугольник 16"/>
          <p:cNvSpPr/>
          <p:nvPr/>
        </p:nvSpPr>
        <p:spPr>
          <a:xfrm rot="5400000">
            <a:off x="7179487" y="1821645"/>
            <a:ext cx="1071570" cy="1000132"/>
          </a:xfrm>
          <a:prstGeom prst="rtTriangle">
            <a:avLst/>
          </a:prstGeom>
          <a:solidFill>
            <a:schemeClr val="accent6">
              <a:lumMod val="75000"/>
              <a:alpha val="6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/>
          </p:cNvPr>
          <p:cNvSpPr/>
          <p:nvPr/>
        </p:nvSpPr>
        <p:spPr>
          <a:xfrm>
            <a:off x="6072198" y="5072074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21" name="Object 1"/>
          <p:cNvGraphicFramePr>
            <a:graphicFrameLocks noChangeAspect="1"/>
          </p:cNvGraphicFramePr>
          <p:nvPr/>
        </p:nvGraphicFramePr>
        <p:xfrm>
          <a:off x="428596" y="285728"/>
          <a:ext cx="33004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6" name="Формула" r:id="rId5" imgW="1193760" imgH="203040" progId="Equation.3">
                  <p:embed/>
                </p:oleObj>
              </mc:Choice>
              <mc:Fallback>
                <p:oleObj name="Формула" r:id="rId5" imgW="119376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85728"/>
                        <a:ext cx="33004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2" name="Object 2"/>
          <p:cNvGraphicFramePr>
            <a:graphicFrameLocks noChangeAspect="1"/>
          </p:cNvGraphicFramePr>
          <p:nvPr/>
        </p:nvGraphicFramePr>
        <p:xfrm>
          <a:off x="428596" y="785794"/>
          <a:ext cx="17208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7" name="Формула" r:id="rId7" imgW="622080" imgH="177480" progId="Equation.3">
                  <p:embed/>
                </p:oleObj>
              </mc:Choice>
              <mc:Fallback>
                <p:oleObj name="Формула" r:id="rId7" imgW="6220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785794"/>
                        <a:ext cx="17208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3" name="Object 3"/>
          <p:cNvGraphicFramePr>
            <a:graphicFrameLocks noChangeAspect="1"/>
          </p:cNvGraphicFramePr>
          <p:nvPr/>
        </p:nvGraphicFramePr>
        <p:xfrm>
          <a:off x="357158" y="1142984"/>
          <a:ext cx="1966913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8" name="Формула" r:id="rId9" imgW="711000" imgH="393480" progId="Equation.3">
                  <p:embed/>
                </p:oleObj>
              </mc:Choice>
              <mc:Fallback>
                <p:oleObj name="Формула" r:id="rId9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142984"/>
                        <a:ext cx="1966913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5" name="Object 5"/>
          <p:cNvGraphicFramePr>
            <a:graphicFrameLocks noChangeAspect="1"/>
          </p:cNvGraphicFramePr>
          <p:nvPr/>
        </p:nvGraphicFramePr>
        <p:xfrm>
          <a:off x="785786" y="2357430"/>
          <a:ext cx="273843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9" name="Формула" r:id="rId11" imgW="990360" imgH="177480" progId="Equation.3">
                  <p:embed/>
                </p:oleObj>
              </mc:Choice>
              <mc:Fallback>
                <p:oleObj name="Формула" r:id="rId11" imgW="99036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357430"/>
                        <a:ext cx="2738438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6072198" y="5572140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26" name="Object 6"/>
          <p:cNvGraphicFramePr>
            <a:graphicFrameLocks noChangeAspect="1"/>
          </p:cNvGraphicFramePr>
          <p:nvPr/>
        </p:nvGraphicFramePr>
        <p:xfrm>
          <a:off x="3357554" y="1500174"/>
          <a:ext cx="1668860" cy="66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0" name="Формула" r:id="rId13" imgW="457200" imgH="177480" progId="Equation.3">
                  <p:embed/>
                </p:oleObj>
              </mc:Choice>
              <mc:Fallback>
                <p:oleObj name="Формула" r:id="rId13" imgW="45720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500174"/>
                        <a:ext cx="1668860" cy="6604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7" name="Object 7"/>
          <p:cNvGraphicFramePr>
            <a:graphicFrameLocks noChangeAspect="1"/>
          </p:cNvGraphicFramePr>
          <p:nvPr/>
        </p:nvGraphicFramePr>
        <p:xfrm>
          <a:off x="785786" y="2857496"/>
          <a:ext cx="30543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1" name="Формула" r:id="rId15" imgW="1104840" imgH="177480" progId="Equation.3">
                  <p:embed/>
                </p:oleObj>
              </mc:Choice>
              <mc:Fallback>
                <p:oleObj name="Формула" r:id="rId15" imgW="1104840" imgH="177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2857496"/>
                        <a:ext cx="30543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8" name="Object 8"/>
          <p:cNvGraphicFramePr>
            <a:graphicFrameLocks noChangeAspect="1"/>
          </p:cNvGraphicFramePr>
          <p:nvPr/>
        </p:nvGraphicFramePr>
        <p:xfrm>
          <a:off x="428596" y="3286124"/>
          <a:ext cx="3721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2" name="Формула" r:id="rId17" imgW="1346040" imgH="203040" progId="Equation.3">
                  <p:embed/>
                </p:oleObj>
              </mc:Choice>
              <mc:Fallback>
                <p:oleObj name="Формула" r:id="rId17" imgW="134604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286124"/>
                        <a:ext cx="37211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29" name="Object 9"/>
          <p:cNvGraphicFramePr>
            <a:graphicFrameLocks noChangeAspect="1"/>
          </p:cNvGraphicFramePr>
          <p:nvPr/>
        </p:nvGraphicFramePr>
        <p:xfrm>
          <a:off x="214282" y="3714752"/>
          <a:ext cx="18256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3" name="Формула" r:id="rId19" imgW="660240" imgH="228600" progId="Equation.3">
                  <p:embed/>
                </p:oleObj>
              </mc:Choice>
              <mc:Fallback>
                <p:oleObj name="Формула" r:id="rId19" imgW="660240" imgH="228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714752"/>
                        <a:ext cx="182562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0" name="Object 10"/>
          <p:cNvGraphicFramePr>
            <a:graphicFrameLocks noChangeAspect="1"/>
          </p:cNvGraphicFramePr>
          <p:nvPr/>
        </p:nvGraphicFramePr>
        <p:xfrm>
          <a:off x="2071670" y="3786190"/>
          <a:ext cx="14398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4" name="Формула" r:id="rId21" imgW="520560" imgH="203040" progId="Equation.3">
                  <p:embed/>
                </p:oleObj>
              </mc:Choice>
              <mc:Fallback>
                <p:oleObj name="Формула" r:id="rId21" imgW="520560" imgH="20304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786190"/>
                        <a:ext cx="14398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1" name="Object 11"/>
          <p:cNvGraphicFramePr>
            <a:graphicFrameLocks noChangeAspect="1"/>
          </p:cNvGraphicFramePr>
          <p:nvPr/>
        </p:nvGraphicFramePr>
        <p:xfrm>
          <a:off x="3571868" y="3786190"/>
          <a:ext cx="20367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5" name="Формула" r:id="rId23" imgW="736560" imgH="177480" progId="Equation.3">
                  <p:embed/>
                </p:oleObj>
              </mc:Choice>
              <mc:Fallback>
                <p:oleObj name="Формула" r:id="rId23" imgW="73656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3786190"/>
                        <a:ext cx="20367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000100" y="4357694"/>
            <a:ext cx="322107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сведения 29">
            <a:hlinkClick r:id="" action="ppaction://noaction" highlightClick="1"/>
          </p:cNvPr>
          <p:cNvSpPr/>
          <p:nvPr/>
        </p:nvSpPr>
        <p:spPr>
          <a:xfrm>
            <a:off x="4143372" y="4357694"/>
            <a:ext cx="500034" cy="470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357158" y="285728"/>
            <a:ext cx="5500726" cy="3286148"/>
            <a:chOff x="3357554" y="357166"/>
            <a:chExt cx="5500726" cy="3286148"/>
          </a:xfrm>
        </p:grpSpPr>
        <p:sp>
          <p:nvSpPr>
            <p:cNvPr id="32" name="Прямоугольная выноска 31"/>
            <p:cNvSpPr/>
            <p:nvPr/>
          </p:nvSpPr>
          <p:spPr>
            <a:xfrm>
              <a:off x="3357554" y="357166"/>
              <a:ext cx="5500726" cy="3286148"/>
            </a:xfrm>
            <a:prstGeom prst="wedgeRectCallout">
              <a:avLst>
                <a:gd name="adj1" fmla="val 22098"/>
                <a:gd name="adj2" fmla="val 7382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3" name="Picture 2" descr="http://jj-tours.ru/articles/images6/greece-10-famous-6.jpg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3428992" y="428604"/>
              <a:ext cx="2857520" cy="1818422"/>
            </a:xfrm>
            <a:prstGeom prst="rect">
              <a:avLst/>
            </a:prstGeom>
            <a:noFill/>
          </p:spPr>
        </p:pic>
        <p:sp>
          <p:nvSpPr>
            <p:cNvPr id="34" name="TextBox 33"/>
            <p:cNvSpPr txBox="1"/>
            <p:nvPr/>
          </p:nvSpPr>
          <p:spPr>
            <a:xfrm>
              <a:off x="4143372" y="2714620"/>
              <a:ext cx="4016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Квадрат гипотенузы равен 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сумме квадратов катетов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28992" y="2285992"/>
              <a:ext cx="3158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Теорема ПИФАГОРА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Прямоугольный треугольник 35"/>
            <p:cNvSpPr/>
            <p:nvPr/>
          </p:nvSpPr>
          <p:spPr>
            <a:xfrm flipH="1">
              <a:off x="6572264" y="500042"/>
              <a:ext cx="1785950" cy="1057276"/>
            </a:xfrm>
            <a:prstGeom prst="rtTriangl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Половина рамки 36"/>
            <p:cNvSpPr/>
            <p:nvPr/>
          </p:nvSpPr>
          <p:spPr>
            <a:xfrm>
              <a:off x="8072462" y="1285860"/>
              <a:ext cx="285752" cy="271458"/>
            </a:xfrm>
            <a:prstGeom prst="halfFrame">
              <a:avLst>
                <a:gd name="adj1" fmla="val 8333"/>
                <a:gd name="adj2" fmla="val 714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572264" y="1928802"/>
              <a:ext cx="1883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с² = 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a² 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b²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143768" y="57148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58214" y="7857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358082" y="150017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35532" name="Object 12"/>
          <p:cNvGraphicFramePr>
            <a:graphicFrameLocks noChangeAspect="1"/>
          </p:cNvGraphicFramePr>
          <p:nvPr/>
        </p:nvGraphicFramePr>
        <p:xfrm>
          <a:off x="1071538" y="4929198"/>
          <a:ext cx="3230563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6" name="Формула" r:id="rId26" imgW="1168200" imgH="241200" progId="Equation.3">
                  <p:embed/>
                </p:oleObj>
              </mc:Choice>
              <mc:Fallback>
                <p:oleObj name="Формула" r:id="rId26" imgW="1168200" imgH="2412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4929198"/>
                        <a:ext cx="3230563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33" name="Object 13"/>
          <p:cNvGraphicFramePr>
            <a:graphicFrameLocks noChangeAspect="1"/>
          </p:cNvGraphicFramePr>
          <p:nvPr/>
        </p:nvGraphicFramePr>
        <p:xfrm>
          <a:off x="2036763" y="5626100"/>
          <a:ext cx="13001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7" name="Формула" r:id="rId28" imgW="469800" imgH="203040" progId="Equation.3">
                  <p:embed/>
                </p:oleObj>
              </mc:Choice>
              <mc:Fallback>
                <p:oleObj name="Формула" r:id="rId28" imgW="469800" imgH="20304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6763" y="5626100"/>
                        <a:ext cx="13001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6088158" y="6081896"/>
            <a:ext cx="221457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072198" y="6072206"/>
            <a:ext cx="2214578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072198" y="6072206"/>
            <a:ext cx="2214578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Управляющая кнопка: далее 46">
            <a:hlinkClick r:id="" action="ppaction://hlinkshowjump?jump=nextslide" highlightClick="1"/>
          </p:cNvPr>
          <p:cNvSpPr/>
          <p:nvPr/>
        </p:nvSpPr>
        <p:spPr>
          <a:xfrm>
            <a:off x="500062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возврат 47">
            <a:hlinkClick r:id="" action="ppaction://hlinkshowjump?jump=lastslideviewed" highlightClick="1"/>
          </p:cNvPr>
          <p:cNvSpPr/>
          <p:nvPr/>
        </p:nvSpPr>
        <p:spPr>
          <a:xfrm>
            <a:off x="341645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Управляющая кнопка: домой 48">
            <a:hlinkClick r:id="rId30" action="ppaction://hlinksldjump" highlightClick="1"/>
          </p:cNvPr>
          <p:cNvSpPr/>
          <p:nvPr/>
        </p:nvSpPr>
        <p:spPr>
          <a:xfrm>
            <a:off x="420854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3469E-6 L 0.0099 -0.241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12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5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35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35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5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3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3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5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35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5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35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5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35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5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35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5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35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5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35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5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3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35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235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35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235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13" grpId="0"/>
      <p:bldP spid="14" grpId="0"/>
      <p:bldP spid="15" grpId="0"/>
      <p:bldP spid="16" grpId="0"/>
      <p:bldP spid="17" grpId="0" animBg="1"/>
      <p:bldP spid="19" grpId="0" animBg="1"/>
      <p:bldP spid="21" grpId="0" animBg="1"/>
      <p:bldP spid="29" grpId="0" animBg="1"/>
      <p:bldP spid="30" grpId="0" animBg="1"/>
      <p:bldP spid="44" grpId="0" animBg="1"/>
      <p:bldP spid="44" grpId="1" animBg="1"/>
      <p:bldP spid="45" grpId="0" animBg="1"/>
      <p:bldP spid="4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500042"/>
            <a:ext cx="4211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Условие 2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785786" y="242886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785786" y="322095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785786" y="401304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785786" y="480513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785786" y="559722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8" action="ppaction://hlinksldjump" highlightClick="1"/>
          </p:cNvPr>
          <p:cNvSpPr/>
          <p:nvPr/>
        </p:nvSpPr>
        <p:spPr>
          <a:xfrm>
            <a:off x="785786" y="1500174"/>
            <a:ext cx="4176464" cy="720080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endParaRPr lang="ru-RU" sz="4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https://habarovsk.vsaunah.ru/cache/files/file_b65623fdc3b0f8051e2a19347328dec5.jpg"/>
          <p:cNvPicPr>
            <a:picLocks noChangeAspect="1" noChangeArrowheads="1"/>
          </p:cNvPicPr>
          <p:nvPr/>
        </p:nvPicPr>
        <p:blipFill>
          <a:blip r:embed="rId9"/>
          <a:srcRect l="12528" r="32350" b="-1435"/>
          <a:stretch>
            <a:fillRect/>
          </a:stretch>
        </p:blipFill>
        <p:spPr bwMode="auto">
          <a:xfrm>
            <a:off x="5500694" y="1928802"/>
            <a:ext cx="3143272" cy="40005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Таблица 37"/>
          <p:cNvGraphicFramePr>
            <a:graphicFrameLocks noGrp="1"/>
          </p:cNvGraphicFramePr>
          <p:nvPr/>
        </p:nvGraphicFramePr>
        <p:xfrm>
          <a:off x="357158" y="1357298"/>
          <a:ext cx="85011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Отапливаемый объём, куб.м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Килиманджаро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– 8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Кентавр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– 13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электр-ая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– 14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" name="Управляющая кнопка: далее 38">
            <a:hlinkClick r:id="" action="ppaction://hlinkshowjump?jump=nextslide" highlightClick="1"/>
          </p:cNvPr>
          <p:cNvSpPr/>
          <p:nvPr/>
        </p:nvSpPr>
        <p:spPr>
          <a:xfrm>
            <a:off x="8143900" y="92867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возврат 39">
            <a:hlinkClick r:id="" action="ppaction://hlinkshowjump?jump=lastslideviewed" highlightClick="1"/>
          </p:cNvPr>
          <p:cNvSpPr/>
          <p:nvPr/>
        </p:nvSpPr>
        <p:spPr>
          <a:xfrm>
            <a:off x="6559724" y="92867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Управляющая кнопка: домой 43">
            <a:hlinkClick r:id="rId3" action="ppaction://hlinksldjump" highlightClick="1"/>
          </p:cNvPr>
          <p:cNvSpPr/>
          <p:nvPr/>
        </p:nvSpPr>
        <p:spPr>
          <a:xfrm>
            <a:off x="7351812" y="92867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357158" y="4929198"/>
            <a:ext cx="8455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Кроме того, хозяин подсчитал, что за год электрическая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печь израсходует 3000 киловатт-часов электроэнергии по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 руб. за 1 киловатт-час, а дровяная печь за год израсходует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куб.м дров, которые обойдутся по 1700 руб. за 1 куб.м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42844" y="1500174"/>
            <a:ext cx="571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2844" y="214824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85786" y="1500174"/>
            <a:ext cx="4708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объём парного отделения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строящейся бани (в куб. м)</a:t>
            </a:r>
          </a:p>
        </p:txBody>
      </p:sp>
      <p:sp>
        <p:nvSpPr>
          <p:cNvPr id="41" name="Управляющая кнопка: настраиваемая 40">
            <a:hlinkClick r:id="" action="ppaction://noaction" highlightClick="1"/>
          </p:cNvPr>
          <p:cNvSpPr/>
          <p:nvPr/>
        </p:nvSpPr>
        <p:spPr>
          <a:xfrm>
            <a:off x="857224" y="2285992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643042" y="564357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428992" y="542926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0430" y="2285992"/>
            <a:ext cx="1858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= a · b · c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5" name="Object 3"/>
          <p:cNvGraphicFramePr>
            <a:graphicFrameLocks noChangeAspect="1"/>
          </p:cNvGraphicFramePr>
          <p:nvPr/>
        </p:nvGraphicFramePr>
        <p:xfrm>
          <a:off x="4835525" y="4643438"/>
          <a:ext cx="32654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9" name="Формула" r:id="rId3" imgW="838080" imgH="203040" progId="Equation.3">
                  <p:embed/>
                </p:oleObj>
              </mc:Choice>
              <mc:Fallback>
                <p:oleObj name="Формула" r:id="rId3" imgW="83808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4643438"/>
                        <a:ext cx="3265488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Прямоугольник 45"/>
          <p:cNvSpPr/>
          <p:nvPr/>
        </p:nvSpPr>
        <p:spPr>
          <a:xfrm>
            <a:off x="6516786" y="565326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12,075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Управляющая кнопка: далее 50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Управляющая кнопка: возврат 55">
            <a:hlinkClick r:id="" action="ppaction://hlinkshowjump?jump=lastslideviewed" highlightClick="1"/>
          </p:cNvPr>
          <p:cNvSpPr/>
          <p:nvPr/>
        </p:nvSpPr>
        <p:spPr>
          <a:xfrm>
            <a:off x="6559724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домой 56">
            <a:hlinkClick r:id="rId5" action="ppaction://hlinksldjump" highlightClick="1"/>
          </p:cNvPr>
          <p:cNvSpPr/>
          <p:nvPr/>
        </p:nvSpPr>
        <p:spPr>
          <a:xfrm>
            <a:off x="7351812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214282" y="471488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40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Группа 58"/>
          <p:cNvGrpSpPr/>
          <p:nvPr/>
        </p:nvGrpSpPr>
        <p:grpSpPr>
          <a:xfrm>
            <a:off x="642910" y="3571875"/>
            <a:ext cx="3143272" cy="2286017"/>
            <a:chOff x="642910" y="3571876"/>
            <a:chExt cx="3000396" cy="1785951"/>
          </a:xfrm>
        </p:grpSpPr>
        <p:cxnSp>
          <p:nvCxnSpPr>
            <p:cNvPr id="60" name="Прямая соединительная линия 59"/>
            <p:cNvCxnSpPr/>
            <p:nvPr/>
          </p:nvCxnSpPr>
          <p:spPr>
            <a:xfrm rot="5400000">
              <a:off x="510570" y="4249743"/>
              <a:ext cx="1357322" cy="1588"/>
            </a:xfrm>
            <a:prstGeom prst="line">
              <a:avLst/>
            </a:prstGeom>
            <a:ln w="31750">
              <a:solidFill>
                <a:srgbClr val="66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Куб 60"/>
            <p:cNvSpPr/>
            <p:nvPr/>
          </p:nvSpPr>
          <p:spPr>
            <a:xfrm>
              <a:off x="642910" y="3571876"/>
              <a:ext cx="3000396" cy="1785950"/>
            </a:xfrm>
            <a:prstGeom prst="cube">
              <a:avLst/>
            </a:prstGeom>
            <a:noFill/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2" name="Прямая соединительная линия 61"/>
            <p:cNvCxnSpPr/>
            <p:nvPr/>
          </p:nvCxnSpPr>
          <p:spPr>
            <a:xfrm flipV="1">
              <a:off x="1188437" y="4930787"/>
              <a:ext cx="2454869" cy="36363"/>
            </a:xfrm>
            <a:prstGeom prst="line">
              <a:avLst/>
            </a:prstGeom>
            <a:ln w="31750">
              <a:solidFill>
                <a:srgbClr val="66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единительная линия 62"/>
            <p:cNvCxnSpPr/>
            <p:nvPr/>
          </p:nvCxnSpPr>
          <p:spPr>
            <a:xfrm rot="10800000" flipV="1">
              <a:off x="642914" y="4967150"/>
              <a:ext cx="545524" cy="390677"/>
            </a:xfrm>
            <a:prstGeom prst="line">
              <a:avLst/>
            </a:prstGeom>
            <a:ln w="31750">
              <a:solidFill>
                <a:srgbClr val="66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Группа 63"/>
          <p:cNvGrpSpPr/>
          <p:nvPr/>
        </p:nvGrpSpPr>
        <p:grpSpPr>
          <a:xfrm>
            <a:off x="6000760" y="2714620"/>
            <a:ext cx="2857520" cy="1714512"/>
            <a:chOff x="6000760" y="2714620"/>
            <a:chExt cx="2857520" cy="1714512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6000760" y="2714620"/>
              <a:ext cx="2857520" cy="1714512"/>
            </a:xfrm>
            <a:prstGeom prst="rect">
              <a:avLst/>
            </a:prstGeom>
            <a:solidFill>
              <a:srgbClr val="FFD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6" name="Object 5"/>
            <p:cNvGraphicFramePr>
              <a:graphicFrameLocks noChangeAspect="1"/>
            </p:cNvGraphicFramePr>
            <p:nvPr/>
          </p:nvGraphicFramePr>
          <p:xfrm>
            <a:off x="6572250" y="2786063"/>
            <a:ext cx="171132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20" name="Формула" r:id="rId6" imgW="571320" imgH="203040" progId="Equation.3">
                    <p:embed/>
                  </p:oleObj>
                </mc:Choice>
                <mc:Fallback>
                  <p:oleObj name="Формула" r:id="rId6" imgW="57132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50" y="2786063"/>
                          <a:ext cx="171132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7" name="Object 6"/>
            <p:cNvGraphicFramePr>
              <a:graphicFrameLocks noChangeAspect="1"/>
            </p:cNvGraphicFramePr>
            <p:nvPr/>
          </p:nvGraphicFramePr>
          <p:xfrm>
            <a:off x="6572264" y="3214686"/>
            <a:ext cx="171132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21" name="Формула" r:id="rId8" imgW="571320" imgH="203040" progId="Equation.3">
                    <p:embed/>
                  </p:oleObj>
                </mc:Choice>
                <mc:Fallback>
                  <p:oleObj name="Формула" r:id="rId8" imgW="571320" imgH="2030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64" y="3214686"/>
                          <a:ext cx="171132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7"/>
            <p:cNvGraphicFramePr>
              <a:graphicFrameLocks noChangeAspect="1"/>
            </p:cNvGraphicFramePr>
            <p:nvPr/>
          </p:nvGraphicFramePr>
          <p:xfrm>
            <a:off x="6610350" y="3643313"/>
            <a:ext cx="163512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22" name="Формула" r:id="rId10" imgW="545760" imgH="203040" progId="Equation.3">
                    <p:embed/>
                  </p:oleObj>
                </mc:Choice>
                <mc:Fallback>
                  <p:oleObj name="Формула" r:id="rId10" imgW="545760" imgH="20304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0350" y="3643313"/>
                          <a:ext cx="163512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/>
      <p:bldP spid="44" grpId="0"/>
      <p:bldP spid="46" grpId="0" animBg="1"/>
      <p:bldP spid="46" grpId="1" animBg="1"/>
      <p:bldP spid="47" grpId="0" animBg="1"/>
      <p:bldP spid="47" grpId="1" animBg="1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0" descr="https://www.zaggo.ru/sas/image/10_045c7e6266115feaef9c72afa9ea86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643182"/>
            <a:ext cx="2878227" cy="2158670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714348" y="2643182"/>
            <a:ext cx="53126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сколько рублей дровяная печь,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подходящая по отапливаемому объёму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парного отделения, обойдётся дешевле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электрической с учётом установки.</a:t>
            </a:r>
          </a:p>
        </p:txBody>
      </p:sp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57158" y="357166"/>
          <a:ext cx="85011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Отапливаемый объём, куб.м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Килиманджаро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Кентавр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1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электр-ая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1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Прямоугольник 26"/>
          <p:cNvSpPr/>
          <p:nvPr/>
        </p:nvSpPr>
        <p:spPr>
          <a:xfrm>
            <a:off x="142844" y="300550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7158" y="4143380"/>
            <a:ext cx="550072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Установка электрической печи требует подведение специального кабеля, что обойдётся в 6500 руб.</a:t>
            </a: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6643702" y="4857760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286512" y="2643182"/>
            <a:ext cx="26327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= 12,075 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357422" y="3429000"/>
            <a:ext cx="3429024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вал 32"/>
          <p:cNvSpPr/>
          <p:nvPr/>
        </p:nvSpPr>
        <p:spPr>
          <a:xfrm>
            <a:off x="4500562" y="1500174"/>
            <a:ext cx="164307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215206" y="2643182"/>
            <a:ext cx="164307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333375" y="5357813"/>
          <a:ext cx="61849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37" name="Формула" r:id="rId4" imgW="1587240" imgH="215640" progId="Equation.3">
                  <p:embed/>
                </p:oleObj>
              </mc:Choice>
              <mc:Fallback>
                <p:oleObj name="Формула" r:id="rId4" imgW="158724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5357813"/>
                        <a:ext cx="6184900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6516786" y="565326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4500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2844" y="2357430"/>
            <a:ext cx="571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6559724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6" action="ppaction://hlinksldjump" highlightClick="1"/>
          </p:cNvPr>
          <p:cNvSpPr/>
          <p:nvPr/>
        </p:nvSpPr>
        <p:spPr>
          <a:xfrm>
            <a:off x="7351812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4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/>
      <p:bldP spid="33" grpId="0" animBg="1"/>
      <p:bldP spid="34" grpId="0" animBg="1"/>
      <p:bldP spid="36" grpId="0" animBg="1"/>
      <p:bldP spid="36" grpId="1" animBg="1"/>
      <p:bldP spid="37" grpId="0" animBg="1"/>
      <p:bldP spid="3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10" descr="https://www.zaggo.ru/sas/image/10_045c7e6266115feaef9c72afa9ea86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643182"/>
            <a:ext cx="2878227" cy="215867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714348" y="2714620"/>
            <a:ext cx="50217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сколько рублей эксплуатация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дровяной печи, которая подходит по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отапливаемому объёму парного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отделения, обойдётся дешевле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эксплуатации электрической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течение года?</a:t>
            </a:r>
          </a:p>
        </p:txBody>
      </p:sp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357158" y="357166"/>
          <a:ext cx="85011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Отапливаемый объём, куб.м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Килиманджаро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Кентавр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1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электр-ая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– 1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4" name="Прямоугольник 43"/>
          <p:cNvSpPr/>
          <p:nvPr/>
        </p:nvSpPr>
        <p:spPr>
          <a:xfrm>
            <a:off x="142844" y="300550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85720" y="285728"/>
            <a:ext cx="864399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год электрическая печь израсходует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00 киловатт-часов электроэнергии по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руб. за 1 киловатт-час, а дровяная печь за год израсходует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куб.м дров, которые обойдутся по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00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1 куб.м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Управляющая кнопка: настраиваемая 46">
            <a:hlinkClick r:id="" action="ppaction://noaction" highlightClick="1"/>
          </p:cNvPr>
          <p:cNvSpPr/>
          <p:nvPr/>
        </p:nvSpPr>
        <p:spPr>
          <a:xfrm>
            <a:off x="6643702" y="4857760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" name="Object 2"/>
          <p:cNvGraphicFramePr>
            <a:graphicFrameLocks noChangeAspect="1"/>
          </p:cNvGraphicFramePr>
          <p:nvPr/>
        </p:nvGraphicFramePr>
        <p:xfrm>
          <a:off x="1004888" y="5480050"/>
          <a:ext cx="46021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2" name="Формула" r:id="rId5" imgW="1180800" imgH="177480" progId="Equation.3">
                  <p:embed/>
                </p:oleObj>
              </mc:Choice>
              <mc:Fallback>
                <p:oleObj name="Формула" r:id="rId5" imgW="118080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5480050"/>
                        <a:ext cx="4602162" cy="703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6516786" y="565326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4600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2844" y="2357430"/>
            <a:ext cx="571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6559724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7" action="ppaction://hlinksldjump" highlightClick="1"/>
          </p:cNvPr>
          <p:cNvSpPr/>
          <p:nvPr/>
        </p:nvSpPr>
        <p:spPr>
          <a:xfrm>
            <a:off x="7351812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2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9" grpId="0" animBg="1"/>
      <p:bldP spid="49" grpId="1" animBg="1"/>
      <p:bldP spid="50" grpId="0" animBg="1"/>
      <p:bldP spid="5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42910" y="2643182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Доставка печи из магазина до участка стоит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руб. При покупки печи ценой выше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руб. магазин предлагает скидку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 на товар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 на доставку. Сколько будет стоить покупка печи «Кентавр» вместе с доставкой на этих условиях?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357158" y="357166"/>
          <a:ext cx="85011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Отапливаемый объём, куб.м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Килиманджаро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– 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Кентавр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 – 13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электр-ая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– 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142844" y="300550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Управляющая кнопка: настраиваемая 26">
            <a:hlinkClick r:id="" action="ppaction://noaction" highlightClick="1"/>
          </p:cNvPr>
          <p:cNvSpPr/>
          <p:nvPr/>
        </p:nvSpPr>
        <p:spPr>
          <a:xfrm>
            <a:off x="6643702" y="4143380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7500926" y="1571612"/>
            <a:ext cx="1500230" cy="57150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516786" y="565326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24575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285720" y="4572008"/>
            <a:ext cx="3000396" cy="1285884"/>
            <a:chOff x="5429256" y="4214819"/>
            <a:chExt cx="3000396" cy="1414473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5429256" y="4214819"/>
              <a:ext cx="3000396" cy="14144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7" name="Object 3"/>
            <p:cNvGraphicFramePr>
              <a:graphicFrameLocks noChangeAspect="1"/>
            </p:cNvGraphicFramePr>
            <p:nvPr/>
          </p:nvGraphicFramePr>
          <p:xfrm>
            <a:off x="5762660" y="4501193"/>
            <a:ext cx="2487612" cy="1072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571" name="Формула" r:id="rId3" imgW="927000" imgH="393480" progId="Equation.3">
                    <p:embed/>
                  </p:oleObj>
                </mc:Choice>
                <mc:Fallback>
                  <p:oleObj name="Формула" r:id="rId3" imgW="92700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2660" y="4501193"/>
                          <a:ext cx="2487612" cy="10721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8" name="Группа 37"/>
          <p:cNvGrpSpPr/>
          <p:nvPr/>
        </p:nvGrpSpPr>
        <p:grpSpPr>
          <a:xfrm>
            <a:off x="285720" y="4572008"/>
            <a:ext cx="3073401" cy="1285884"/>
            <a:chOff x="5429256" y="4214818"/>
            <a:chExt cx="3073401" cy="1414472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5429256" y="4214818"/>
              <a:ext cx="3000396" cy="14144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0" name="Object 3"/>
            <p:cNvGraphicFramePr>
              <a:graphicFrameLocks noChangeAspect="1"/>
            </p:cNvGraphicFramePr>
            <p:nvPr/>
          </p:nvGraphicFramePr>
          <p:xfrm>
            <a:off x="5500694" y="4529144"/>
            <a:ext cx="3001963" cy="555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572" name="Формула" r:id="rId5" imgW="977760" imgH="203040" progId="Equation.3">
                    <p:embed/>
                  </p:oleObj>
                </mc:Choice>
                <mc:Fallback>
                  <p:oleObj name="Формула" r:id="rId5" imgW="97776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0694" y="4529144"/>
                          <a:ext cx="3001963" cy="5553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4"/>
            <p:cNvGraphicFramePr>
              <a:graphicFrameLocks noChangeAspect="1"/>
            </p:cNvGraphicFramePr>
            <p:nvPr/>
          </p:nvGraphicFramePr>
          <p:xfrm>
            <a:off x="5842036" y="5044277"/>
            <a:ext cx="2078038" cy="553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573" name="Формула" r:id="rId7" imgW="774360" imgH="203040" progId="Equation.3">
                    <p:embed/>
                  </p:oleObj>
                </mc:Choice>
                <mc:Fallback>
                  <p:oleObj name="Формула" r:id="rId7" imgW="774360" imgH="2030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2036" y="5044277"/>
                          <a:ext cx="2078038" cy="5535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2" name="Прямоугольник 41"/>
          <p:cNvSpPr/>
          <p:nvPr/>
        </p:nvSpPr>
        <p:spPr>
          <a:xfrm>
            <a:off x="285720" y="4572008"/>
            <a:ext cx="3000396" cy="128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3" name="Группа 42"/>
          <p:cNvGrpSpPr/>
          <p:nvPr/>
        </p:nvGrpSpPr>
        <p:grpSpPr>
          <a:xfrm>
            <a:off x="3428992" y="4572008"/>
            <a:ext cx="3000396" cy="1285884"/>
            <a:chOff x="5429256" y="4214819"/>
            <a:chExt cx="3000396" cy="1414473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5429256" y="4214819"/>
              <a:ext cx="3000396" cy="14144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5" name="Object 3"/>
            <p:cNvGraphicFramePr>
              <a:graphicFrameLocks noChangeAspect="1"/>
            </p:cNvGraphicFramePr>
            <p:nvPr/>
          </p:nvGraphicFramePr>
          <p:xfrm>
            <a:off x="5981714" y="4501195"/>
            <a:ext cx="2046288" cy="1072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574" name="Формула" r:id="rId9" imgW="761760" imgH="393480" progId="Equation.3">
                    <p:embed/>
                  </p:oleObj>
                </mc:Choice>
                <mc:Fallback>
                  <p:oleObj name="Формула" r:id="rId9" imgW="761760" imgH="393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1714" y="4501195"/>
                          <a:ext cx="2046288" cy="10721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6" name="Группа 45"/>
          <p:cNvGrpSpPr/>
          <p:nvPr/>
        </p:nvGrpSpPr>
        <p:grpSpPr>
          <a:xfrm>
            <a:off x="3428992" y="4572008"/>
            <a:ext cx="3000396" cy="1285884"/>
            <a:chOff x="5429256" y="4214818"/>
            <a:chExt cx="3000396" cy="1414472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5429256" y="4214818"/>
              <a:ext cx="3000396" cy="14144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8" name="Object 3"/>
            <p:cNvGraphicFramePr>
              <a:graphicFrameLocks noChangeAspect="1"/>
            </p:cNvGraphicFramePr>
            <p:nvPr/>
          </p:nvGraphicFramePr>
          <p:xfrm>
            <a:off x="5734057" y="4529131"/>
            <a:ext cx="2533650" cy="555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575" name="Формула" r:id="rId11" imgW="825480" imgH="203040" progId="Equation.3">
                    <p:embed/>
                  </p:oleObj>
                </mc:Choice>
                <mc:Fallback>
                  <p:oleObj name="Формула" r:id="rId11" imgW="825480" imgH="2030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4057" y="4529131"/>
                          <a:ext cx="2533650" cy="5553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4"/>
            <p:cNvGraphicFramePr>
              <a:graphicFrameLocks noChangeAspect="1"/>
            </p:cNvGraphicFramePr>
            <p:nvPr/>
          </p:nvGraphicFramePr>
          <p:xfrm>
            <a:off x="5840420" y="5046021"/>
            <a:ext cx="2079625" cy="551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1576" name="Формула" r:id="rId13" imgW="774360" imgH="203040" progId="Equation.3">
                    <p:embed/>
                  </p:oleObj>
                </mc:Choice>
                <mc:Fallback>
                  <p:oleObj name="Формула" r:id="rId13" imgW="774360" imgH="20304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0420" y="5046021"/>
                          <a:ext cx="2079625" cy="5518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0" name="Прямоугольник 49"/>
          <p:cNvSpPr/>
          <p:nvPr/>
        </p:nvSpPr>
        <p:spPr>
          <a:xfrm>
            <a:off x="3428992" y="4572008"/>
            <a:ext cx="3000396" cy="128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1" name="Object 9"/>
          <p:cNvGraphicFramePr>
            <a:graphicFrameLocks noChangeAspect="1"/>
          </p:cNvGraphicFramePr>
          <p:nvPr/>
        </p:nvGraphicFramePr>
        <p:xfrm>
          <a:off x="1500166" y="5857892"/>
          <a:ext cx="35131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77" name="Формула" r:id="rId15" imgW="901440" imgH="177480" progId="Equation.3">
                  <p:embed/>
                </p:oleObj>
              </mc:Choice>
              <mc:Fallback>
                <p:oleObj name="Формула" r:id="rId15" imgW="90144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857892"/>
                        <a:ext cx="3513137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Прямоугольник 51"/>
          <p:cNvSpPr/>
          <p:nvPr/>
        </p:nvSpPr>
        <p:spPr>
          <a:xfrm>
            <a:off x="142844" y="2357430"/>
            <a:ext cx="571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возврат 53">
            <a:hlinkClick r:id="" action="ppaction://hlinkshowjump?jump=lastslideviewed" highlightClick="1"/>
          </p:cNvPr>
          <p:cNvSpPr/>
          <p:nvPr/>
        </p:nvSpPr>
        <p:spPr>
          <a:xfrm>
            <a:off x="6559724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домой 54">
            <a:hlinkClick r:id="rId17" action="ppaction://hlinksldjump" highlightClick="1"/>
          </p:cNvPr>
          <p:cNvSpPr/>
          <p:nvPr/>
        </p:nvSpPr>
        <p:spPr>
          <a:xfrm>
            <a:off x="7351812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8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  <p:bldP spid="30" grpId="0" animBg="1"/>
      <p:bldP spid="30" grpId="1" animBg="1"/>
      <p:bldP spid="42" grpId="0" animBg="1"/>
      <p:bldP spid="5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42976" y="3113821"/>
            <a:ext cx="2524043" cy="3458451"/>
            <a:chOff x="785786" y="1714488"/>
            <a:chExt cx="2511049" cy="37147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500166" y="3500438"/>
              <a:ext cx="1071570" cy="15001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1" descr="image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8D8D8"/>
                </a:clrFrom>
                <a:clrTo>
                  <a:srgbClr val="D8D8D8">
                    <a:alpha val="0"/>
                  </a:srgbClr>
                </a:clrTo>
              </a:clrChange>
            </a:blip>
            <a:srcRect l="8884" t="18817" r="12170" b="11383"/>
            <a:stretch>
              <a:fillRect/>
            </a:stretch>
          </p:blipFill>
          <p:spPr bwMode="auto">
            <a:xfrm>
              <a:off x="785786" y="1714488"/>
              <a:ext cx="2511049" cy="371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7"/>
          <p:cNvSpPr txBox="1"/>
          <p:nvPr/>
        </p:nvSpPr>
        <p:spPr>
          <a:xfrm>
            <a:off x="285720" y="357166"/>
            <a:ext cx="864399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Хозяин выбрал дровяную печь. Чертёж печи показан на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рисунке. Размеры указаны в сантиметрах. Печь снабжена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кожухом вокруг дверцы топки. Верхняя часть кожуха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выполнена в виде арки, приваренной к передней стенке по дуге окружности. Для установки печки хозяину понадобилось найти радиус закругления арки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Найдите радиус в сантиметрах; ответ округлите до десятых.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933800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85728"/>
            <a:ext cx="571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4071934" y="3000371"/>
            <a:ext cx="4357718" cy="3857629"/>
            <a:chOff x="4071934" y="3000371"/>
            <a:chExt cx="4357718" cy="385762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4264807" y="3000371"/>
              <a:ext cx="4164845" cy="3646185"/>
              <a:chOff x="4714876" y="2428868"/>
              <a:chExt cx="3929090" cy="3991715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6072198" y="4786322"/>
                <a:ext cx="1071570" cy="1143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0000000000</a:t>
                </a:r>
                <a:endParaRPr lang="ru-RU" dirty="0"/>
              </a:p>
            </p:txBody>
          </p:sp>
          <p:pic>
            <p:nvPicPr>
              <p:cNvPr id="7" name="Picture 2" descr="image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8D8D8"/>
                  </a:clrFrom>
                  <a:clrTo>
                    <a:srgbClr val="D8D8D8">
                      <a:alpha val="0"/>
                    </a:srgbClr>
                  </a:clrTo>
                </a:clrChange>
              </a:blip>
              <a:srcRect l="-2" t="14769" r="1990" b="11081"/>
              <a:stretch>
                <a:fillRect/>
              </a:stretch>
            </p:blipFill>
            <p:spPr bwMode="auto">
              <a:xfrm>
                <a:off x="4714876" y="2428868"/>
                <a:ext cx="3929090" cy="3991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3" name="TextBox 12"/>
            <p:cNvSpPr txBox="1"/>
            <p:nvPr/>
          </p:nvSpPr>
          <p:spPr>
            <a:xfrm>
              <a:off x="4071934" y="5072074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43438" y="5286388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000760" y="6396335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827584" y="5733256"/>
            <a:ext cx="3168352" cy="72008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4572000" y="100010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4572000" y="186420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4572000" y="272830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4572000" y="359239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Условие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сведения 11">
            <a:hlinkClick r:id="" action="ppaction://hlinkshowjump?jump=lastslide" highlightClick="1"/>
          </p:cNvPr>
          <p:cNvSpPr/>
          <p:nvPr/>
        </p:nvSpPr>
        <p:spPr>
          <a:xfrm>
            <a:off x="8388424" y="6021288"/>
            <a:ext cx="504056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C15AC7C-13CC-452A-A2D7-E6AFC20C079F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5" name="Picture 4" descr="http://www.3bogatyr.ru/upload/medialibrary/193/19339b9c74592baa6da96a679e8e89c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928802"/>
            <a:ext cx="3359874" cy="2241010"/>
          </a:xfrm>
          <a:prstGeom prst="rect">
            <a:avLst/>
          </a:prstGeom>
          <a:noFill/>
        </p:spPr>
      </p:pic>
      <p:pic>
        <p:nvPicPr>
          <p:cNvPr id="16" name="Picture 6" descr="http://bazaiha777.ru/wp-content/uploads/2015/04/1bana652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285728"/>
            <a:ext cx="3365757" cy="2238229"/>
          </a:xfrm>
          <a:prstGeom prst="rect">
            <a:avLst/>
          </a:prstGeom>
          <a:noFill/>
        </p:spPr>
      </p:pic>
      <p:pic>
        <p:nvPicPr>
          <p:cNvPr id="17" name="Picture 8" descr="http://vpechnik.ru/public/images/gallery/product/thumbs/0/Grill%20D-Leo%20240%20short%20black-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4429132"/>
            <a:ext cx="2857520" cy="2171715"/>
          </a:xfrm>
          <a:prstGeom prst="rect">
            <a:avLst/>
          </a:prstGeom>
          <a:noFill/>
        </p:spPr>
      </p:pic>
      <p:pic>
        <p:nvPicPr>
          <p:cNvPr id="18" name="Picture 10" descr="https://www.zaggo.ru/sas/image/10_045c7e6266115feaef9c72afa9ea864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4214818"/>
            <a:ext cx="2878227" cy="215867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072066" y="214290"/>
            <a:ext cx="3214711" cy="3857629"/>
            <a:chOff x="4071934" y="3000371"/>
            <a:chExt cx="3214711" cy="3857629"/>
          </a:xfrm>
        </p:grpSpPr>
        <p:grpSp>
          <p:nvGrpSpPr>
            <p:cNvPr id="3" name="Группа 4"/>
            <p:cNvGrpSpPr/>
            <p:nvPr/>
          </p:nvGrpSpPr>
          <p:grpSpPr>
            <a:xfrm>
              <a:off x="4264811" y="3000371"/>
              <a:ext cx="3021834" cy="3714776"/>
              <a:chOff x="4714876" y="2428868"/>
              <a:chExt cx="2850779" cy="406680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6072198" y="4786322"/>
                <a:ext cx="1071570" cy="1143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0000000000</a:t>
                </a:r>
                <a:endParaRPr lang="ru-RU" dirty="0"/>
              </a:p>
            </p:txBody>
          </p:sp>
          <p:pic>
            <p:nvPicPr>
              <p:cNvPr id="8" name="Picture 2" descr="image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8D8D8"/>
                  </a:clrFrom>
                  <a:clrTo>
                    <a:srgbClr val="D8D8D8">
                      <a:alpha val="0"/>
                    </a:srgbClr>
                  </a:clrTo>
                </a:clrChange>
              </a:blip>
              <a:srcRect l="-2" t="14769" r="30571" b="9687"/>
              <a:stretch>
                <a:fillRect/>
              </a:stretch>
            </p:blipFill>
            <p:spPr bwMode="auto">
              <a:xfrm>
                <a:off x="4714876" y="2428868"/>
                <a:ext cx="2850779" cy="4066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4071934" y="5072074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  <a:endPara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43438" y="5286388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00760" y="6396335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50</a:t>
              </a:r>
              <a:endPara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85720" y="357166"/>
            <a:ext cx="5072098" cy="1928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715008" y="1428736"/>
            <a:ext cx="3014690" cy="292895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29190" y="3429000"/>
            <a:ext cx="400052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6072198" y="4572008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Рисунок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>
            <a:stCxn id="13" idx="0"/>
            <a:endCxn id="22" idx="4"/>
          </p:cNvCxnSpPr>
          <p:nvPr/>
        </p:nvCxnSpPr>
        <p:spPr>
          <a:xfrm rot="16200000" flipH="1" flipV="1">
            <a:off x="6504400" y="2139542"/>
            <a:ext cx="1428760" cy="71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16" y="27146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57884" y="13572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43900" y="135729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6578" y="178592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00892" y="100010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ый треугольник 21"/>
          <p:cNvSpPr/>
          <p:nvPr/>
        </p:nvSpPr>
        <p:spPr>
          <a:xfrm rot="5400000">
            <a:off x="7179487" y="1821645"/>
            <a:ext cx="1071570" cy="1000132"/>
          </a:xfrm>
          <a:prstGeom prst="rtTriangle">
            <a:avLst/>
          </a:prstGeom>
          <a:solidFill>
            <a:srgbClr val="92D050">
              <a:alpha val="61000"/>
            </a:srgb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6072198" y="5072074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Object 1"/>
          <p:cNvGraphicFramePr>
            <a:graphicFrameLocks noChangeAspect="1"/>
          </p:cNvGraphicFramePr>
          <p:nvPr/>
        </p:nvGraphicFramePr>
        <p:xfrm>
          <a:off x="428596" y="285728"/>
          <a:ext cx="33004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09" name="Формула" r:id="rId4" imgW="1193760" imgH="203040" progId="Equation.3">
                  <p:embed/>
                </p:oleObj>
              </mc:Choice>
              <mc:Fallback>
                <p:oleObj name="Формула" r:id="rId4" imgW="119376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85728"/>
                        <a:ext cx="33004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/>
        </p:nvGraphicFramePr>
        <p:xfrm>
          <a:off x="428596" y="785794"/>
          <a:ext cx="17208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0" name="Формула" r:id="rId6" imgW="622080" imgH="177480" progId="Equation.3">
                  <p:embed/>
                </p:oleObj>
              </mc:Choice>
              <mc:Fallback>
                <p:oleObj name="Формула" r:id="rId6" imgW="6220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785794"/>
                        <a:ext cx="17208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357158" y="1142984"/>
          <a:ext cx="1966913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1" name="Формула" r:id="rId8" imgW="711000" imgH="393480" progId="Equation.3">
                  <p:embed/>
                </p:oleObj>
              </mc:Choice>
              <mc:Fallback>
                <p:oleObj name="Формула" r:id="rId8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142984"/>
                        <a:ext cx="1966913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768350" y="2357438"/>
          <a:ext cx="27733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2" name="Формула" r:id="rId10" imgW="1002960" imgH="177480" progId="Equation.3">
                  <p:embed/>
                </p:oleObj>
              </mc:Choice>
              <mc:Fallback>
                <p:oleObj name="Формула" r:id="rId10" imgW="100296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2357438"/>
                        <a:ext cx="27733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Управляющая кнопка: настраиваемая 27">
            <a:hlinkClick r:id="" action="ppaction://noaction" highlightClick="1"/>
          </p:cNvPr>
          <p:cNvSpPr/>
          <p:nvPr/>
        </p:nvSpPr>
        <p:spPr>
          <a:xfrm>
            <a:off x="6072198" y="5572140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3357554" y="1500174"/>
          <a:ext cx="1668860" cy="66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3" name="Формула" r:id="rId12" imgW="457200" imgH="177480" progId="Equation.3">
                  <p:embed/>
                </p:oleObj>
              </mc:Choice>
              <mc:Fallback>
                <p:oleObj name="Формула" r:id="rId12" imgW="4572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500174"/>
                        <a:ext cx="1668860" cy="6604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7"/>
          <p:cNvGraphicFramePr>
            <a:graphicFrameLocks noChangeAspect="1"/>
          </p:cNvGraphicFramePr>
          <p:nvPr/>
        </p:nvGraphicFramePr>
        <p:xfrm>
          <a:off x="768350" y="2857500"/>
          <a:ext cx="30892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4" name="Формула" r:id="rId14" imgW="1117440" imgH="177480" progId="Equation.3">
                  <p:embed/>
                </p:oleObj>
              </mc:Choice>
              <mc:Fallback>
                <p:oleObj name="Формула" r:id="rId14" imgW="111744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2857500"/>
                        <a:ext cx="308927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8"/>
          <p:cNvGraphicFramePr>
            <a:graphicFrameLocks noChangeAspect="1"/>
          </p:cNvGraphicFramePr>
          <p:nvPr/>
        </p:nvGraphicFramePr>
        <p:xfrm>
          <a:off x="428596" y="3286124"/>
          <a:ext cx="3721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5" name="Формула" r:id="rId16" imgW="1346040" imgH="203040" progId="Equation.3">
                  <p:embed/>
                </p:oleObj>
              </mc:Choice>
              <mc:Fallback>
                <p:oleObj name="Формула" r:id="rId16" imgW="134604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286124"/>
                        <a:ext cx="37211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9"/>
          <p:cNvGraphicFramePr>
            <a:graphicFrameLocks noChangeAspect="1"/>
          </p:cNvGraphicFramePr>
          <p:nvPr/>
        </p:nvGraphicFramePr>
        <p:xfrm>
          <a:off x="214282" y="3714752"/>
          <a:ext cx="18256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6" name="Формула" r:id="rId18" imgW="660240" imgH="228600" progId="Equation.3">
                  <p:embed/>
                </p:oleObj>
              </mc:Choice>
              <mc:Fallback>
                <p:oleObj name="Формула" r:id="rId18" imgW="6602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714752"/>
                        <a:ext cx="182562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0"/>
          <p:cNvGraphicFramePr>
            <a:graphicFrameLocks noChangeAspect="1"/>
          </p:cNvGraphicFramePr>
          <p:nvPr/>
        </p:nvGraphicFramePr>
        <p:xfrm>
          <a:off x="2071670" y="3786190"/>
          <a:ext cx="14398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7" name="Формула" r:id="rId20" imgW="520560" imgH="203040" progId="Equation.3">
                  <p:embed/>
                </p:oleObj>
              </mc:Choice>
              <mc:Fallback>
                <p:oleObj name="Формула" r:id="rId20" imgW="52056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786190"/>
                        <a:ext cx="14398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1"/>
          <p:cNvGraphicFramePr>
            <a:graphicFrameLocks noChangeAspect="1"/>
          </p:cNvGraphicFramePr>
          <p:nvPr/>
        </p:nvGraphicFramePr>
        <p:xfrm>
          <a:off x="3571868" y="3786190"/>
          <a:ext cx="203676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8" name="Формула" r:id="rId22" imgW="736560" imgH="177480" progId="Equation.3">
                  <p:embed/>
                </p:oleObj>
              </mc:Choice>
              <mc:Fallback>
                <p:oleObj name="Формула" r:id="rId22" imgW="73656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68" y="3786190"/>
                        <a:ext cx="2036763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1000100" y="4357694"/>
            <a:ext cx="322107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сведения 35">
            <a:hlinkClick r:id="" action="ppaction://noaction" highlightClick="1"/>
          </p:cNvPr>
          <p:cNvSpPr/>
          <p:nvPr/>
        </p:nvSpPr>
        <p:spPr>
          <a:xfrm>
            <a:off x="4143372" y="4357694"/>
            <a:ext cx="500034" cy="470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7" name="Группа 36"/>
          <p:cNvGrpSpPr/>
          <p:nvPr/>
        </p:nvGrpSpPr>
        <p:grpSpPr>
          <a:xfrm>
            <a:off x="357158" y="357166"/>
            <a:ext cx="5500726" cy="3286148"/>
            <a:chOff x="3357554" y="357166"/>
            <a:chExt cx="5500726" cy="3286148"/>
          </a:xfrm>
        </p:grpSpPr>
        <p:sp>
          <p:nvSpPr>
            <p:cNvPr id="38" name="Прямоугольная выноска 37"/>
            <p:cNvSpPr/>
            <p:nvPr/>
          </p:nvSpPr>
          <p:spPr>
            <a:xfrm>
              <a:off x="3357554" y="357166"/>
              <a:ext cx="5500726" cy="3286148"/>
            </a:xfrm>
            <a:prstGeom prst="wedgeRectCallout">
              <a:avLst>
                <a:gd name="adj1" fmla="val 22098"/>
                <a:gd name="adj2" fmla="val 7382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2" descr="http://jj-tours.ru/articles/images6/greece-10-famous-6.jp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428992" y="428604"/>
              <a:ext cx="2857520" cy="1818422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>
              <a:off x="4143372" y="2714620"/>
              <a:ext cx="4016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Квадрат гипотенузы равен 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сумме квадратов катетов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428992" y="2285992"/>
              <a:ext cx="3158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Теорема ПИФАГОРА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Прямоугольный треугольник 41"/>
            <p:cNvSpPr/>
            <p:nvPr/>
          </p:nvSpPr>
          <p:spPr>
            <a:xfrm flipH="1">
              <a:off x="6572264" y="500042"/>
              <a:ext cx="1785950" cy="1057276"/>
            </a:xfrm>
            <a:prstGeom prst="rtTriangl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оловина рамки 42"/>
            <p:cNvSpPr/>
            <p:nvPr/>
          </p:nvSpPr>
          <p:spPr>
            <a:xfrm>
              <a:off x="8072462" y="1285860"/>
              <a:ext cx="285752" cy="271458"/>
            </a:xfrm>
            <a:prstGeom prst="halfFrame">
              <a:avLst>
                <a:gd name="adj1" fmla="val 8333"/>
                <a:gd name="adj2" fmla="val 714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72264" y="1928802"/>
              <a:ext cx="1883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с² = 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a² 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b²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143768" y="57148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358214" y="7857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358082" y="150017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8" name="Object 12"/>
          <p:cNvGraphicFramePr>
            <a:graphicFrameLocks noChangeAspect="1"/>
          </p:cNvGraphicFramePr>
          <p:nvPr/>
        </p:nvGraphicFramePr>
        <p:xfrm>
          <a:off x="1036638" y="4929188"/>
          <a:ext cx="3300412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19" name="Формула" r:id="rId25" imgW="1193760" imgH="241200" progId="Equation.3">
                  <p:embed/>
                </p:oleObj>
              </mc:Choice>
              <mc:Fallback>
                <p:oleObj name="Формула" r:id="rId25" imgW="119376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6638" y="4929188"/>
                        <a:ext cx="3300412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/>
        </p:nvGraphicFramePr>
        <p:xfrm>
          <a:off x="1984375" y="5626100"/>
          <a:ext cx="140493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20" name="Формула" r:id="rId27" imgW="507960" imgH="203040" progId="Equation.3">
                  <p:embed/>
                </p:oleObj>
              </mc:Choice>
              <mc:Fallback>
                <p:oleObj name="Формула" r:id="rId27" imgW="50796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75" y="5626100"/>
                        <a:ext cx="140493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6088158" y="6081896"/>
            <a:ext cx="221457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28,3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072198" y="6072206"/>
            <a:ext cx="2214578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072198" y="6072206"/>
            <a:ext cx="2214578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500062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возврат 53">
            <a:hlinkClick r:id="" action="ppaction://hlinkshowjump?jump=lastslideviewed" highlightClick="1"/>
          </p:cNvPr>
          <p:cNvSpPr/>
          <p:nvPr/>
        </p:nvSpPr>
        <p:spPr>
          <a:xfrm>
            <a:off x="341645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домой 54">
            <a:hlinkClick r:id="rId29" action="ppaction://hlinksldjump" highlightClick="1"/>
          </p:cNvPr>
          <p:cNvSpPr/>
          <p:nvPr/>
        </p:nvSpPr>
        <p:spPr>
          <a:xfrm>
            <a:off x="420854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3469E-6 L 0.0099 -0.241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12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8" grpId="0" animBg="1"/>
      <p:bldP spid="35" grpId="0" animBg="1"/>
      <p:bldP spid="36" grpId="0" animBg="1"/>
      <p:bldP spid="50" grpId="0" animBg="1"/>
      <p:bldP spid="50" grpId="1" animBg="1"/>
      <p:bldP spid="51" grpId="0" animBg="1"/>
      <p:bldP spid="5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500042"/>
            <a:ext cx="4211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Условие 3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785786" y="242886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785786" y="322095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785786" y="401304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785786" y="480513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785786" y="559722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8" action="ppaction://hlinksldjump" highlightClick="1"/>
          </p:cNvPr>
          <p:cNvSpPr/>
          <p:nvPr/>
        </p:nvSpPr>
        <p:spPr>
          <a:xfrm>
            <a:off x="785786" y="1500174"/>
            <a:ext cx="4176464" cy="720080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endParaRPr lang="ru-RU" sz="4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9858" name="Picture 2" descr="https://mojdominfo.ru/wp-content/uploads/2018/01/Aksessuaryi-dlya-bani-3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14942" y="1785926"/>
            <a:ext cx="3593923" cy="43361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357158" y="1357298"/>
          <a:ext cx="85011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Отапливаемый объём, куб.м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Орион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– 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Кентавр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– 16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электр-ая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– 17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Управляющая кнопка: далее 29">
            <a:hlinkClick r:id="" action="ppaction://hlinkshowjump?jump=nextslide" highlightClick="1"/>
          </p:cNvPr>
          <p:cNvSpPr/>
          <p:nvPr/>
        </p:nvSpPr>
        <p:spPr>
          <a:xfrm>
            <a:off x="8143900" y="92867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правляющая кнопка: возврат 30">
            <a:hlinkClick r:id="" action="ppaction://hlinkshowjump?jump=lastslideviewed" highlightClick="1"/>
          </p:cNvPr>
          <p:cNvSpPr/>
          <p:nvPr/>
        </p:nvSpPr>
        <p:spPr>
          <a:xfrm>
            <a:off x="6559724" y="92867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3" action="ppaction://hlinksldjump" highlightClick="1"/>
          </p:cNvPr>
          <p:cNvSpPr/>
          <p:nvPr/>
        </p:nvSpPr>
        <p:spPr>
          <a:xfrm>
            <a:off x="7351812" y="92867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357158" y="4929198"/>
            <a:ext cx="8455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Кроме того, хозяин подсчитал, что за год электрическая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печь израсходует 2800 киловатт-часов электроэнергии по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руб. за 1 киловатт-час, а дровяная печь за год израсходует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3,5 куб.м дров, которые обойдутся по 1600 руб. за 1 куб.м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142844" y="1500174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42844" y="214824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5786" y="1500174"/>
            <a:ext cx="4708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объём парного отделения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строящейся бани (в куб. м)</a:t>
            </a:r>
          </a:p>
        </p:txBody>
      </p:sp>
      <p:sp>
        <p:nvSpPr>
          <p:cNvPr id="45" name="Управляющая кнопка: настраиваемая 44">
            <a:hlinkClick r:id="" action="ppaction://noaction" highlightClick="1"/>
          </p:cNvPr>
          <p:cNvSpPr/>
          <p:nvPr/>
        </p:nvSpPr>
        <p:spPr>
          <a:xfrm>
            <a:off x="857224" y="2285992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643042" y="564357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428992" y="542926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00430" y="2285992"/>
            <a:ext cx="1858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= a · b · c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9" name="Object 3"/>
          <p:cNvGraphicFramePr>
            <a:graphicFrameLocks noChangeAspect="1"/>
          </p:cNvGraphicFramePr>
          <p:nvPr/>
        </p:nvGraphicFramePr>
        <p:xfrm>
          <a:off x="4983163" y="4643438"/>
          <a:ext cx="29686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2" name="Формула" r:id="rId4" imgW="761760" imgH="203040" progId="Equation.3">
                  <p:embed/>
                </p:oleObj>
              </mc:Choice>
              <mc:Fallback>
                <p:oleObj name="Формула" r:id="rId4" imgW="761760" imgH="203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3163" y="4643438"/>
                        <a:ext cx="296862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Прямоугольник 49"/>
          <p:cNvSpPr/>
          <p:nvPr/>
        </p:nvSpPr>
        <p:spPr>
          <a:xfrm>
            <a:off x="6516786" y="565326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96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возврат 53">
            <a:hlinkClick r:id="" action="ppaction://hlinkshowjump?jump=lastslideviewed" highlightClick="1"/>
          </p:cNvPr>
          <p:cNvSpPr/>
          <p:nvPr/>
        </p:nvSpPr>
        <p:spPr>
          <a:xfrm>
            <a:off x="6559724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домой 54">
            <a:hlinkClick r:id="rId6" action="ppaction://hlinksldjump" highlightClick="1"/>
          </p:cNvPr>
          <p:cNvSpPr/>
          <p:nvPr/>
        </p:nvSpPr>
        <p:spPr>
          <a:xfrm>
            <a:off x="7351812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214282" y="471488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40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642910" y="3571875"/>
            <a:ext cx="3143272" cy="2286017"/>
            <a:chOff x="642910" y="3571876"/>
            <a:chExt cx="3000396" cy="1785951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 rot="5400000">
              <a:off x="510570" y="4249743"/>
              <a:ext cx="1357322" cy="1588"/>
            </a:xfrm>
            <a:prstGeom prst="line">
              <a:avLst/>
            </a:prstGeom>
            <a:ln w="31750">
              <a:solidFill>
                <a:srgbClr val="66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Куб 58"/>
            <p:cNvSpPr/>
            <p:nvPr/>
          </p:nvSpPr>
          <p:spPr>
            <a:xfrm>
              <a:off x="642910" y="3571876"/>
              <a:ext cx="3000396" cy="1785950"/>
            </a:xfrm>
            <a:prstGeom prst="cube">
              <a:avLst/>
            </a:prstGeom>
            <a:noFill/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0" name="Прямая соединительная линия 59"/>
            <p:cNvCxnSpPr/>
            <p:nvPr/>
          </p:nvCxnSpPr>
          <p:spPr>
            <a:xfrm flipV="1">
              <a:off x="1188437" y="4930787"/>
              <a:ext cx="2454869" cy="36363"/>
            </a:xfrm>
            <a:prstGeom prst="line">
              <a:avLst/>
            </a:prstGeom>
            <a:ln w="31750">
              <a:solidFill>
                <a:srgbClr val="66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/>
            <p:cNvCxnSpPr/>
            <p:nvPr/>
          </p:nvCxnSpPr>
          <p:spPr>
            <a:xfrm rot="10800000" flipV="1">
              <a:off x="642914" y="4967150"/>
              <a:ext cx="545524" cy="390677"/>
            </a:xfrm>
            <a:prstGeom prst="line">
              <a:avLst/>
            </a:prstGeom>
            <a:ln w="31750">
              <a:solidFill>
                <a:srgbClr val="66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Группа 61"/>
          <p:cNvGrpSpPr/>
          <p:nvPr/>
        </p:nvGrpSpPr>
        <p:grpSpPr>
          <a:xfrm>
            <a:off x="6000760" y="2714620"/>
            <a:ext cx="2857520" cy="1714512"/>
            <a:chOff x="6000760" y="2714620"/>
            <a:chExt cx="2857520" cy="1714512"/>
          </a:xfrm>
        </p:grpSpPr>
        <p:sp>
          <p:nvSpPr>
            <p:cNvPr id="63" name="Прямоугольник 62"/>
            <p:cNvSpPr/>
            <p:nvPr/>
          </p:nvSpPr>
          <p:spPr>
            <a:xfrm>
              <a:off x="6000760" y="2714620"/>
              <a:ext cx="2857520" cy="1714512"/>
            </a:xfrm>
            <a:prstGeom prst="rect">
              <a:avLst/>
            </a:prstGeom>
            <a:solidFill>
              <a:srgbClr val="FFD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4" name="Object 5"/>
            <p:cNvGraphicFramePr>
              <a:graphicFrameLocks noChangeAspect="1"/>
            </p:cNvGraphicFramePr>
            <p:nvPr/>
          </p:nvGraphicFramePr>
          <p:xfrm>
            <a:off x="6572250" y="2786063"/>
            <a:ext cx="171132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13" name="Формула" r:id="rId7" imgW="571320" imgH="203040" progId="Equation.3">
                    <p:embed/>
                  </p:oleObj>
                </mc:Choice>
                <mc:Fallback>
                  <p:oleObj name="Формула" r:id="rId7" imgW="571320" imgH="2030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50" y="2786063"/>
                          <a:ext cx="171132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6"/>
            <p:cNvGraphicFramePr>
              <a:graphicFrameLocks noChangeAspect="1"/>
            </p:cNvGraphicFramePr>
            <p:nvPr/>
          </p:nvGraphicFramePr>
          <p:xfrm>
            <a:off x="6743700" y="3252788"/>
            <a:ext cx="1368425" cy="542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14" name="Формула" r:id="rId9" imgW="457200" imgH="177480" progId="Equation.3">
                    <p:embed/>
                  </p:oleObj>
                </mc:Choice>
                <mc:Fallback>
                  <p:oleObj name="Формула" r:id="rId9" imgW="457200" imgH="177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43700" y="3252788"/>
                          <a:ext cx="1368425" cy="5429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7"/>
            <p:cNvGraphicFramePr>
              <a:graphicFrameLocks noChangeAspect="1"/>
            </p:cNvGraphicFramePr>
            <p:nvPr/>
          </p:nvGraphicFramePr>
          <p:xfrm>
            <a:off x="6572250" y="3643313"/>
            <a:ext cx="171132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15" name="Формула" r:id="rId11" imgW="571320" imgH="203040" progId="Equation.3">
                    <p:embed/>
                  </p:oleObj>
                </mc:Choice>
                <mc:Fallback>
                  <p:oleObj name="Формула" r:id="rId11" imgW="571320" imgH="20304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50" y="3643313"/>
                          <a:ext cx="171132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/>
      <p:bldP spid="48" grpId="0"/>
      <p:bldP spid="50" grpId="0" animBg="1"/>
      <p:bldP spid="50" grpId="1" animBg="1"/>
      <p:bldP spid="51" grpId="0" animBg="1"/>
      <p:bldP spid="51" grpId="1" animBg="1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6" descr="http://bazaiha777.ru/wp-content/uploads/2015/04/1bana65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643182"/>
            <a:ext cx="2936566" cy="1952817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714348" y="2643182"/>
            <a:ext cx="53126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сколько рублей дровяная печь,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подходящая по отапливаемому объёму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парного отделения, обойдётся дешевле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электрической с учётом установки.</a:t>
            </a: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357158" y="357166"/>
          <a:ext cx="85011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Отапливаемый объём, куб.м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Орион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– 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Кентавр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– 16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электр-ая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– 17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42844" y="300550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7158" y="4143380"/>
            <a:ext cx="550072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Установка электрической печи требует подведение специального кабеля, что обойдётся в 6000 руб.</a:t>
            </a:r>
          </a:p>
        </p:txBody>
      </p:sp>
      <p:sp>
        <p:nvSpPr>
          <p:cNvPr id="33" name="Управляющая кнопка: настраиваемая 32">
            <a:hlinkClick r:id="" action="ppaction://noaction" highlightClick="1"/>
          </p:cNvPr>
          <p:cNvSpPr/>
          <p:nvPr/>
        </p:nvSpPr>
        <p:spPr>
          <a:xfrm>
            <a:off x="6643702" y="4857760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86512" y="2643182"/>
            <a:ext cx="2376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 = 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96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2357422" y="3429000"/>
            <a:ext cx="328614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Овал 35"/>
          <p:cNvSpPr/>
          <p:nvPr/>
        </p:nvSpPr>
        <p:spPr>
          <a:xfrm>
            <a:off x="4500562" y="1500174"/>
            <a:ext cx="164307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7072330" y="2714620"/>
            <a:ext cx="164307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Object 2"/>
          <p:cNvGraphicFramePr>
            <a:graphicFrameLocks noChangeAspect="1"/>
          </p:cNvGraphicFramePr>
          <p:nvPr/>
        </p:nvGraphicFramePr>
        <p:xfrm>
          <a:off x="333375" y="5357813"/>
          <a:ext cx="61849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3" name="Формула" r:id="rId4" imgW="1587240" imgH="215640" progId="Equation.3">
                  <p:embed/>
                </p:oleObj>
              </mc:Choice>
              <mc:Fallback>
                <p:oleObj name="Формула" r:id="rId4" imgW="158724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5357813"/>
                        <a:ext cx="6184900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6516786" y="565326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42844" y="2357430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6559724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6" action="ppaction://hlinksldjump" highlightClick="1"/>
          </p:cNvPr>
          <p:cNvSpPr/>
          <p:nvPr/>
        </p:nvSpPr>
        <p:spPr>
          <a:xfrm>
            <a:off x="7351812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4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6" grpId="0" animBg="1"/>
      <p:bldP spid="37" grpId="0" animBg="1"/>
      <p:bldP spid="39" grpId="0" animBg="1"/>
      <p:bldP spid="39" grpId="1" animBg="1"/>
      <p:bldP spid="40" grpId="0" animBg="1"/>
      <p:bldP spid="40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714348" y="2643182"/>
            <a:ext cx="50217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сколько рублей эксплуатация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дровяной печи, которая подходит по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отапливаемому объёму парного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отделения, обойдётся дешевле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эксплуатации электрической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течение года?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357158" y="357166"/>
          <a:ext cx="85011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Отапливаемый объём, куб.м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Орион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– 14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Кентавр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– 16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электр-ая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– 17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142844" y="300550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5720" y="285728"/>
            <a:ext cx="864399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год электрическая печь израсходует 2800 киловатт-часов электроэнергии по 3 руб. за 1 киловатт-час, а дровяная печь за год израсходует 3,5 куб.м дров, которые обойдутся по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1600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1 куб.м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6643702" y="4857760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806450" y="5430838"/>
          <a:ext cx="4999038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2" name="Формула" r:id="rId4" imgW="1282680" imgH="203040" progId="Equation.3">
                  <p:embed/>
                </p:oleObj>
              </mc:Choice>
              <mc:Fallback>
                <p:oleObj name="Формула" r:id="rId4" imgW="128268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" y="5430838"/>
                        <a:ext cx="4999038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6516786" y="565326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288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42844" y="2357430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возврат 16">
            <a:hlinkClick r:id="" action="ppaction://hlinkshowjump?jump=lastslideviewed" highlightClick="1"/>
          </p:cNvPr>
          <p:cNvSpPr/>
          <p:nvPr/>
        </p:nvSpPr>
        <p:spPr>
          <a:xfrm>
            <a:off x="6559724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омой 17">
            <a:hlinkClick r:id="rId6" action="ppaction://hlinksldjump" highlightClick="1"/>
          </p:cNvPr>
          <p:cNvSpPr/>
          <p:nvPr/>
        </p:nvSpPr>
        <p:spPr>
          <a:xfrm>
            <a:off x="7351812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6" descr="http://bazaiha777.ru/wp-content/uploads/2015/04/1bana65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2643182"/>
            <a:ext cx="2936566" cy="195281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2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642910" y="2643182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Доставка печи из магазина до участка стоит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руб. При покупки печи ценой выше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руб. магазин предлагает скидку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 на товар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 на доставку. Сколько будет стоить покупка печи «Кентавр» вместе с доставкой на этих условиях?</a:t>
            </a: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/>
        </p:nvGraphicFramePr>
        <p:xfrm>
          <a:off x="357158" y="357166"/>
          <a:ext cx="85011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Отапливаемый объём, куб.м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Орион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– 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Кентавр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– 16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электр-ая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– 17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142844" y="300550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6643702" y="4143380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7500926" y="1571612"/>
            <a:ext cx="1500230" cy="57150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516786" y="565326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22985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85720" y="4572008"/>
            <a:ext cx="3000396" cy="1285884"/>
            <a:chOff x="5429256" y="4214819"/>
            <a:chExt cx="3000396" cy="1414473"/>
          </a:xfrm>
        </p:grpSpPr>
        <p:sp>
          <p:nvSpPr>
            <p:cNvPr id="34" name="Прямоугольник 33"/>
            <p:cNvSpPr/>
            <p:nvPr/>
          </p:nvSpPr>
          <p:spPr>
            <a:xfrm>
              <a:off x="5429256" y="4214819"/>
              <a:ext cx="3000396" cy="14144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5" name="Object 3"/>
            <p:cNvGraphicFramePr>
              <a:graphicFrameLocks noChangeAspect="1"/>
            </p:cNvGraphicFramePr>
            <p:nvPr/>
          </p:nvGraphicFramePr>
          <p:xfrm>
            <a:off x="5762660" y="4501193"/>
            <a:ext cx="2487612" cy="1072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787" name="Формула" r:id="rId3" imgW="927000" imgH="393480" progId="Equation.3">
                    <p:embed/>
                  </p:oleObj>
                </mc:Choice>
                <mc:Fallback>
                  <p:oleObj name="Формула" r:id="rId3" imgW="92700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2660" y="4501193"/>
                          <a:ext cx="2487612" cy="10721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Группа 35"/>
          <p:cNvGrpSpPr/>
          <p:nvPr/>
        </p:nvGrpSpPr>
        <p:grpSpPr>
          <a:xfrm>
            <a:off x="285720" y="4572008"/>
            <a:ext cx="3073401" cy="1285884"/>
            <a:chOff x="5429256" y="4214818"/>
            <a:chExt cx="3073401" cy="1414472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5429256" y="4214818"/>
              <a:ext cx="3000396" cy="14144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8" name="Object 3"/>
            <p:cNvGraphicFramePr>
              <a:graphicFrameLocks noChangeAspect="1"/>
            </p:cNvGraphicFramePr>
            <p:nvPr/>
          </p:nvGraphicFramePr>
          <p:xfrm>
            <a:off x="5500694" y="4529144"/>
            <a:ext cx="3001963" cy="555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788" name="Формула" r:id="rId5" imgW="977760" imgH="203040" progId="Equation.3">
                    <p:embed/>
                  </p:oleObj>
                </mc:Choice>
                <mc:Fallback>
                  <p:oleObj name="Формула" r:id="rId5" imgW="97776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0694" y="4529144"/>
                          <a:ext cx="3001963" cy="5553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4"/>
            <p:cNvGraphicFramePr>
              <a:graphicFrameLocks noChangeAspect="1"/>
            </p:cNvGraphicFramePr>
            <p:nvPr/>
          </p:nvGraphicFramePr>
          <p:xfrm>
            <a:off x="5842036" y="5044277"/>
            <a:ext cx="2078038" cy="553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789" name="Формула" r:id="rId7" imgW="774360" imgH="203040" progId="Equation.3">
                    <p:embed/>
                  </p:oleObj>
                </mc:Choice>
                <mc:Fallback>
                  <p:oleObj name="Формула" r:id="rId7" imgW="774360" imgH="2030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2036" y="5044277"/>
                          <a:ext cx="2078038" cy="5535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Прямоугольник 39"/>
          <p:cNvSpPr/>
          <p:nvPr/>
        </p:nvSpPr>
        <p:spPr>
          <a:xfrm>
            <a:off x="285720" y="4572008"/>
            <a:ext cx="3000396" cy="128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3428992" y="4572008"/>
            <a:ext cx="3000396" cy="1285884"/>
            <a:chOff x="5429256" y="4214819"/>
            <a:chExt cx="3000396" cy="1414473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429256" y="4214819"/>
              <a:ext cx="3000396" cy="14144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3" name="Object 3"/>
            <p:cNvGraphicFramePr>
              <a:graphicFrameLocks noChangeAspect="1"/>
            </p:cNvGraphicFramePr>
            <p:nvPr/>
          </p:nvGraphicFramePr>
          <p:xfrm>
            <a:off x="5981714" y="4501195"/>
            <a:ext cx="2046288" cy="1072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790" name="Формула" r:id="rId9" imgW="761760" imgH="393480" progId="Equation.3">
                    <p:embed/>
                  </p:oleObj>
                </mc:Choice>
                <mc:Fallback>
                  <p:oleObj name="Формула" r:id="rId9" imgW="761760" imgH="393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1714" y="4501195"/>
                          <a:ext cx="2046288" cy="10721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Группа 43"/>
          <p:cNvGrpSpPr/>
          <p:nvPr/>
        </p:nvGrpSpPr>
        <p:grpSpPr>
          <a:xfrm>
            <a:off x="3428992" y="4572008"/>
            <a:ext cx="3000396" cy="1285884"/>
            <a:chOff x="5429256" y="4214818"/>
            <a:chExt cx="3000396" cy="1414472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429256" y="4214818"/>
              <a:ext cx="3000396" cy="14144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6" name="Object 3"/>
            <p:cNvGraphicFramePr>
              <a:graphicFrameLocks noChangeAspect="1"/>
            </p:cNvGraphicFramePr>
            <p:nvPr/>
          </p:nvGraphicFramePr>
          <p:xfrm>
            <a:off x="5734057" y="4529131"/>
            <a:ext cx="2533650" cy="555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791" name="Формула" r:id="rId11" imgW="825480" imgH="203040" progId="Equation.3">
                    <p:embed/>
                  </p:oleObj>
                </mc:Choice>
                <mc:Fallback>
                  <p:oleObj name="Формула" r:id="rId11" imgW="825480" imgH="20304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4057" y="4529131"/>
                          <a:ext cx="2533650" cy="5553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"/>
            <p:cNvGraphicFramePr>
              <a:graphicFrameLocks noChangeAspect="1"/>
            </p:cNvGraphicFramePr>
            <p:nvPr/>
          </p:nvGraphicFramePr>
          <p:xfrm>
            <a:off x="5840420" y="5046021"/>
            <a:ext cx="2079625" cy="551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0792" name="Формула" r:id="rId13" imgW="774360" imgH="203040" progId="Equation.3">
                    <p:embed/>
                  </p:oleObj>
                </mc:Choice>
                <mc:Fallback>
                  <p:oleObj name="Формула" r:id="rId13" imgW="774360" imgH="20304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0420" y="5046021"/>
                          <a:ext cx="2079625" cy="5518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Прямоугольник 47"/>
          <p:cNvSpPr/>
          <p:nvPr/>
        </p:nvSpPr>
        <p:spPr>
          <a:xfrm>
            <a:off x="3428992" y="4572008"/>
            <a:ext cx="3000396" cy="128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9" name="Object 9"/>
          <p:cNvGraphicFramePr>
            <a:graphicFrameLocks noChangeAspect="1"/>
          </p:cNvGraphicFramePr>
          <p:nvPr/>
        </p:nvGraphicFramePr>
        <p:xfrm>
          <a:off x="1500166" y="5857892"/>
          <a:ext cx="35131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93" name="Формула" r:id="rId15" imgW="901440" imgH="177480" progId="Equation.3">
                  <p:embed/>
                </p:oleObj>
              </mc:Choice>
              <mc:Fallback>
                <p:oleObj name="Формула" r:id="rId15" imgW="901440" imgH="17748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857892"/>
                        <a:ext cx="3513137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142844" y="2357430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Управляющая кнопка: далее 49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возврат 51">
            <a:hlinkClick r:id="" action="ppaction://hlinkshowjump?jump=lastslideviewed" highlightClick="1"/>
          </p:cNvPr>
          <p:cNvSpPr/>
          <p:nvPr/>
        </p:nvSpPr>
        <p:spPr>
          <a:xfrm>
            <a:off x="6559724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домой 52">
            <a:hlinkClick r:id="rId17" action="ppaction://hlinksldjump" highlightClick="1"/>
          </p:cNvPr>
          <p:cNvSpPr/>
          <p:nvPr/>
        </p:nvSpPr>
        <p:spPr>
          <a:xfrm>
            <a:off x="7351812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8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40" grpId="0" animBg="1"/>
      <p:bldP spid="4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42976" y="3113821"/>
            <a:ext cx="2524043" cy="3458451"/>
            <a:chOff x="785786" y="1714488"/>
            <a:chExt cx="2511049" cy="37147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500166" y="3500438"/>
              <a:ext cx="1071570" cy="15001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1" descr="image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8D8D8"/>
                </a:clrFrom>
                <a:clrTo>
                  <a:srgbClr val="D8D8D8">
                    <a:alpha val="0"/>
                  </a:srgbClr>
                </a:clrTo>
              </a:clrChange>
            </a:blip>
            <a:srcRect l="8884" t="18817" r="12170" b="11383"/>
            <a:stretch>
              <a:fillRect/>
            </a:stretch>
          </p:blipFill>
          <p:spPr bwMode="auto">
            <a:xfrm>
              <a:off x="785786" y="1714488"/>
              <a:ext cx="2511049" cy="371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285720" y="357166"/>
            <a:ext cx="864399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Хозяин выбрал дровяную печь. Чертёж печи показан на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рисунке. Размеры указаны в сантиметрах. Печь снабжена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кожухом вокруг дверцы топки. Верхняя часть кожуха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выполнена в виде арки, приваренной к передней стенке по дуге окружности. Для установки печки хозяину понадобилось найти радиус закругления арки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Найдите радиус в сантиметрах; ответ округлите до десятых.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933800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4071934" y="3000371"/>
            <a:ext cx="4357721" cy="3857629"/>
            <a:chOff x="4071934" y="3000371"/>
            <a:chExt cx="4357721" cy="3857629"/>
          </a:xfrm>
        </p:grpSpPr>
        <p:grpSp>
          <p:nvGrpSpPr>
            <p:cNvPr id="10" name="Группа 4"/>
            <p:cNvGrpSpPr/>
            <p:nvPr/>
          </p:nvGrpSpPr>
          <p:grpSpPr>
            <a:xfrm>
              <a:off x="4264809" y="3000371"/>
              <a:ext cx="4164846" cy="3646184"/>
              <a:chOff x="4714876" y="2428868"/>
              <a:chExt cx="3929090" cy="3991715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6072198" y="4786322"/>
                <a:ext cx="1071570" cy="1143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0000000000</a:t>
                </a:r>
                <a:endParaRPr lang="ru-RU" dirty="0"/>
              </a:p>
            </p:txBody>
          </p:sp>
          <p:pic>
            <p:nvPicPr>
              <p:cNvPr id="15" name="Picture 2" descr="image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8D8D8"/>
                  </a:clrFrom>
                  <a:clrTo>
                    <a:srgbClr val="D8D8D8">
                      <a:alpha val="0"/>
                    </a:srgbClr>
                  </a:clrTo>
                </a:clrChange>
              </a:blip>
              <a:srcRect l="-2" t="14769" r="1990" b="11081"/>
              <a:stretch>
                <a:fillRect/>
              </a:stretch>
            </p:blipFill>
            <p:spPr bwMode="auto">
              <a:xfrm>
                <a:off x="4714876" y="2428868"/>
                <a:ext cx="3929090" cy="3991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" name="TextBox 12"/>
            <p:cNvSpPr txBox="1"/>
            <p:nvPr/>
          </p:nvSpPr>
          <p:spPr>
            <a:xfrm>
              <a:off x="4071934" y="5072074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3438" y="5286388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endPara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00760" y="6396335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38</a:t>
              </a:r>
              <a:endPara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42844" y="285728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072066" y="214290"/>
            <a:ext cx="3214709" cy="3857629"/>
            <a:chOff x="4071934" y="3000371"/>
            <a:chExt cx="3214709" cy="3857629"/>
          </a:xfrm>
        </p:grpSpPr>
        <p:grpSp>
          <p:nvGrpSpPr>
            <p:cNvPr id="3" name="Группа 4"/>
            <p:cNvGrpSpPr/>
            <p:nvPr/>
          </p:nvGrpSpPr>
          <p:grpSpPr>
            <a:xfrm>
              <a:off x="4264810" y="3000371"/>
              <a:ext cx="3021833" cy="3714776"/>
              <a:chOff x="4714876" y="2428868"/>
              <a:chExt cx="2850779" cy="406680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6072198" y="4786322"/>
                <a:ext cx="1071570" cy="1143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0000000000</a:t>
                </a:r>
                <a:endParaRPr lang="ru-RU" dirty="0"/>
              </a:p>
            </p:txBody>
          </p:sp>
          <p:pic>
            <p:nvPicPr>
              <p:cNvPr id="8" name="Picture 2" descr="image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8D8D8"/>
                  </a:clrFrom>
                  <a:clrTo>
                    <a:srgbClr val="D8D8D8">
                      <a:alpha val="0"/>
                    </a:srgbClr>
                  </a:clrTo>
                </a:clrChange>
              </a:blip>
              <a:srcRect l="-2" t="14769" r="30571" b="9687"/>
              <a:stretch>
                <a:fillRect/>
              </a:stretch>
            </p:blipFill>
            <p:spPr bwMode="auto">
              <a:xfrm>
                <a:off x="4714876" y="2428868"/>
                <a:ext cx="2850779" cy="4066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4071934" y="5072074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60</a:t>
              </a:r>
              <a:endPara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43438" y="5286388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48</a:t>
              </a:r>
              <a:endPara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00760" y="6396335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38</a:t>
              </a:r>
              <a:endPara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85720" y="357166"/>
            <a:ext cx="5072098" cy="1928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15008" y="1428736"/>
            <a:ext cx="3014690" cy="292895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29190" y="3429000"/>
            <a:ext cx="400052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6072198" y="4572008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Рисунок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stCxn id="10" idx="0"/>
            <a:endCxn id="19" idx="4"/>
          </p:cNvCxnSpPr>
          <p:nvPr/>
        </p:nvCxnSpPr>
        <p:spPr>
          <a:xfrm rot="16200000" flipH="1" flipV="1">
            <a:off x="6504400" y="2139542"/>
            <a:ext cx="1428760" cy="71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16" y="27146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4" y="13572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900" y="135729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6578" y="178592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0892" y="100010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5400000">
            <a:off x="7179487" y="1821645"/>
            <a:ext cx="1071570" cy="1000132"/>
          </a:xfrm>
          <a:prstGeom prst="rtTriangle">
            <a:avLst/>
          </a:prstGeom>
          <a:solidFill>
            <a:schemeClr val="accent2">
              <a:lumMod val="60000"/>
              <a:lumOff val="40000"/>
              <a:alpha val="6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6072198" y="5072074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1"/>
          <p:cNvGraphicFramePr>
            <a:graphicFrameLocks noChangeAspect="1"/>
          </p:cNvGraphicFramePr>
          <p:nvPr/>
        </p:nvGraphicFramePr>
        <p:xfrm>
          <a:off x="428596" y="285728"/>
          <a:ext cx="33004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7" name="Формула" r:id="rId4" imgW="1193760" imgH="203040" progId="Equation.3">
                  <p:embed/>
                </p:oleObj>
              </mc:Choice>
              <mc:Fallback>
                <p:oleObj name="Формула" r:id="rId4" imgW="119376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85728"/>
                        <a:ext cx="33004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428596" y="785794"/>
          <a:ext cx="17208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8" name="Формула" r:id="rId6" imgW="622080" imgH="177480" progId="Equation.3">
                  <p:embed/>
                </p:oleObj>
              </mc:Choice>
              <mc:Fallback>
                <p:oleObj name="Формула" r:id="rId6" imgW="6220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785794"/>
                        <a:ext cx="17208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357158" y="1142984"/>
          <a:ext cx="1966913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19" name="Формула" r:id="rId8" imgW="711000" imgH="393480" progId="Equation.3">
                  <p:embed/>
                </p:oleObj>
              </mc:Choice>
              <mc:Fallback>
                <p:oleObj name="Формула" r:id="rId8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142984"/>
                        <a:ext cx="1966913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785813" y="2357438"/>
          <a:ext cx="273843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0" name="Формула" r:id="rId10" imgW="990360" imgH="177480" progId="Equation.3">
                  <p:embed/>
                </p:oleObj>
              </mc:Choice>
              <mc:Fallback>
                <p:oleObj name="Формула" r:id="rId10" imgW="99036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2357438"/>
                        <a:ext cx="2738437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6072198" y="5572140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3357554" y="1500174"/>
          <a:ext cx="1668860" cy="66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1" name="Формула" r:id="rId12" imgW="457200" imgH="177480" progId="Equation.3">
                  <p:embed/>
                </p:oleObj>
              </mc:Choice>
              <mc:Fallback>
                <p:oleObj name="Формула" r:id="rId12" imgW="4572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500174"/>
                        <a:ext cx="1668860" cy="6604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/>
        </p:nvGraphicFramePr>
        <p:xfrm>
          <a:off x="768350" y="2857500"/>
          <a:ext cx="30892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2" name="Формула" r:id="rId14" imgW="1117440" imgH="177480" progId="Equation.3">
                  <p:embed/>
                </p:oleObj>
              </mc:Choice>
              <mc:Fallback>
                <p:oleObj name="Формула" r:id="rId14" imgW="111744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2857500"/>
                        <a:ext cx="3089275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/>
        </p:nvGraphicFramePr>
        <p:xfrm>
          <a:off x="428596" y="3286124"/>
          <a:ext cx="3721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3" name="Формула" r:id="rId16" imgW="1346040" imgH="203040" progId="Equation.3">
                  <p:embed/>
                </p:oleObj>
              </mc:Choice>
              <mc:Fallback>
                <p:oleObj name="Формула" r:id="rId16" imgW="134604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286124"/>
                        <a:ext cx="37211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/>
        </p:nvGraphicFramePr>
        <p:xfrm>
          <a:off x="214282" y="3714752"/>
          <a:ext cx="18256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4" name="Формула" r:id="rId18" imgW="660240" imgH="228600" progId="Equation.3">
                  <p:embed/>
                </p:oleObj>
              </mc:Choice>
              <mc:Fallback>
                <p:oleObj name="Формула" r:id="rId18" imgW="6602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714752"/>
                        <a:ext cx="182562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2071670" y="3786190"/>
          <a:ext cx="14398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5" name="Формула" r:id="rId20" imgW="520560" imgH="203040" progId="Equation.3">
                  <p:embed/>
                </p:oleObj>
              </mc:Choice>
              <mc:Fallback>
                <p:oleObj name="Формула" r:id="rId20" imgW="52056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786190"/>
                        <a:ext cx="14398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3554413" y="3786188"/>
          <a:ext cx="2071687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6" name="Формула" r:id="rId22" imgW="749160" imgH="177480" progId="Equation.3">
                  <p:embed/>
                </p:oleObj>
              </mc:Choice>
              <mc:Fallback>
                <p:oleObj name="Формула" r:id="rId22" imgW="74916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4413" y="3786188"/>
                        <a:ext cx="2071687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000100" y="4357694"/>
            <a:ext cx="322107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сведения 32">
            <a:hlinkClick r:id="" action="ppaction://noaction" highlightClick="1"/>
          </p:cNvPr>
          <p:cNvSpPr/>
          <p:nvPr/>
        </p:nvSpPr>
        <p:spPr>
          <a:xfrm>
            <a:off x="4143372" y="4357694"/>
            <a:ext cx="500034" cy="470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285720" y="357166"/>
            <a:ext cx="5500726" cy="3286148"/>
            <a:chOff x="3357554" y="357166"/>
            <a:chExt cx="5500726" cy="3286148"/>
          </a:xfrm>
        </p:grpSpPr>
        <p:sp>
          <p:nvSpPr>
            <p:cNvPr id="35" name="Прямоугольная выноска 34"/>
            <p:cNvSpPr/>
            <p:nvPr/>
          </p:nvSpPr>
          <p:spPr>
            <a:xfrm>
              <a:off x="3357554" y="357166"/>
              <a:ext cx="5500726" cy="3286148"/>
            </a:xfrm>
            <a:prstGeom prst="wedgeRectCallout">
              <a:avLst>
                <a:gd name="adj1" fmla="val 22098"/>
                <a:gd name="adj2" fmla="val 7382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http://jj-tours.ru/articles/images6/greece-10-famous-6.jp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428992" y="428604"/>
              <a:ext cx="2857520" cy="1818422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4143372" y="2714620"/>
              <a:ext cx="4016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Квадрат гипотенузы равен 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сумме квадратов катетов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28992" y="2285992"/>
              <a:ext cx="3158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Теорема ПИФАГОРА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ый треугольник 38"/>
            <p:cNvSpPr/>
            <p:nvPr/>
          </p:nvSpPr>
          <p:spPr>
            <a:xfrm flipH="1">
              <a:off x="6572264" y="500042"/>
              <a:ext cx="1785950" cy="1057276"/>
            </a:xfrm>
            <a:prstGeom prst="rtTriangl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овина рамки 39"/>
            <p:cNvSpPr/>
            <p:nvPr/>
          </p:nvSpPr>
          <p:spPr>
            <a:xfrm>
              <a:off x="8072462" y="1285860"/>
              <a:ext cx="285752" cy="271458"/>
            </a:xfrm>
            <a:prstGeom prst="halfFrame">
              <a:avLst>
                <a:gd name="adj1" fmla="val 8333"/>
                <a:gd name="adj2" fmla="val 714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72264" y="1928802"/>
              <a:ext cx="1883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с² = 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a² 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b²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43768" y="57148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58214" y="7857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58082" y="150017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5" name="Object 12"/>
          <p:cNvGraphicFramePr>
            <a:graphicFrameLocks noChangeAspect="1"/>
          </p:cNvGraphicFramePr>
          <p:nvPr/>
        </p:nvGraphicFramePr>
        <p:xfrm>
          <a:off x="1054100" y="4929188"/>
          <a:ext cx="32654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7" name="Формула" r:id="rId25" imgW="1180800" imgH="241200" progId="Equation.3">
                  <p:embed/>
                </p:oleObj>
              </mc:Choice>
              <mc:Fallback>
                <p:oleObj name="Формула" r:id="rId25" imgW="118080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4100" y="4929188"/>
                        <a:ext cx="3265488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3"/>
          <p:cNvGraphicFramePr>
            <a:graphicFrameLocks noChangeAspect="1"/>
          </p:cNvGraphicFramePr>
          <p:nvPr/>
        </p:nvGraphicFramePr>
        <p:xfrm>
          <a:off x="2193925" y="5661025"/>
          <a:ext cx="9842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28" name="Формула" r:id="rId27" imgW="355320" imgH="177480" progId="Equation.3">
                  <p:embed/>
                </p:oleObj>
              </mc:Choice>
              <mc:Fallback>
                <p:oleObj name="Формула" r:id="rId27" imgW="355320" imgH="17748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3925" y="5661025"/>
                        <a:ext cx="984250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6088158" y="6081896"/>
            <a:ext cx="221457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72198" y="6072206"/>
            <a:ext cx="2214578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72198" y="6072206"/>
            <a:ext cx="2214578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Управляющая кнопка: далее 49">
            <a:hlinkClick r:id="" action="ppaction://hlinkshowjump?jump=nextslide" highlightClick="1"/>
          </p:cNvPr>
          <p:cNvSpPr/>
          <p:nvPr/>
        </p:nvSpPr>
        <p:spPr>
          <a:xfrm>
            <a:off x="500062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возврат 50">
            <a:hlinkClick r:id="" action="ppaction://hlinkshowjump?jump=lastslideviewed" highlightClick="1"/>
          </p:cNvPr>
          <p:cNvSpPr/>
          <p:nvPr/>
        </p:nvSpPr>
        <p:spPr>
          <a:xfrm>
            <a:off x="341645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омой 51">
            <a:hlinkClick r:id="rId29" action="ppaction://hlinksldjump" highlightClick="1"/>
          </p:cNvPr>
          <p:cNvSpPr/>
          <p:nvPr/>
        </p:nvSpPr>
        <p:spPr>
          <a:xfrm>
            <a:off x="420854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3469E-6 L 0.0099 -0.241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12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5" grpId="0" animBg="1"/>
      <p:bldP spid="32" grpId="0" animBg="1"/>
      <p:bldP spid="33" grpId="0" animBg="1"/>
      <p:bldP spid="47" grpId="0" animBg="1"/>
      <p:bldP spid="47" grpId="1" animBg="1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500042"/>
            <a:ext cx="4211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Условие 1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785786" y="242886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785786" y="322095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785786" y="401304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785786" y="480513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785786" y="559722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http://www.achsosna.ru/upload/images/sauna_finlandese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43504" y="1714487"/>
            <a:ext cx="3643338" cy="3889263"/>
          </a:xfrm>
          <a:prstGeom prst="rect">
            <a:avLst/>
          </a:prstGeom>
          <a:noFill/>
        </p:spPr>
      </p:pic>
      <p:sp>
        <p:nvSpPr>
          <p:cNvPr id="13" name="Управляющая кнопка: настраиваемая 12">
            <a:hlinkClick r:id="rId9" action="ppaction://hlinksldjump" highlightClick="1"/>
          </p:cNvPr>
          <p:cNvSpPr/>
          <p:nvPr/>
        </p:nvSpPr>
        <p:spPr>
          <a:xfrm>
            <a:off x="785786" y="1500174"/>
            <a:ext cx="4176464" cy="720080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endParaRPr lang="ru-RU" sz="4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500042"/>
            <a:ext cx="42117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Условие 4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785786" y="242886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785786" y="322095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785786" y="401304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785786" y="480513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785786" y="559722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rId8" action="ppaction://hlinksldjump" highlightClick="1"/>
          </p:cNvPr>
          <p:cNvSpPr/>
          <p:nvPr/>
        </p:nvSpPr>
        <p:spPr>
          <a:xfrm>
            <a:off x="785786" y="1500174"/>
            <a:ext cx="4176464" cy="720080"/>
          </a:xfrm>
          <a:prstGeom prst="actionButtonBlank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endParaRPr lang="ru-RU" sz="4400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8050" name="Picture 2" descr="http://lesruss.ru/thumb/2/rZR_wXtUFdST2h7LyQThxg/r/d/%D0%92%D1%81%D0%B5_%D0%B4%D0%BB%D1%8F_%D0%B1%D0%B0%D0%BD%D0%B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0694" y="1571612"/>
            <a:ext cx="2992896" cy="450059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357158" y="1357298"/>
          <a:ext cx="85011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Отапливаемый объём, куб.м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Орион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– 12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Кентавр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– 15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электр-ая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– 14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143900" y="92867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6559724" y="92867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rId2" action="ppaction://hlinksldjump" highlightClick="1"/>
          </p:cNvPr>
          <p:cNvSpPr/>
          <p:nvPr/>
        </p:nvSpPr>
        <p:spPr>
          <a:xfrm>
            <a:off x="7351812" y="92867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357158" y="4929198"/>
            <a:ext cx="8455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Кроме того, хозяин подсчитал, что за год электрическая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печь израсходует 2800 киловатт-часов электроэнергии по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руб. за 1 киловатт-час, а дровяная печь за год израсходует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3,5 куб.м дров, которые обойдутся по 1600 руб. за 1 куб.м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14824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500174"/>
            <a:ext cx="4708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объём парного отделения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строящейся бани (в куб. м)</a:t>
            </a: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857224" y="2285992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43042" y="564357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542926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2285992"/>
            <a:ext cx="1858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= a · b · c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/>
        </p:nvGraphicFramePr>
        <p:xfrm>
          <a:off x="4760913" y="4643438"/>
          <a:ext cx="34131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8" name="Формула" r:id="rId3" imgW="876240" imgH="203040" progId="Equation.3">
                  <p:embed/>
                </p:oleObj>
              </mc:Choice>
              <mc:Fallback>
                <p:oleObj name="Формула" r:id="rId3" imgW="87624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4643438"/>
                        <a:ext cx="3413125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6516786" y="565326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возврат 14">
            <a:hlinkClick r:id="" action="ppaction://hlinkshowjump?jump=lastslideviewed" highlightClick="1"/>
          </p:cNvPr>
          <p:cNvSpPr/>
          <p:nvPr/>
        </p:nvSpPr>
        <p:spPr>
          <a:xfrm>
            <a:off x="6559724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5" action="ppaction://hlinksldjump" highlightClick="1"/>
          </p:cNvPr>
          <p:cNvSpPr/>
          <p:nvPr/>
        </p:nvSpPr>
        <p:spPr>
          <a:xfrm>
            <a:off x="7351812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14282" y="471488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40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642910" y="3571875"/>
            <a:ext cx="3143272" cy="2286017"/>
            <a:chOff x="642910" y="3571876"/>
            <a:chExt cx="3000396" cy="1785951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5400000">
              <a:off x="510570" y="4249743"/>
              <a:ext cx="1357322" cy="1588"/>
            </a:xfrm>
            <a:prstGeom prst="line">
              <a:avLst/>
            </a:prstGeom>
            <a:ln w="31750">
              <a:solidFill>
                <a:srgbClr val="66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Куб 19"/>
            <p:cNvSpPr/>
            <p:nvPr/>
          </p:nvSpPr>
          <p:spPr>
            <a:xfrm>
              <a:off x="642910" y="3571876"/>
              <a:ext cx="3000396" cy="1785950"/>
            </a:xfrm>
            <a:prstGeom prst="cube">
              <a:avLst/>
            </a:prstGeom>
            <a:noFill/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188437" y="4930787"/>
              <a:ext cx="2454869" cy="36363"/>
            </a:xfrm>
            <a:prstGeom prst="line">
              <a:avLst/>
            </a:prstGeom>
            <a:ln w="31750">
              <a:solidFill>
                <a:srgbClr val="66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rot="10800000" flipV="1">
              <a:off x="642914" y="4967150"/>
              <a:ext cx="545524" cy="390677"/>
            </a:xfrm>
            <a:prstGeom prst="line">
              <a:avLst/>
            </a:prstGeom>
            <a:ln w="31750">
              <a:solidFill>
                <a:srgbClr val="66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Группа 22"/>
          <p:cNvGrpSpPr/>
          <p:nvPr/>
        </p:nvGrpSpPr>
        <p:grpSpPr>
          <a:xfrm>
            <a:off x="6000760" y="2714620"/>
            <a:ext cx="2857520" cy="1714512"/>
            <a:chOff x="6000760" y="2714620"/>
            <a:chExt cx="2857520" cy="1714512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6000760" y="2714620"/>
              <a:ext cx="2857520" cy="1714512"/>
            </a:xfrm>
            <a:prstGeom prst="rect">
              <a:avLst/>
            </a:prstGeom>
            <a:solidFill>
              <a:srgbClr val="FFD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5" name="Object 5"/>
            <p:cNvGraphicFramePr>
              <a:graphicFrameLocks noChangeAspect="1"/>
            </p:cNvGraphicFramePr>
            <p:nvPr/>
          </p:nvGraphicFramePr>
          <p:xfrm>
            <a:off x="6572250" y="2786063"/>
            <a:ext cx="171132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59" name="Формула" r:id="rId6" imgW="571320" imgH="203040" progId="Equation.3">
                    <p:embed/>
                  </p:oleObj>
                </mc:Choice>
                <mc:Fallback>
                  <p:oleObj name="Формула" r:id="rId6" imgW="57132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50" y="2786063"/>
                          <a:ext cx="171132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6"/>
            <p:cNvGraphicFramePr>
              <a:graphicFrameLocks noChangeAspect="1"/>
            </p:cNvGraphicFramePr>
            <p:nvPr/>
          </p:nvGraphicFramePr>
          <p:xfrm>
            <a:off x="6572250" y="3214688"/>
            <a:ext cx="171132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60" name="Формула" r:id="rId8" imgW="571320" imgH="203040" progId="Equation.3">
                    <p:embed/>
                  </p:oleObj>
                </mc:Choice>
                <mc:Fallback>
                  <p:oleObj name="Формула" r:id="rId8" imgW="57132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50" y="3214688"/>
                          <a:ext cx="171132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7"/>
            <p:cNvGraphicFramePr>
              <a:graphicFrameLocks noChangeAspect="1"/>
            </p:cNvGraphicFramePr>
            <p:nvPr/>
          </p:nvGraphicFramePr>
          <p:xfrm>
            <a:off x="6572250" y="3643313"/>
            <a:ext cx="171132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061" name="Формула" r:id="rId10" imgW="571320" imgH="203040" progId="Equation.3">
                    <p:embed/>
                  </p:oleObj>
                </mc:Choice>
                <mc:Fallback>
                  <p:oleObj name="Формула" r:id="rId10" imgW="57132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50" y="3643313"/>
                          <a:ext cx="171132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Прямоугольник 27"/>
          <p:cNvSpPr/>
          <p:nvPr/>
        </p:nvSpPr>
        <p:spPr>
          <a:xfrm>
            <a:off x="142844" y="1500174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1" grpId="0" animBg="1"/>
      <p:bldP spid="11" grpId="1" animBg="1"/>
      <p:bldP spid="12" grpId="0" animBg="1"/>
      <p:bldP spid="12" grpId="1" animBg="1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" descr="http://www.3bogatyr.ru/upload/medialibrary/193/19339b9c74592baa6da96a679e8e89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714620"/>
            <a:ext cx="2963266" cy="1976476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714348" y="2643182"/>
            <a:ext cx="53126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сколько рублей дровяная печь,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подходящая по отапливаемому объёму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парного отделения, обойдётся дешевле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электрической с учётом установки.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357158" y="357166"/>
          <a:ext cx="85011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Отапливаемый объём, куб.м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Орион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– 12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Кентавр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– 15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электр-ая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– 14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142844" y="300550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7158" y="4143380"/>
            <a:ext cx="550072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Установка электрической печи требует подведение специального кабеля, что обойдётся в 5000 руб.</a:t>
            </a:r>
          </a:p>
        </p:txBody>
      </p:sp>
      <p:sp>
        <p:nvSpPr>
          <p:cNvPr id="31" name="Управляющая кнопка: настраиваемая 30">
            <a:hlinkClick r:id="" action="ppaction://noaction" highlightClick="1"/>
          </p:cNvPr>
          <p:cNvSpPr/>
          <p:nvPr/>
        </p:nvSpPr>
        <p:spPr>
          <a:xfrm>
            <a:off x="6643702" y="4857760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86512" y="2643182"/>
            <a:ext cx="2376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 = 1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2357422" y="3429000"/>
            <a:ext cx="328614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500562" y="1500174"/>
            <a:ext cx="164307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072330" y="2714620"/>
            <a:ext cx="164307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6" name="Object 2"/>
          <p:cNvGraphicFramePr>
            <a:graphicFrameLocks noChangeAspect="1"/>
          </p:cNvGraphicFramePr>
          <p:nvPr/>
        </p:nvGraphicFramePr>
        <p:xfrm>
          <a:off x="333375" y="5357813"/>
          <a:ext cx="61849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2" name="Формула" r:id="rId5" imgW="1587240" imgH="215640" progId="Equation.3">
                  <p:embed/>
                </p:oleObj>
              </mc:Choice>
              <mc:Fallback>
                <p:oleObj name="Формула" r:id="rId5" imgW="1587240" imgH="2156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75" y="5357813"/>
                        <a:ext cx="6184900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6516786" y="565326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возврат 40">
            <a:hlinkClick r:id="" action="ppaction://hlinkshowjump?jump=lastslideviewed" highlightClick="1"/>
          </p:cNvPr>
          <p:cNvSpPr/>
          <p:nvPr/>
        </p:nvSpPr>
        <p:spPr>
          <a:xfrm>
            <a:off x="6559724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Управляющая кнопка: домой 41">
            <a:hlinkClick r:id="rId7" action="ppaction://hlinksldjump" highlightClick="1"/>
          </p:cNvPr>
          <p:cNvSpPr/>
          <p:nvPr/>
        </p:nvSpPr>
        <p:spPr>
          <a:xfrm>
            <a:off x="7351812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42844" y="228599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4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4" grpId="0" animBg="1"/>
      <p:bldP spid="35" grpId="0" animBg="1"/>
      <p:bldP spid="37" grpId="0" animBg="1"/>
      <p:bldP spid="37" grpId="1" animBg="1"/>
      <p:bldP spid="38" grpId="0" animBg="1"/>
      <p:bldP spid="38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643182"/>
            <a:ext cx="50217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сколько рублей эксплуатация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дровяной печи, которая подходит по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отапливаемому объёму парного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отделения, обойдётся дешевле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эксплуатации электрической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течение года?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357166"/>
          <a:ext cx="85011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Отапливаемый объём, куб.м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Орион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– 12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Кентавр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– 15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электр-ая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– 14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2844" y="300550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285728"/>
            <a:ext cx="864399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год электрическая печь израсходует 2500 киловатт-часов электроэнергии по 4 руб. за 1 киловатт-час, а дровяная печь за год израсходует 1,8 куб.м дров, которые обойдутся по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1000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1 куб.м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настраиваемая 5">
            <a:hlinkClick r:id="" action="ppaction://noaction" highlightClick="1"/>
          </p:cNvPr>
          <p:cNvSpPr/>
          <p:nvPr/>
        </p:nvSpPr>
        <p:spPr>
          <a:xfrm>
            <a:off x="6643702" y="4857760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830263" y="5430838"/>
          <a:ext cx="4949825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076" name="Формула" r:id="rId3" imgW="1269720" imgH="203040" progId="Equation.3">
                  <p:embed/>
                </p:oleObj>
              </mc:Choice>
              <mc:Fallback>
                <p:oleObj name="Формула" r:id="rId3" imgW="12697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263" y="5430838"/>
                        <a:ext cx="4949825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6516786" y="565326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820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6559724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7351812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42844" y="228599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http://www.3bogatyr.ru/upload/medialibrary/193/19339b9c74592baa6da96a679e8e89c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2714620"/>
            <a:ext cx="2963266" cy="19764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2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8" grpId="1" animBg="1"/>
      <p:bldP spid="9" grpId="0" animBg="1"/>
      <p:bldP spid="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643182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Доставка печи из магазина до участка стоит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руб. При покупки печи ценой выше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руб. магазин предлагает скидку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 на товар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 на доставку. Сколько будет стоить покупка печи «Кентавр» вместе с доставкой на этих условиях?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357166"/>
          <a:ext cx="85011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Отапливаемый объём, куб.м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Орион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 – 12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Кентавр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 – 15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21000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электр-ая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– 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2844" y="300550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Управляющая кнопка: настраиваемая 4">
            <a:hlinkClick r:id="" action="ppaction://noaction" highlightClick="1"/>
          </p:cNvPr>
          <p:cNvSpPr/>
          <p:nvPr/>
        </p:nvSpPr>
        <p:spPr>
          <a:xfrm>
            <a:off x="6643702" y="4143380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500926" y="1571612"/>
            <a:ext cx="1500230" cy="57150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16786" y="565326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20280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возврат 10">
            <a:hlinkClick r:id="" action="ppaction://hlinkshowjump?jump=lastslideviewed" highlightClick="1"/>
          </p:cNvPr>
          <p:cNvSpPr/>
          <p:nvPr/>
        </p:nvSpPr>
        <p:spPr>
          <a:xfrm>
            <a:off x="6559724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7351812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285720" y="4572008"/>
            <a:ext cx="3000396" cy="1285884"/>
            <a:chOff x="5429256" y="4214819"/>
            <a:chExt cx="3000396" cy="141447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429256" y="4214819"/>
              <a:ext cx="3000396" cy="14144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5762660" y="4501193"/>
            <a:ext cx="2487612" cy="1072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112" name="Формула" r:id="rId4" imgW="927000" imgH="393480" progId="Equation.3">
                    <p:embed/>
                  </p:oleObj>
                </mc:Choice>
                <mc:Fallback>
                  <p:oleObj name="Формула" r:id="rId4" imgW="92700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2660" y="4501193"/>
                          <a:ext cx="2487612" cy="10721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Группа 15"/>
          <p:cNvGrpSpPr/>
          <p:nvPr/>
        </p:nvGrpSpPr>
        <p:grpSpPr>
          <a:xfrm>
            <a:off x="285720" y="4572008"/>
            <a:ext cx="3073401" cy="1285884"/>
            <a:chOff x="5429256" y="4214818"/>
            <a:chExt cx="3073401" cy="1414472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5429256" y="4214818"/>
              <a:ext cx="3000396" cy="14144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5500694" y="4529144"/>
            <a:ext cx="3001963" cy="555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113" name="Формула" r:id="rId6" imgW="977760" imgH="203040" progId="Equation.3">
                    <p:embed/>
                  </p:oleObj>
                </mc:Choice>
                <mc:Fallback>
                  <p:oleObj name="Формула" r:id="rId6" imgW="977760" imgH="2030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0694" y="4529144"/>
                          <a:ext cx="3001963" cy="5553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4"/>
            <p:cNvGraphicFramePr>
              <a:graphicFrameLocks noChangeAspect="1"/>
            </p:cNvGraphicFramePr>
            <p:nvPr/>
          </p:nvGraphicFramePr>
          <p:xfrm>
            <a:off x="5842036" y="5044277"/>
            <a:ext cx="2078038" cy="553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114" name="Формула" r:id="rId8" imgW="774360" imgH="203040" progId="Equation.3">
                    <p:embed/>
                  </p:oleObj>
                </mc:Choice>
                <mc:Fallback>
                  <p:oleObj name="Формула" r:id="rId8" imgW="77436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2036" y="5044277"/>
                          <a:ext cx="2078038" cy="5535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Прямоугольник 19"/>
          <p:cNvSpPr/>
          <p:nvPr/>
        </p:nvSpPr>
        <p:spPr>
          <a:xfrm>
            <a:off x="285720" y="4572008"/>
            <a:ext cx="3000396" cy="128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3428992" y="4572008"/>
            <a:ext cx="3000396" cy="1285884"/>
            <a:chOff x="5429256" y="4214819"/>
            <a:chExt cx="3000396" cy="1414473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5429256" y="4214819"/>
              <a:ext cx="3000396" cy="14144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5981714" y="4501195"/>
            <a:ext cx="2046288" cy="1072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115" name="Формула" r:id="rId10" imgW="761760" imgH="393480" progId="Equation.3">
                    <p:embed/>
                  </p:oleObj>
                </mc:Choice>
                <mc:Fallback>
                  <p:oleObj name="Формула" r:id="rId10" imgW="76176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1714" y="4501195"/>
                          <a:ext cx="2046288" cy="10721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Группа 23"/>
          <p:cNvGrpSpPr/>
          <p:nvPr/>
        </p:nvGrpSpPr>
        <p:grpSpPr>
          <a:xfrm>
            <a:off x="3428992" y="4572008"/>
            <a:ext cx="3000396" cy="1285884"/>
            <a:chOff x="5429256" y="4214818"/>
            <a:chExt cx="3000396" cy="1414472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429256" y="4214818"/>
              <a:ext cx="3000396" cy="14144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5734057" y="4529131"/>
            <a:ext cx="2533650" cy="555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116" name="Формула" r:id="rId12" imgW="825480" imgH="203040" progId="Equation.3">
                    <p:embed/>
                  </p:oleObj>
                </mc:Choice>
                <mc:Fallback>
                  <p:oleObj name="Формула" r:id="rId12" imgW="82548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4057" y="4529131"/>
                          <a:ext cx="2533650" cy="5553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4"/>
            <p:cNvGraphicFramePr>
              <a:graphicFrameLocks noChangeAspect="1"/>
            </p:cNvGraphicFramePr>
            <p:nvPr/>
          </p:nvGraphicFramePr>
          <p:xfrm>
            <a:off x="5840420" y="5046021"/>
            <a:ext cx="2079625" cy="551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0117" name="Формула" r:id="rId14" imgW="774360" imgH="203040" progId="Equation.3">
                    <p:embed/>
                  </p:oleObj>
                </mc:Choice>
                <mc:Fallback>
                  <p:oleObj name="Формула" r:id="rId14" imgW="774360" imgH="2030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0420" y="5046021"/>
                          <a:ext cx="2079625" cy="5518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Прямоугольник 27"/>
          <p:cNvSpPr/>
          <p:nvPr/>
        </p:nvSpPr>
        <p:spPr>
          <a:xfrm>
            <a:off x="3428992" y="4572008"/>
            <a:ext cx="3000396" cy="128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9" name="Object 9"/>
          <p:cNvGraphicFramePr>
            <a:graphicFrameLocks noChangeAspect="1"/>
          </p:cNvGraphicFramePr>
          <p:nvPr/>
        </p:nvGraphicFramePr>
        <p:xfrm>
          <a:off x="1524000" y="5857875"/>
          <a:ext cx="3463925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18" name="Формула" r:id="rId16" imgW="888840" imgH="177480" progId="Equation.3">
                  <p:embed/>
                </p:oleObj>
              </mc:Choice>
              <mc:Fallback>
                <p:oleObj name="Формула" r:id="rId16" imgW="888840" imgH="17748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857875"/>
                        <a:ext cx="3463925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142844" y="2285992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68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8" grpId="1" animBg="1"/>
      <p:bldP spid="20" grpId="0" animBg="1"/>
      <p:bldP spid="2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42976" y="3113821"/>
            <a:ext cx="2524043" cy="3458451"/>
            <a:chOff x="785786" y="1714488"/>
            <a:chExt cx="2511049" cy="37147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500166" y="3500438"/>
              <a:ext cx="1071570" cy="150019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1" descr="image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D8D8D8"/>
                </a:clrFrom>
                <a:clrTo>
                  <a:srgbClr val="D8D8D8">
                    <a:alpha val="0"/>
                  </a:srgbClr>
                </a:clrTo>
              </a:clrChange>
            </a:blip>
            <a:srcRect l="8884" t="18817" r="12170" b="11383"/>
            <a:stretch>
              <a:fillRect/>
            </a:stretch>
          </p:blipFill>
          <p:spPr bwMode="auto">
            <a:xfrm>
              <a:off x="785786" y="1714488"/>
              <a:ext cx="2511049" cy="3714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extBox 4"/>
          <p:cNvSpPr txBox="1"/>
          <p:nvPr/>
        </p:nvSpPr>
        <p:spPr>
          <a:xfrm>
            <a:off x="285720" y="357166"/>
            <a:ext cx="864399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Хозяин выбрал дровяную печь. Чертёж печи показан на   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рисунке. Размеры указаны в сантиметрах. Печь снабжена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кожухом вокруг дверцы топки. Верхняя часть кожуха 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выполнена в виде арки, приваренной к передней стенке по дуге окружности. Для установки печки хозяину понадобилось найти радиус закругления арки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 Найдите радиус в сантиметрах; ответ округлите до десятых.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933800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4071934" y="3000371"/>
            <a:ext cx="4357721" cy="3857629"/>
            <a:chOff x="4071934" y="3000371"/>
            <a:chExt cx="4357721" cy="3857629"/>
          </a:xfrm>
        </p:grpSpPr>
        <p:grpSp>
          <p:nvGrpSpPr>
            <p:cNvPr id="9" name="Группа 4"/>
            <p:cNvGrpSpPr/>
            <p:nvPr/>
          </p:nvGrpSpPr>
          <p:grpSpPr>
            <a:xfrm>
              <a:off x="4264809" y="3000371"/>
              <a:ext cx="4164846" cy="3646184"/>
              <a:chOff x="4714876" y="2428868"/>
              <a:chExt cx="3929090" cy="3991715"/>
            </a:xfrm>
          </p:grpSpPr>
          <p:sp>
            <p:nvSpPr>
              <p:cNvPr id="13" name="Прямоугольник 12"/>
              <p:cNvSpPr/>
              <p:nvPr/>
            </p:nvSpPr>
            <p:spPr>
              <a:xfrm>
                <a:off x="6072198" y="4786322"/>
                <a:ext cx="1071570" cy="1143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0000000000</a:t>
                </a:r>
                <a:endParaRPr lang="ru-RU" dirty="0"/>
              </a:p>
            </p:txBody>
          </p:sp>
          <p:pic>
            <p:nvPicPr>
              <p:cNvPr id="14" name="Picture 2" descr="image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8D8D8"/>
                  </a:clrFrom>
                  <a:clrTo>
                    <a:srgbClr val="D8D8D8">
                      <a:alpha val="0"/>
                    </a:srgbClr>
                  </a:clrTo>
                </a:clrChange>
              </a:blip>
              <a:srcRect l="-2" t="14769" r="1990" b="11081"/>
              <a:stretch>
                <a:fillRect/>
              </a:stretch>
            </p:blipFill>
            <p:spPr bwMode="auto">
              <a:xfrm>
                <a:off x="4714876" y="2428868"/>
                <a:ext cx="3929090" cy="39917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0" name="TextBox 12"/>
            <p:cNvSpPr txBox="1"/>
            <p:nvPr/>
          </p:nvSpPr>
          <p:spPr>
            <a:xfrm>
              <a:off x="4071934" y="5072074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3438" y="5286388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56</a:t>
              </a:r>
              <a:endPara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00760" y="6396335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142844" y="214290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072066" y="214290"/>
            <a:ext cx="3214709" cy="3857629"/>
            <a:chOff x="4071934" y="3000371"/>
            <a:chExt cx="3214709" cy="3857629"/>
          </a:xfrm>
        </p:grpSpPr>
        <p:grpSp>
          <p:nvGrpSpPr>
            <p:cNvPr id="3" name="Группа 4"/>
            <p:cNvGrpSpPr/>
            <p:nvPr/>
          </p:nvGrpSpPr>
          <p:grpSpPr>
            <a:xfrm>
              <a:off x="4264810" y="3000371"/>
              <a:ext cx="3021833" cy="3714776"/>
              <a:chOff x="4714876" y="2428868"/>
              <a:chExt cx="2850779" cy="4066807"/>
            </a:xfrm>
          </p:grpSpPr>
          <p:sp>
            <p:nvSpPr>
              <p:cNvPr id="7" name="Прямоугольник 6"/>
              <p:cNvSpPr/>
              <p:nvPr/>
            </p:nvSpPr>
            <p:spPr>
              <a:xfrm>
                <a:off x="6072198" y="4786322"/>
                <a:ext cx="1071570" cy="114300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0000000000</a:t>
                </a:r>
                <a:endParaRPr lang="ru-RU" dirty="0"/>
              </a:p>
            </p:txBody>
          </p:sp>
          <p:pic>
            <p:nvPicPr>
              <p:cNvPr id="8" name="Picture 2" descr="image4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D8D8D8"/>
                  </a:clrFrom>
                  <a:clrTo>
                    <a:srgbClr val="D8D8D8">
                      <a:alpha val="0"/>
                    </a:srgbClr>
                  </a:clrTo>
                </a:clrChange>
              </a:blip>
              <a:srcRect l="-2" t="14769" r="30571" b="9687"/>
              <a:stretch>
                <a:fillRect/>
              </a:stretch>
            </p:blipFill>
            <p:spPr bwMode="auto">
              <a:xfrm>
                <a:off x="4714876" y="2428868"/>
                <a:ext cx="2850779" cy="40668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4071934" y="5072074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65</a:t>
              </a:r>
              <a:endPara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643438" y="5286388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56</a:t>
              </a:r>
              <a:endPara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000760" y="6396335"/>
              <a:ext cx="492443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40</a:t>
              </a:r>
              <a:endPara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285720" y="357166"/>
            <a:ext cx="5072098" cy="19288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715008" y="1428736"/>
            <a:ext cx="3014690" cy="2928958"/>
          </a:xfrm>
          <a:prstGeom prst="ellipse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4929190" y="3429000"/>
            <a:ext cx="4000528" cy="158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Управляющая кнопка: настраиваемая 11">
            <a:hlinkClick r:id="" action="ppaction://noaction" highlightClick="1"/>
          </p:cNvPr>
          <p:cNvSpPr/>
          <p:nvPr/>
        </p:nvSpPr>
        <p:spPr>
          <a:xfrm>
            <a:off x="6072198" y="4572008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Рисунок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>
            <a:stCxn id="10" idx="0"/>
            <a:endCxn id="19" idx="4"/>
          </p:cNvCxnSpPr>
          <p:nvPr/>
        </p:nvCxnSpPr>
        <p:spPr>
          <a:xfrm rot="16200000" flipH="1" flipV="1">
            <a:off x="6504400" y="2139542"/>
            <a:ext cx="1428760" cy="7147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58016" y="271462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57884" y="135729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3900" y="1357298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86578" y="178592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00892" y="100010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ый треугольник 18"/>
          <p:cNvSpPr/>
          <p:nvPr/>
        </p:nvSpPr>
        <p:spPr>
          <a:xfrm rot="5400000">
            <a:off x="7179487" y="1821645"/>
            <a:ext cx="1071570" cy="1000132"/>
          </a:xfrm>
          <a:prstGeom prst="rtTriangle">
            <a:avLst/>
          </a:prstGeom>
          <a:solidFill>
            <a:schemeClr val="accent5">
              <a:lumMod val="75000"/>
              <a:alpha val="61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/>
          </p:cNvPr>
          <p:cNvSpPr/>
          <p:nvPr/>
        </p:nvSpPr>
        <p:spPr>
          <a:xfrm>
            <a:off x="6072198" y="5072074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1"/>
          <p:cNvGraphicFramePr>
            <a:graphicFrameLocks noChangeAspect="1"/>
          </p:cNvGraphicFramePr>
          <p:nvPr/>
        </p:nvGraphicFramePr>
        <p:xfrm>
          <a:off x="428596" y="285728"/>
          <a:ext cx="33004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1" name="Формула" r:id="rId4" imgW="1193760" imgH="203040" progId="Equation.3">
                  <p:embed/>
                </p:oleObj>
              </mc:Choice>
              <mc:Fallback>
                <p:oleObj name="Формула" r:id="rId4" imgW="1193760" imgH="20304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285728"/>
                        <a:ext cx="3300413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/>
        </p:nvGraphicFramePr>
        <p:xfrm>
          <a:off x="428596" y="785794"/>
          <a:ext cx="17208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2" name="Формула" r:id="rId6" imgW="622080" imgH="177480" progId="Equation.3">
                  <p:embed/>
                </p:oleObj>
              </mc:Choice>
              <mc:Fallback>
                <p:oleObj name="Формула" r:id="rId6" imgW="622080" imgH="177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785794"/>
                        <a:ext cx="17208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357158" y="1142984"/>
          <a:ext cx="1966913" cy="110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3" name="Формула" r:id="rId8" imgW="711000" imgH="393480" progId="Equation.3">
                  <p:embed/>
                </p:oleObj>
              </mc:Choice>
              <mc:Fallback>
                <p:oleObj name="Формула" r:id="rId8" imgW="71100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142984"/>
                        <a:ext cx="1966913" cy="1106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768350" y="2357438"/>
          <a:ext cx="27733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4" name="Формула" r:id="rId10" imgW="1002960" imgH="177480" progId="Equation.3">
                  <p:embed/>
                </p:oleObj>
              </mc:Choice>
              <mc:Fallback>
                <p:oleObj name="Формула" r:id="rId10" imgW="100296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" y="2357438"/>
                        <a:ext cx="27733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Управляющая кнопка: настраиваемая 24">
            <a:hlinkClick r:id="" action="ppaction://noaction" highlightClick="1"/>
          </p:cNvPr>
          <p:cNvSpPr/>
          <p:nvPr/>
        </p:nvSpPr>
        <p:spPr>
          <a:xfrm>
            <a:off x="6072198" y="5572140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3357554" y="1500174"/>
          <a:ext cx="1668860" cy="6604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5" name="Формула" r:id="rId12" imgW="457200" imgH="177480" progId="Equation.3">
                  <p:embed/>
                </p:oleObj>
              </mc:Choice>
              <mc:Fallback>
                <p:oleObj name="Формула" r:id="rId12" imgW="457200" imgH="177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7554" y="1500174"/>
                        <a:ext cx="1668860" cy="6604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7"/>
          <p:cNvGraphicFramePr>
            <a:graphicFrameLocks noChangeAspect="1"/>
          </p:cNvGraphicFramePr>
          <p:nvPr/>
        </p:nvGraphicFramePr>
        <p:xfrm>
          <a:off x="873125" y="2857500"/>
          <a:ext cx="2878138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6" name="Формула" r:id="rId14" imgW="1041120" imgH="177480" progId="Equation.3">
                  <p:embed/>
                </p:oleObj>
              </mc:Choice>
              <mc:Fallback>
                <p:oleObj name="Формула" r:id="rId14" imgW="1041120" imgH="177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2857500"/>
                        <a:ext cx="2878138" cy="500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/>
        </p:nvGraphicFramePr>
        <p:xfrm>
          <a:off x="428596" y="3286124"/>
          <a:ext cx="3721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7" name="Формула" r:id="rId16" imgW="1346040" imgH="203040" progId="Equation.3">
                  <p:embed/>
                </p:oleObj>
              </mc:Choice>
              <mc:Fallback>
                <p:oleObj name="Формула" r:id="rId16" imgW="1346040" imgH="2030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596" y="3286124"/>
                        <a:ext cx="37211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"/>
          <p:cNvGraphicFramePr>
            <a:graphicFrameLocks noChangeAspect="1"/>
          </p:cNvGraphicFramePr>
          <p:nvPr/>
        </p:nvGraphicFramePr>
        <p:xfrm>
          <a:off x="214282" y="3714752"/>
          <a:ext cx="1825625" cy="642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8" name="Формула" r:id="rId18" imgW="660240" imgH="228600" progId="Equation.3">
                  <p:embed/>
                </p:oleObj>
              </mc:Choice>
              <mc:Fallback>
                <p:oleObj name="Формула" r:id="rId18" imgW="66024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3714752"/>
                        <a:ext cx="1825625" cy="642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0"/>
          <p:cNvGraphicFramePr>
            <a:graphicFrameLocks noChangeAspect="1"/>
          </p:cNvGraphicFramePr>
          <p:nvPr/>
        </p:nvGraphicFramePr>
        <p:xfrm>
          <a:off x="2071670" y="3786190"/>
          <a:ext cx="143986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69" name="Формула" r:id="rId20" imgW="520560" imgH="203040" progId="Equation.3">
                  <p:embed/>
                </p:oleObj>
              </mc:Choice>
              <mc:Fallback>
                <p:oleObj name="Формула" r:id="rId20" imgW="520560" imgH="203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70" y="3786190"/>
                        <a:ext cx="1439862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1"/>
          <p:cNvGraphicFramePr>
            <a:graphicFrameLocks noChangeAspect="1"/>
          </p:cNvGraphicFramePr>
          <p:nvPr/>
        </p:nvGraphicFramePr>
        <p:xfrm>
          <a:off x="3641725" y="3786188"/>
          <a:ext cx="18970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0" name="Формула" r:id="rId22" imgW="685800" imgH="177480" progId="Equation.3">
                  <p:embed/>
                </p:oleObj>
              </mc:Choice>
              <mc:Fallback>
                <p:oleObj name="Формула" r:id="rId22" imgW="685800" imgH="17748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1725" y="3786188"/>
                        <a:ext cx="18970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000100" y="4357694"/>
            <a:ext cx="3221075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Управляющая кнопка: сведения 32">
            <a:hlinkClick r:id="" action="ppaction://noaction" highlightClick="1"/>
          </p:cNvPr>
          <p:cNvSpPr/>
          <p:nvPr/>
        </p:nvSpPr>
        <p:spPr>
          <a:xfrm>
            <a:off x="4143372" y="4357694"/>
            <a:ext cx="500034" cy="470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285720" y="357166"/>
            <a:ext cx="5500726" cy="3286148"/>
            <a:chOff x="3357554" y="357166"/>
            <a:chExt cx="5500726" cy="3286148"/>
          </a:xfrm>
        </p:grpSpPr>
        <p:sp>
          <p:nvSpPr>
            <p:cNvPr id="35" name="Прямоугольная выноска 34"/>
            <p:cNvSpPr/>
            <p:nvPr/>
          </p:nvSpPr>
          <p:spPr>
            <a:xfrm>
              <a:off x="3357554" y="357166"/>
              <a:ext cx="5500726" cy="3286148"/>
            </a:xfrm>
            <a:prstGeom prst="wedgeRectCallout">
              <a:avLst>
                <a:gd name="adj1" fmla="val 22098"/>
                <a:gd name="adj2" fmla="val 7382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http://jj-tours.ru/articles/images6/greece-10-famous-6.jpg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3428992" y="428604"/>
              <a:ext cx="2857520" cy="1818422"/>
            </a:xfrm>
            <a:prstGeom prst="rect">
              <a:avLst/>
            </a:prstGeom>
            <a:noFill/>
          </p:spPr>
        </p:pic>
        <p:sp>
          <p:nvSpPr>
            <p:cNvPr id="37" name="TextBox 36"/>
            <p:cNvSpPr txBox="1"/>
            <p:nvPr/>
          </p:nvSpPr>
          <p:spPr>
            <a:xfrm>
              <a:off x="4143372" y="2714620"/>
              <a:ext cx="4016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Квадрат гипотенузы равен 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сумме квадратов катетов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428992" y="2285992"/>
              <a:ext cx="3158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Теорема ПИФАГОРА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Прямоугольный треугольник 38"/>
            <p:cNvSpPr/>
            <p:nvPr/>
          </p:nvSpPr>
          <p:spPr>
            <a:xfrm flipH="1">
              <a:off x="6572264" y="500042"/>
              <a:ext cx="1785950" cy="1057276"/>
            </a:xfrm>
            <a:prstGeom prst="rtTriangl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Половина рамки 39"/>
            <p:cNvSpPr/>
            <p:nvPr/>
          </p:nvSpPr>
          <p:spPr>
            <a:xfrm>
              <a:off x="8072462" y="1285860"/>
              <a:ext cx="285752" cy="271458"/>
            </a:xfrm>
            <a:prstGeom prst="halfFrame">
              <a:avLst>
                <a:gd name="adj1" fmla="val 8333"/>
                <a:gd name="adj2" fmla="val 714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72264" y="1928802"/>
              <a:ext cx="1883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с² = 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a² 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b²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43768" y="57148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58214" y="7857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358082" y="150017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5" name="Object 12"/>
          <p:cNvGraphicFramePr>
            <a:graphicFrameLocks noChangeAspect="1"/>
          </p:cNvGraphicFramePr>
          <p:nvPr/>
        </p:nvGraphicFramePr>
        <p:xfrm>
          <a:off x="1123950" y="4929188"/>
          <a:ext cx="3125788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1" name="Формула" r:id="rId25" imgW="1130040" imgH="241200" progId="Equation.3">
                  <p:embed/>
                </p:oleObj>
              </mc:Choice>
              <mc:Fallback>
                <p:oleObj name="Формула" r:id="rId25" imgW="1130040" imgH="2412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4929188"/>
                        <a:ext cx="3125788" cy="679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13"/>
          <p:cNvGraphicFramePr>
            <a:graphicFrameLocks noChangeAspect="1"/>
          </p:cNvGraphicFramePr>
          <p:nvPr/>
        </p:nvGraphicFramePr>
        <p:xfrm>
          <a:off x="1947863" y="5626100"/>
          <a:ext cx="14763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372" name="Формула" r:id="rId27" imgW="533160" imgH="203040" progId="Equation.3">
                  <p:embed/>
                </p:oleObj>
              </mc:Choice>
              <mc:Fallback>
                <p:oleObj name="Формула" r:id="rId27" imgW="533160" imgH="20304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5626100"/>
                        <a:ext cx="147637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6088158" y="6081896"/>
            <a:ext cx="2214578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26,7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72198" y="6072206"/>
            <a:ext cx="2214578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072198" y="6072206"/>
            <a:ext cx="2214578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Управляющая кнопка: далее 49">
            <a:hlinkClick r:id="" action="ppaction://hlinkshowjump?jump=nextslide" highlightClick="1"/>
          </p:cNvPr>
          <p:cNvSpPr/>
          <p:nvPr/>
        </p:nvSpPr>
        <p:spPr>
          <a:xfrm>
            <a:off x="500062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Управляющая кнопка: возврат 50">
            <a:hlinkClick r:id="" action="ppaction://hlinkshowjump?jump=lastslideviewed" highlightClick="1"/>
          </p:cNvPr>
          <p:cNvSpPr/>
          <p:nvPr/>
        </p:nvSpPr>
        <p:spPr>
          <a:xfrm>
            <a:off x="3416452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Управляющая кнопка: домой 51">
            <a:hlinkClick r:id="rId29" action="ppaction://hlinksldjump" highlightClick="1"/>
          </p:cNvPr>
          <p:cNvSpPr/>
          <p:nvPr/>
        </p:nvSpPr>
        <p:spPr>
          <a:xfrm>
            <a:off x="4208540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3469E-6 L 0.0099 -0.2412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12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  <p:bldP spid="25" grpId="0" animBg="1"/>
      <p:bldP spid="32" grpId="0" animBg="1"/>
      <p:bldP spid="33" grpId="0" animBg="1"/>
      <p:bldP spid="47" grpId="0" animBg="1"/>
      <p:bldP spid="47" grpId="1" animBg="1"/>
      <p:bldP spid="48" grpId="0" animBg="1"/>
      <p:bldP spid="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15338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357298"/>
          <a:ext cx="85011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Отапливаемый объём, куб.м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Кентавр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– 20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Килиманджаро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– 16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электр-ая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– 18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4929198"/>
            <a:ext cx="8455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Кроме того, хозяин подсчитал, что за год электрическая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печь израсходует 2500 киловатт-часов электроэнергии по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руб. за 1 киловатт-час, а дровяная печь за год израсходует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1,5 куб.м дров, которые обойдутся по 1600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1 куб.м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43900" y="92867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6559724" y="92867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7351812" y="92867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42844" y="150017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14824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5786" y="1500174"/>
            <a:ext cx="47089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Найдите объём парного отделения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строящейся бани (в куб. м)</a:t>
            </a: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857224" y="2285992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643042" y="564357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428992" y="5429264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500430" y="2285992"/>
            <a:ext cx="18581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V = a · b · c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4835525" y="4643438"/>
          <a:ext cx="3265488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6" name="Формула" r:id="rId4" imgW="838080" imgH="203040" progId="Equation.3">
                  <p:embed/>
                </p:oleObj>
              </mc:Choice>
              <mc:Fallback>
                <p:oleObj name="Формула" r:id="rId4" imgW="83808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5525" y="4643438"/>
                        <a:ext cx="3265488" cy="806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6516786" y="565326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17,05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Управляющая кнопка: далее 43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озврат 44">
            <a:hlinkClick r:id="" action="ppaction://hlinkshowjump?jump=lastslideviewed" highlightClick="1"/>
          </p:cNvPr>
          <p:cNvSpPr/>
          <p:nvPr/>
        </p:nvSpPr>
        <p:spPr>
          <a:xfrm>
            <a:off x="6559724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Управляющая кнопка: домой 47">
            <a:hlinkClick r:id="rId6" action="ppaction://hlinksldjump" highlightClick="1"/>
          </p:cNvPr>
          <p:cNvSpPr/>
          <p:nvPr/>
        </p:nvSpPr>
        <p:spPr>
          <a:xfrm>
            <a:off x="7351812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>
          <a:xfrm>
            <a:off x="214282" y="4714884"/>
            <a:ext cx="412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sz="4000" b="1" i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6" name="Группа 75"/>
          <p:cNvGrpSpPr/>
          <p:nvPr/>
        </p:nvGrpSpPr>
        <p:grpSpPr>
          <a:xfrm>
            <a:off x="642910" y="3571875"/>
            <a:ext cx="3143272" cy="2286017"/>
            <a:chOff x="642910" y="3571876"/>
            <a:chExt cx="3000396" cy="1785951"/>
          </a:xfrm>
        </p:grpSpPr>
        <p:cxnSp>
          <p:nvCxnSpPr>
            <p:cNvPr id="69" name="Прямая соединительная линия 68"/>
            <p:cNvCxnSpPr/>
            <p:nvPr/>
          </p:nvCxnSpPr>
          <p:spPr>
            <a:xfrm rot="5400000">
              <a:off x="510570" y="4249743"/>
              <a:ext cx="1357322" cy="1588"/>
            </a:xfrm>
            <a:prstGeom prst="line">
              <a:avLst/>
            </a:prstGeom>
            <a:ln w="31750">
              <a:solidFill>
                <a:srgbClr val="66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Куб 48"/>
            <p:cNvSpPr/>
            <p:nvPr/>
          </p:nvSpPr>
          <p:spPr>
            <a:xfrm>
              <a:off x="642910" y="3571876"/>
              <a:ext cx="3000396" cy="1785950"/>
            </a:xfrm>
            <a:prstGeom prst="cube">
              <a:avLst/>
            </a:prstGeom>
            <a:noFill/>
            <a:ln w="508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0" name="Прямая соединительная линия 69"/>
            <p:cNvCxnSpPr/>
            <p:nvPr/>
          </p:nvCxnSpPr>
          <p:spPr>
            <a:xfrm flipV="1">
              <a:off x="1188437" y="4930787"/>
              <a:ext cx="2454869" cy="36363"/>
            </a:xfrm>
            <a:prstGeom prst="line">
              <a:avLst/>
            </a:prstGeom>
            <a:ln w="31750">
              <a:solidFill>
                <a:srgbClr val="66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72"/>
            <p:cNvCxnSpPr/>
            <p:nvPr/>
          </p:nvCxnSpPr>
          <p:spPr>
            <a:xfrm rot="10800000" flipV="1">
              <a:off x="642914" y="4967150"/>
              <a:ext cx="545524" cy="390677"/>
            </a:xfrm>
            <a:prstGeom prst="line">
              <a:avLst/>
            </a:prstGeom>
            <a:ln w="31750">
              <a:solidFill>
                <a:srgbClr val="6633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Группа 81"/>
          <p:cNvGrpSpPr/>
          <p:nvPr/>
        </p:nvGrpSpPr>
        <p:grpSpPr>
          <a:xfrm>
            <a:off x="6000760" y="2714620"/>
            <a:ext cx="2857520" cy="1714512"/>
            <a:chOff x="6000760" y="2714620"/>
            <a:chExt cx="2857520" cy="1714512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6000760" y="2714620"/>
              <a:ext cx="2857520" cy="1714512"/>
            </a:xfrm>
            <a:prstGeom prst="rect">
              <a:avLst/>
            </a:prstGeom>
            <a:solidFill>
              <a:srgbClr val="FFD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8549" name="Object 5"/>
            <p:cNvGraphicFramePr>
              <a:graphicFrameLocks noChangeAspect="1"/>
            </p:cNvGraphicFramePr>
            <p:nvPr/>
          </p:nvGraphicFramePr>
          <p:xfrm>
            <a:off x="6610350" y="2786063"/>
            <a:ext cx="163512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57" name="Формула" r:id="rId7" imgW="545760" imgH="203040" progId="Equation.3">
                    <p:embed/>
                  </p:oleObj>
                </mc:Choice>
                <mc:Fallback>
                  <p:oleObj name="Формула" r:id="rId7" imgW="54576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0350" y="2786063"/>
                          <a:ext cx="163512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0" name="Object 6"/>
            <p:cNvGraphicFramePr>
              <a:graphicFrameLocks noChangeAspect="1"/>
            </p:cNvGraphicFramePr>
            <p:nvPr/>
          </p:nvGraphicFramePr>
          <p:xfrm>
            <a:off x="6572264" y="3214686"/>
            <a:ext cx="171132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58" name="Формула" r:id="rId9" imgW="571320" imgH="203040" progId="Equation.3">
                    <p:embed/>
                  </p:oleObj>
                </mc:Choice>
                <mc:Fallback>
                  <p:oleObj name="Формула" r:id="rId9" imgW="57132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64" y="3214686"/>
                          <a:ext cx="171132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8551" name="Object 7"/>
            <p:cNvGraphicFramePr>
              <a:graphicFrameLocks noChangeAspect="1"/>
            </p:cNvGraphicFramePr>
            <p:nvPr/>
          </p:nvGraphicFramePr>
          <p:xfrm>
            <a:off x="6572264" y="3643314"/>
            <a:ext cx="1711325" cy="620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559" name="Формула" r:id="rId11" imgW="571320" imgH="203040" progId="Equation.3">
                    <p:embed/>
                  </p:oleObj>
                </mc:Choice>
                <mc:Fallback>
                  <p:oleObj name="Формула" r:id="rId11" imgW="571320" imgH="2030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72264" y="3643314"/>
                          <a:ext cx="1711325" cy="620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8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2" grpId="0" animBg="1"/>
      <p:bldP spid="39" grpId="0"/>
      <p:bldP spid="40" grpId="0"/>
      <p:bldP spid="41" grpId="0"/>
      <p:bldP spid="66" grpId="0" animBg="1"/>
      <p:bldP spid="66" grpId="1" animBg="1"/>
      <p:bldP spid="67" grpId="0" animBg="1"/>
      <p:bldP spid="67" grpId="1" animBg="1"/>
      <p:bldP spid="5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643182"/>
            <a:ext cx="53126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сколько рублей дровяная печь,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подходящая по отапливаемому объёму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парного отделения, обойдётся дешевле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электрической с учётом установки.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357166"/>
          <a:ext cx="85011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Отапливаемый объём, куб.м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Кентавр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– 20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Килиманджаро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– 16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электр-ая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– 18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844" y="2357430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00550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vpechnik.ru/public/images/gallery/product/thumbs/0/Grill%20D-Leo%20240%20short%20black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643182"/>
            <a:ext cx="2857520" cy="21717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58" y="4143380"/>
            <a:ext cx="550072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Установка электрической печи требует подведение специального кабеля, что обойдётся в 6000 руб.</a:t>
            </a: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6643702" y="4857760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6512" y="2643182"/>
            <a:ext cx="23762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V = 17,05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357422" y="3429000"/>
            <a:ext cx="3286148" cy="15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00562" y="1071546"/>
            <a:ext cx="164307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000892" y="2643182"/>
            <a:ext cx="164307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357158" y="5357826"/>
          <a:ext cx="6135688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6" name="Формула" r:id="rId4" imgW="1574640" imgH="215640" progId="Equation.3">
                  <p:embed/>
                </p:oleObj>
              </mc:Choice>
              <mc:Fallback>
                <p:oleObj name="Формула" r:id="rId4" imgW="1574640" imgH="215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5357826"/>
                        <a:ext cx="6135688" cy="855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516786" y="565326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12000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6559724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6" action="ppaction://hlinksldjump" highlightClick="1"/>
          </p:cNvPr>
          <p:cNvSpPr/>
          <p:nvPr/>
        </p:nvSpPr>
        <p:spPr>
          <a:xfrm>
            <a:off x="7351812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4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4" grpId="0" animBg="1"/>
      <p:bldP spid="15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643182"/>
            <a:ext cx="50217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сколько рублей эксплуатация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дровяной печи, которая подходит по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отапливаемому объёму парного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отделения, обойдётся дешевле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эксплуатации электрической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течение года?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357166"/>
          <a:ext cx="85011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Отапливаемый объём, куб.м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Кентавр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– 20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Килиманджаро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– 16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электр-ая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– 18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42844" y="300550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8" descr="http://vpechnik.ru/public/images/gallery/product/thumbs/0/Grill%20D-Leo%20240%20short%20black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643182"/>
            <a:ext cx="2857520" cy="217171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8643998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 год электрическая печь израсходует 2500 киловатт-часов электроэнергии по 3 руб. за 1 киловатт-час, а дровяная печь за год израсходует 1,5 куб.м дров, которые обойдутся по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1600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за 1 куб.м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6643702" y="4857760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2754" name="Object 2"/>
          <p:cNvGraphicFramePr>
            <a:graphicFrameLocks noChangeAspect="1"/>
          </p:cNvGraphicFramePr>
          <p:nvPr/>
        </p:nvGraphicFramePr>
        <p:xfrm>
          <a:off x="857224" y="5429264"/>
          <a:ext cx="4899025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6" name="Формула" r:id="rId4" imgW="1257120" imgH="203040" progId="Equation.3">
                  <p:embed/>
                </p:oleObj>
              </mc:Choice>
              <mc:Fallback>
                <p:oleObj name="Формула" r:id="rId4" imgW="1257120" imgH="203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5429264"/>
                        <a:ext cx="4899025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516786" y="565326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6559724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6" action="ppaction://hlinksldjump" highlightClick="1"/>
          </p:cNvPr>
          <p:cNvSpPr/>
          <p:nvPr/>
        </p:nvSpPr>
        <p:spPr>
          <a:xfrm>
            <a:off x="7351812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357430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2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120"/>
                            </p:stCondLst>
                            <p:childTnLst>
                              <p:par>
                                <p:cTn id="4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02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643182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Доставка печи из магазина до участка стоит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руб. При покупки печи ценой выше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20000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руб. магазин предлагает скидку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 на товар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35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 на доставку. Сколько будет стоить покупка печи «Килиманджаро» вместе с доставкой на этих условиях?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357166"/>
          <a:ext cx="8501125" cy="2194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214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1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88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44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Печь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Тип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Отапливаемый объём, куб.м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Масса, кг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Цена, </a:t>
                      </a:r>
                      <a:r>
                        <a:rPr lang="ru-RU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</a:t>
                      </a:r>
                      <a:endParaRPr lang="ru-RU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Кентавр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 – 20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Килиманджаро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дровяная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 – 16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Ока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электр-ая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– 18 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25000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844" y="2357430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3005502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6643702" y="4143380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500926" y="1571612"/>
            <a:ext cx="1500230" cy="57150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16786" y="5653268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2807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00826" y="5643578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8143900" y="6357958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возврат 20">
            <a:hlinkClick r:id="" action="ppaction://hlinkshowjump?jump=lastslideviewed" highlightClick="1"/>
          </p:cNvPr>
          <p:cNvSpPr/>
          <p:nvPr/>
        </p:nvSpPr>
        <p:spPr>
          <a:xfrm>
            <a:off x="6559724" y="6357958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домой 21">
            <a:hlinkClick r:id="rId3" action="ppaction://hlinksldjump" highlightClick="1"/>
          </p:cNvPr>
          <p:cNvSpPr/>
          <p:nvPr/>
        </p:nvSpPr>
        <p:spPr>
          <a:xfrm>
            <a:off x="7351812" y="6357958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5720" y="4572008"/>
            <a:ext cx="3000396" cy="1285884"/>
            <a:chOff x="5429256" y="4214819"/>
            <a:chExt cx="3000396" cy="141447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429256" y="4214819"/>
              <a:ext cx="3000396" cy="14144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5" name="Object 3"/>
            <p:cNvGraphicFramePr>
              <a:graphicFrameLocks noChangeAspect="1"/>
            </p:cNvGraphicFramePr>
            <p:nvPr/>
          </p:nvGraphicFramePr>
          <p:xfrm>
            <a:off x="5762660" y="4501193"/>
            <a:ext cx="2487612" cy="1072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393" name="Формула" r:id="rId4" imgW="927000" imgH="393480" progId="Equation.3">
                    <p:embed/>
                  </p:oleObj>
                </mc:Choice>
                <mc:Fallback>
                  <p:oleObj name="Формула" r:id="rId4" imgW="92700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2660" y="4501193"/>
                          <a:ext cx="2487612" cy="10721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Группа 25"/>
          <p:cNvGrpSpPr/>
          <p:nvPr/>
        </p:nvGrpSpPr>
        <p:grpSpPr>
          <a:xfrm>
            <a:off x="285720" y="4572009"/>
            <a:ext cx="3073401" cy="1285884"/>
            <a:chOff x="5429256" y="4214818"/>
            <a:chExt cx="3073401" cy="1414472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429256" y="4214818"/>
              <a:ext cx="3000396" cy="14144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8" name="Object 3"/>
            <p:cNvGraphicFramePr>
              <a:graphicFrameLocks noChangeAspect="1"/>
            </p:cNvGraphicFramePr>
            <p:nvPr/>
          </p:nvGraphicFramePr>
          <p:xfrm>
            <a:off x="5500694" y="4529144"/>
            <a:ext cx="3001963" cy="555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394" name="Формула" r:id="rId6" imgW="977760" imgH="203040" progId="Equation.3">
                    <p:embed/>
                  </p:oleObj>
                </mc:Choice>
                <mc:Fallback>
                  <p:oleObj name="Формула" r:id="rId6" imgW="977760" imgH="2030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00694" y="4529144"/>
                          <a:ext cx="3001963" cy="5553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"/>
            <p:cNvGraphicFramePr>
              <a:graphicFrameLocks noChangeAspect="1"/>
            </p:cNvGraphicFramePr>
            <p:nvPr/>
          </p:nvGraphicFramePr>
          <p:xfrm>
            <a:off x="5842036" y="5044277"/>
            <a:ext cx="2078038" cy="55356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395" name="Формула" r:id="rId8" imgW="774360" imgH="203040" progId="Equation.3">
                    <p:embed/>
                  </p:oleObj>
                </mc:Choice>
                <mc:Fallback>
                  <p:oleObj name="Формула" r:id="rId8" imgW="77436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2036" y="5044277"/>
                          <a:ext cx="2078038" cy="55356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Прямоугольник 29"/>
          <p:cNvSpPr/>
          <p:nvPr/>
        </p:nvSpPr>
        <p:spPr>
          <a:xfrm>
            <a:off x="285720" y="4572008"/>
            <a:ext cx="3000396" cy="128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1" name="Группа 30"/>
          <p:cNvGrpSpPr/>
          <p:nvPr/>
        </p:nvGrpSpPr>
        <p:grpSpPr>
          <a:xfrm>
            <a:off x="3428992" y="4572008"/>
            <a:ext cx="3000396" cy="1285884"/>
            <a:chOff x="5429256" y="4214819"/>
            <a:chExt cx="3000396" cy="141447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5429256" y="4214819"/>
              <a:ext cx="3000396" cy="141447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3" name="Object 3"/>
            <p:cNvGraphicFramePr>
              <a:graphicFrameLocks noChangeAspect="1"/>
            </p:cNvGraphicFramePr>
            <p:nvPr/>
          </p:nvGraphicFramePr>
          <p:xfrm>
            <a:off x="5965839" y="4501195"/>
            <a:ext cx="2079625" cy="10721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396" name="Формула" r:id="rId10" imgW="774360" imgH="393480" progId="Equation.3">
                    <p:embed/>
                  </p:oleObj>
                </mc:Choice>
                <mc:Fallback>
                  <p:oleObj name="Формула" r:id="rId10" imgW="77436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5839" y="4501195"/>
                          <a:ext cx="2079625" cy="107219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4" name="Группа 33"/>
          <p:cNvGrpSpPr/>
          <p:nvPr/>
        </p:nvGrpSpPr>
        <p:grpSpPr>
          <a:xfrm>
            <a:off x="3428992" y="4572008"/>
            <a:ext cx="3000396" cy="1285884"/>
            <a:chOff x="5429256" y="4214818"/>
            <a:chExt cx="3000396" cy="1414472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5429256" y="4214818"/>
              <a:ext cx="3000396" cy="141447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36" name="Object 3"/>
            <p:cNvGraphicFramePr>
              <a:graphicFrameLocks noChangeAspect="1"/>
            </p:cNvGraphicFramePr>
            <p:nvPr/>
          </p:nvGraphicFramePr>
          <p:xfrm>
            <a:off x="5734057" y="4529131"/>
            <a:ext cx="2533650" cy="5553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397" name="Формула" r:id="rId12" imgW="825480" imgH="203040" progId="Equation.3">
                    <p:embed/>
                  </p:oleObj>
                </mc:Choice>
                <mc:Fallback>
                  <p:oleObj name="Формула" r:id="rId12" imgW="825480" imgH="2030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34057" y="4529131"/>
                          <a:ext cx="2533650" cy="55530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4"/>
            <p:cNvGraphicFramePr>
              <a:graphicFrameLocks noChangeAspect="1"/>
            </p:cNvGraphicFramePr>
            <p:nvPr/>
          </p:nvGraphicFramePr>
          <p:xfrm>
            <a:off x="5840420" y="5046021"/>
            <a:ext cx="2079625" cy="5518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9398" name="Формула" r:id="rId14" imgW="774360" imgH="203040" progId="Equation.3">
                    <p:embed/>
                  </p:oleObj>
                </mc:Choice>
                <mc:Fallback>
                  <p:oleObj name="Формула" r:id="rId14" imgW="774360" imgH="2030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40420" y="5046021"/>
                          <a:ext cx="2079625" cy="55181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8" name="Прямоугольник 37"/>
          <p:cNvSpPr/>
          <p:nvPr/>
        </p:nvSpPr>
        <p:spPr>
          <a:xfrm>
            <a:off x="3428992" y="4572008"/>
            <a:ext cx="3000396" cy="12858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29385" name="Object 9"/>
          <p:cNvGraphicFramePr>
            <a:graphicFrameLocks noChangeAspect="1"/>
          </p:cNvGraphicFramePr>
          <p:nvPr/>
        </p:nvGraphicFramePr>
        <p:xfrm>
          <a:off x="1500166" y="5857892"/>
          <a:ext cx="3513137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9" name="Формула" r:id="rId16" imgW="901440" imgH="177480" progId="Equation.3">
                  <p:embed/>
                </p:oleObj>
              </mc:Choice>
              <mc:Fallback>
                <p:oleObj name="Формула" r:id="rId16" imgW="901440" imgH="17748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857892"/>
                        <a:ext cx="3513137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88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9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29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7" grpId="0" animBg="1"/>
      <p:bldP spid="17" grpId="1" animBg="1"/>
      <p:bldP spid="18" grpId="0" animBg="1"/>
      <p:bldP spid="18" grpId="1" animBg="1"/>
      <p:bldP spid="30" grpId="0" animBg="1"/>
      <p:bldP spid="3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5362</TotalTime>
  <Words>2026</Words>
  <Application>Microsoft Office PowerPoint</Application>
  <PresentationFormat>Экран (4:3)</PresentationFormat>
  <Paragraphs>681</Paragraphs>
  <Slides>38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3" baseType="lpstr">
      <vt:lpstr>Arial</vt:lpstr>
      <vt:lpstr>Calibri</vt:lpstr>
      <vt:lpstr>Times New Roman</vt:lpstr>
      <vt:lpstr>Тема Office</vt:lpstr>
      <vt:lpstr>Формула</vt:lpstr>
      <vt:lpstr>ОГЭ-2025 Задачи 1–5 — реальная математика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Admin</cp:lastModifiedBy>
  <cp:revision>526</cp:revision>
  <dcterms:created xsi:type="dcterms:W3CDTF">2019-09-07T22:13:13Z</dcterms:created>
  <dcterms:modified xsi:type="dcterms:W3CDTF">2024-07-24T12:13:37Z</dcterms:modified>
</cp:coreProperties>
</file>