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59" r:id="rId2"/>
    <p:sldId id="259" r:id="rId3"/>
    <p:sldId id="301" r:id="rId4"/>
    <p:sldId id="258" r:id="rId5"/>
    <p:sldId id="270" r:id="rId6"/>
    <p:sldId id="281" r:id="rId7"/>
    <p:sldId id="286" r:id="rId8"/>
    <p:sldId id="303" r:id="rId9"/>
    <p:sldId id="342" r:id="rId10"/>
    <p:sldId id="271" r:id="rId11"/>
    <p:sldId id="343" r:id="rId12"/>
    <p:sldId id="344" r:id="rId13"/>
    <p:sldId id="346" r:id="rId14"/>
    <p:sldId id="347" r:id="rId15"/>
    <p:sldId id="315" r:id="rId16"/>
    <p:sldId id="316" r:id="rId17"/>
    <p:sldId id="348" r:id="rId18"/>
    <p:sldId id="349" r:id="rId19"/>
    <p:sldId id="350" r:id="rId20"/>
    <p:sldId id="351" r:id="rId21"/>
    <p:sldId id="352" r:id="rId22"/>
    <p:sldId id="353" r:id="rId23"/>
    <p:sldId id="329" r:id="rId24"/>
    <p:sldId id="354" r:id="rId25"/>
    <p:sldId id="355" r:id="rId26"/>
    <p:sldId id="345" r:id="rId27"/>
    <p:sldId id="356" r:id="rId28"/>
    <p:sldId id="357" r:id="rId29"/>
    <p:sldId id="35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84" autoAdjust="0"/>
  </p:normalViewPr>
  <p:slideViewPr>
    <p:cSldViewPr>
      <p:cViewPr varScale="1">
        <p:scale>
          <a:sx n="83" d="100"/>
          <a:sy n="83" d="100"/>
        </p:scale>
        <p:origin x="24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CA07-9AFA-4D41-A484-5E9E5570B795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9CAA3-B63B-4722-925F-CCAA8D84B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7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Появление текста и сопутствующие акценты появляются автоматически</a:t>
            </a:r>
          </a:p>
          <a:p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Кнопка «___» используется при обращении к слайду со слайдов с определёнными задачами – первое нажатие</a:t>
            </a:r>
            <a:r>
              <a:rPr lang="ru-RU" sz="1200" b="0" baseline="0" dirty="0">
                <a:latin typeface="Times New Roman" pitchFamily="18" charset="0"/>
                <a:cs typeface="Times New Roman" pitchFamily="18" charset="0"/>
              </a:rPr>
              <a:t> – синяя линия; второе нажатие – красная линия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</a:t>
            </a:r>
            <a:r>
              <a:rPr lang="ru-RU" baseline="0" dirty="0"/>
              <a:t> визуализации действий на слайде необходимо нажимать на кнопку «Подсказки»</a:t>
            </a:r>
          </a:p>
          <a:p>
            <a:r>
              <a:rPr lang="ru-RU" baseline="0" dirty="0"/>
              <a:t>При необходимости можно воспользоваться кнопками «Условие» и «№1»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</a:t>
            </a:r>
            <a:r>
              <a:rPr lang="ru-RU" baseline="0" dirty="0"/>
              <a:t> визуализации действий на слайде необходимо нажимать на кнопку «Подсказки»</a:t>
            </a:r>
          </a:p>
          <a:p>
            <a:r>
              <a:rPr lang="ru-RU" baseline="0" dirty="0"/>
              <a:t>При необходимости можно воспользоваться кнопками «Условие» и «№1»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Появление текста и сопутствующие акценты появляются автоматически</a:t>
            </a:r>
          </a:p>
          <a:p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Кнопка «___» используется при обращении к слайду со слайдов с определёнными задачами – первое нажатие</a:t>
            </a:r>
            <a:r>
              <a:rPr lang="ru-RU" sz="1200" b="0" baseline="0" dirty="0">
                <a:latin typeface="Times New Roman" pitchFamily="18" charset="0"/>
                <a:cs typeface="Times New Roman" pitchFamily="18" charset="0"/>
              </a:rPr>
              <a:t> – синяя линия; второе нажатие – красная линия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получения ответа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таблице – нажимаем на название объекта в таблице.</a:t>
            </a:r>
          </a:p>
          <a:p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решения</a:t>
            </a:r>
            <a:r>
              <a:rPr lang="ru-RU" baseline="0" dirty="0"/>
              <a:t> данного задания надо, конечно, вспомнить понятие геометрической прогрессии и формулу п-</a:t>
            </a:r>
            <a:r>
              <a:rPr lang="ru-RU" baseline="0" dirty="0" err="1"/>
              <a:t>го</a:t>
            </a:r>
            <a:r>
              <a:rPr lang="ru-RU" baseline="0" dirty="0"/>
              <a:t> члена геометрической прогрессии, но уровень подготовки и возможности детей разные, поэтому представляю решение данного задания на случай, если формула забыта! </a:t>
            </a:r>
            <a:r>
              <a:rPr lang="ru-RU" baseline="0"/>
              <a:t>Все действия </a:t>
            </a:r>
            <a:r>
              <a:rPr lang="ru-RU" baseline="0" dirty="0"/>
              <a:t>на слайде по кнопке  «Подсказки»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</a:t>
            </a:r>
            <a:r>
              <a:rPr lang="ru-RU" baseline="0" dirty="0"/>
              <a:t> визуализации решения необходимо нажимать на вторую прямоугольную выноску.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</a:t>
            </a:r>
            <a:r>
              <a:rPr lang="ru-RU" baseline="0" dirty="0"/>
              <a:t> визуализации действий на слайде необходимо нажимать на кнопку «Подсказки»</a:t>
            </a:r>
          </a:p>
          <a:p>
            <a:r>
              <a:rPr lang="ru-RU" baseline="0" dirty="0"/>
              <a:t>При необходимости можно воспользоваться кнопками «Условие» и «№1»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</a:t>
            </a:r>
            <a:r>
              <a:rPr lang="ru-RU" baseline="0" dirty="0"/>
              <a:t> визуализации действий на слайде необходимо нажимать на кнопку «Подсказки»</a:t>
            </a:r>
          </a:p>
          <a:p>
            <a:r>
              <a:rPr lang="ru-RU" baseline="0" dirty="0"/>
              <a:t>При необходимости можно воспользоваться кнопками «Условие» и «№1»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Появление текста и сопутствующие акценты появляются автоматически</a:t>
            </a:r>
          </a:p>
          <a:p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Кнопка «___» используется при обращении к слайду со слайдов с определёнными задачами – первое нажатие</a:t>
            </a:r>
            <a:r>
              <a:rPr lang="ru-RU" sz="1200" b="0" baseline="0" dirty="0">
                <a:latin typeface="Times New Roman" pitchFamily="18" charset="0"/>
                <a:cs typeface="Times New Roman" pitchFamily="18" charset="0"/>
              </a:rPr>
              <a:t> – синяя линия; второе нажатие – красная линия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получения ответа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таблице – нажимаем на название объекта в таблице.</a:t>
            </a:r>
          </a:p>
          <a:p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получения ответа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таблице – нажимаем на название объекта в таблице.</a:t>
            </a:r>
          </a:p>
          <a:p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решения</a:t>
            </a:r>
            <a:r>
              <a:rPr lang="ru-RU" baseline="0" dirty="0"/>
              <a:t> данного задания надо, конечно, вспомнить понятие геометрической прогрессии и формулу п-</a:t>
            </a:r>
            <a:r>
              <a:rPr lang="ru-RU" baseline="0" dirty="0" err="1"/>
              <a:t>го</a:t>
            </a:r>
            <a:r>
              <a:rPr lang="ru-RU" baseline="0" dirty="0"/>
              <a:t> члена геометрической прогрессии, но уровень подготовки и возможности детей разные, поэтому представляю решение данного задания на случай, если формула забыта! </a:t>
            </a:r>
            <a:r>
              <a:rPr lang="ru-RU" baseline="0"/>
              <a:t>Все действия </a:t>
            </a:r>
            <a:r>
              <a:rPr lang="ru-RU" baseline="0" dirty="0"/>
              <a:t>на слайде по кнопке  «Подсказки»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</a:t>
            </a:r>
            <a:r>
              <a:rPr lang="ru-RU" baseline="0" dirty="0"/>
              <a:t> визуализации решения необходимо нажимать на вторую прямоугольную выноску.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</a:t>
            </a:r>
            <a:r>
              <a:rPr lang="ru-RU" baseline="0" dirty="0"/>
              <a:t> визуализации действий на слайде необходимо нажимать на кнопку «Подсказки»</a:t>
            </a:r>
          </a:p>
          <a:p>
            <a:r>
              <a:rPr lang="ru-RU" baseline="0" dirty="0"/>
              <a:t>При необходимости можно воспользоваться кнопками «Условие» и «№1»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</a:t>
            </a:r>
            <a:r>
              <a:rPr lang="ru-RU" baseline="0" dirty="0"/>
              <a:t> визуализации действий на слайде необходимо нажимать на кнопку «Подсказки»</a:t>
            </a:r>
          </a:p>
          <a:p>
            <a:r>
              <a:rPr lang="ru-RU" baseline="0" dirty="0"/>
              <a:t>При необходимости можно воспользоваться кнопками «Условие» и «№1»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решения</a:t>
            </a:r>
            <a:r>
              <a:rPr lang="ru-RU" baseline="0" dirty="0"/>
              <a:t> данного задания надо, конечно, вспомнить понятие геометрической прогрессии и формулу п-</a:t>
            </a:r>
            <a:r>
              <a:rPr lang="ru-RU" baseline="0" dirty="0" err="1"/>
              <a:t>го</a:t>
            </a:r>
            <a:r>
              <a:rPr lang="ru-RU" baseline="0" dirty="0"/>
              <a:t> члена геометрической прогрессии, но уровень подготовки и возможности детей разные, поэтому представляю решение данного задания на случай, если формула забыта! </a:t>
            </a:r>
            <a:r>
              <a:rPr lang="ru-RU" baseline="0"/>
              <a:t>Все действия </a:t>
            </a:r>
            <a:r>
              <a:rPr lang="ru-RU" baseline="0" dirty="0"/>
              <a:t>на слайде по кнопке  «Подсказки»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</a:t>
            </a:r>
            <a:r>
              <a:rPr lang="ru-RU" baseline="0" dirty="0"/>
              <a:t> визуализации решения необходимо нажимать на вторую прямоугольную выноску.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</a:t>
            </a:r>
            <a:r>
              <a:rPr lang="ru-RU" baseline="0" dirty="0"/>
              <a:t> визуализации действий на слайде необходимо нажимать на кнопку «Подсказки»</a:t>
            </a:r>
          </a:p>
          <a:p>
            <a:r>
              <a:rPr lang="ru-RU" baseline="0" dirty="0"/>
              <a:t>При необходимости можно воспользоваться кнопками «Условие» и «№1»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</a:t>
            </a:r>
            <a:r>
              <a:rPr lang="ru-RU" baseline="0" dirty="0"/>
              <a:t> визуализации действий на слайде необходимо нажимать на кнопку «Подсказки»</a:t>
            </a:r>
          </a:p>
          <a:p>
            <a:r>
              <a:rPr lang="ru-RU" baseline="0" dirty="0"/>
              <a:t>При необходимости можно воспользоваться кнопками «Условие» и «№1»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Появление текста и сопутствующие акценты появляются автоматически</a:t>
            </a:r>
          </a:p>
          <a:p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Кнопка «___» используется при обращении к слайду со слайдов с определёнными задачами – первое нажатие</a:t>
            </a:r>
            <a:r>
              <a:rPr lang="ru-RU" sz="1200" b="0" baseline="0" dirty="0">
                <a:latin typeface="Times New Roman" pitchFamily="18" charset="0"/>
                <a:cs typeface="Times New Roman" pitchFamily="18" charset="0"/>
              </a:rPr>
              <a:t> – синяя линия; второе нажатие – красная линия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получения ответа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таблице – нажимаем на название объекта в таблице.</a:t>
            </a:r>
          </a:p>
          <a:p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</a:t>
            </a:r>
            <a:r>
              <a:rPr lang="ru-RU" baseline="0" dirty="0"/>
              <a:t> визуализации решения необходимо нажимать на вторую прямоугольную выноску.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nkaa.ru/wp-content/uploads/2018/02/empty12.jpg"/>
          <p:cNvPicPr>
            <a:picLocks noChangeAspect="1" noChangeArrowheads="1"/>
          </p:cNvPicPr>
          <p:nvPr userDrawn="1"/>
        </p:nvPicPr>
        <p:blipFill>
          <a:blip r:embed="rId2" cstate="print"/>
          <a:srcRect l="8897" r="9513"/>
          <a:stretch>
            <a:fillRect/>
          </a:stretch>
        </p:blipFill>
        <p:spPr bwMode="auto">
          <a:xfrm>
            <a:off x="-147272" y="0"/>
            <a:ext cx="9291272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5805264"/>
            <a:ext cx="4788024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Каратанова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Марина Николаевна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МКОУ СОШ №256</a:t>
            </a:r>
            <a:r>
              <a:rPr lang="ru-RU" b="1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 ЗАТО г.Фокино</a:t>
            </a:r>
          </a:p>
          <a:p>
            <a:pPr algn="ctr"/>
            <a:r>
              <a:rPr lang="ru-RU" b="1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Приморского края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211960" y="188640"/>
            <a:ext cx="4788024" cy="936104"/>
          </a:xfrm>
          <a:prstGeom prst="rect">
            <a:avLst/>
          </a:prstGeom>
          <a:solidFill>
            <a:srgbClr val="FFCDCD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ОГЭ – 2020</a:t>
            </a:r>
            <a:r>
              <a:rPr lang="ru-RU" sz="6600" b="1" baseline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211960" y="1268760"/>
            <a:ext cx="478802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211960" y="2348880"/>
            <a:ext cx="4788024" cy="2088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№1 - №5</a:t>
            </a:r>
          </a:p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 бумаги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Продолжение-7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r="2168" b="4345"/>
          <a:stretch/>
        </p:blipFill>
        <p:spPr bwMode="auto">
          <a:xfrm>
            <a:off x="251520" y="3222249"/>
            <a:ext cx="6495728" cy="337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88224" y="3429000"/>
            <a:ext cx="2376264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pic>
        <p:nvPicPr>
          <p:cNvPr id="9" name="Picture 4" descr="https://mtdata.ru/u21/photoDF3D/20528446672-0/origina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08" y="188640"/>
            <a:ext cx="883632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44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https://2.bp.blogspot.com/-K8inRBpR_uk/WNUWav4-xzI/AAAAAAAAAIo/C8snBWtbYvwEb9lNzyU-C_lJUoOuwEduwCLcB/s1600/i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4" y="1401688"/>
            <a:ext cx="2952329" cy="3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4" r:id="rId5"/>
    <p:sldLayoutId id="2147483665" r:id="rId6"/>
    <p:sldLayoutId id="2147483660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26.xml"/><Relationship Id="rId7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slide" Target="slide3.xml"/><Relationship Id="rId4" Type="http://schemas.openxmlformats.org/officeDocument/2006/relationships/image" Target="../media/image14.jpeg"/><Relationship Id="rId9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9.xml"/><Relationship Id="rId7" Type="http://schemas.openxmlformats.org/officeDocument/2006/relationships/slide" Target="slide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3.xml"/><Relationship Id="rId5" Type="http://schemas.openxmlformats.org/officeDocument/2006/relationships/slide" Target="slide16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8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slide" Target="slide3.xml"/><Relationship Id="rId4" Type="http://schemas.openxmlformats.org/officeDocument/2006/relationships/image" Target="../media/image17.gif"/><Relationship Id="rId9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6.xml"/><Relationship Id="rId7" Type="http://schemas.openxmlformats.org/officeDocument/2006/relationships/slide" Target="slide2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slide" Target="slide3.xml"/><Relationship Id="rId9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4" Type="http://schemas.openxmlformats.org/officeDocument/2006/relationships/slide" Target="slide3.xml"/><Relationship Id="rId9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" Target="slide5.xml"/><Relationship Id="rId10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7.png"/><Relationship Id="rId9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ОГЭ-2025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1–5 — реальная математика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 fontScale="92500"/>
          </a:bodyPr>
          <a:lstStyle/>
          <a:p>
            <a:endParaRPr lang="ru-RU" sz="2000" i="1" dirty="0" smtClean="0"/>
          </a:p>
          <a:p>
            <a:endParaRPr lang="ru-RU" sz="2000" i="1" dirty="0"/>
          </a:p>
          <a:p>
            <a:r>
              <a:rPr lang="ru-RU" sz="2000" i="1" dirty="0" smtClean="0"/>
              <a:t>Блок </a:t>
            </a:r>
            <a:r>
              <a:rPr lang="ru-RU" sz="2000" i="1" dirty="0"/>
              <a:t>задач, который проверяет навыки применения математических знаний в реальной жизни. Придется прочитать длинный текст, понять его, правильно выделить значимые для решения данные (обычно их в 2–3 раза меньше, чем текста всего) и правильно их применить для ответов на задания. Весьма полезные навыки. </a:t>
            </a: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Учитель математики</a:t>
            </a:r>
          </a:p>
          <a:p>
            <a:pPr marL="0" indent="0" algn="r">
              <a:buNone/>
            </a:pPr>
            <a:r>
              <a:rPr lang="ru-RU" dirty="0" smtClean="0"/>
              <a:t>МБОУ гимназия №14, </a:t>
            </a:r>
            <a:r>
              <a:rPr lang="ru-RU" dirty="0" err="1" smtClean="0"/>
              <a:t>г.Ейск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err="1" smtClean="0"/>
              <a:t>Матюха</a:t>
            </a:r>
            <a:r>
              <a:rPr lang="ru-RU" dirty="0" smtClean="0"/>
              <a:t> Эльвира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469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547664" y="472698"/>
            <a:ext cx="408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2" action="ppaction://hlinksldjump" highlightClick="1"/>
          </p:cNvPr>
          <p:cNvSpPr/>
          <p:nvPr/>
        </p:nvSpPr>
        <p:spPr>
          <a:xfrm>
            <a:off x="3779912" y="253763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</a:p>
        </p:txBody>
      </p:sp>
      <p:sp>
        <p:nvSpPr>
          <p:cNvPr id="17" name="Управляющая кнопка: настраиваемая 16">
            <a:hlinkClick r:id="rId3" action="ppaction://hlinksldjump" highlightClick="1"/>
          </p:cNvPr>
          <p:cNvSpPr/>
          <p:nvPr/>
        </p:nvSpPr>
        <p:spPr>
          <a:xfrm>
            <a:off x="3779912" y="332971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</a:p>
        </p:txBody>
      </p:sp>
      <p:sp>
        <p:nvSpPr>
          <p:cNvPr id="18" name="Управляющая кнопка: настраиваемая 17">
            <a:hlinkClick r:id="rId4" action="ppaction://hlinksldjump" highlightClick="1"/>
          </p:cNvPr>
          <p:cNvSpPr/>
          <p:nvPr/>
        </p:nvSpPr>
        <p:spPr>
          <a:xfrm>
            <a:off x="3779912" y="412180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</a:p>
        </p:txBody>
      </p:sp>
      <p:sp>
        <p:nvSpPr>
          <p:cNvPr id="19" name="Управляющая кнопка: настраиваемая 18">
            <a:hlinkClick r:id="rId5" action="ppaction://hlinksldjump" highlightClick="1"/>
          </p:cNvPr>
          <p:cNvSpPr/>
          <p:nvPr/>
        </p:nvSpPr>
        <p:spPr>
          <a:xfrm>
            <a:off x="3779912" y="491389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</a:p>
        </p:txBody>
      </p:sp>
      <p:sp>
        <p:nvSpPr>
          <p:cNvPr id="20" name="Управляющая кнопка: настраиваемая 19">
            <a:hlinkClick r:id="rId6" action="ppaction://hlinksldjump" highlightClick="1"/>
          </p:cNvPr>
          <p:cNvSpPr/>
          <p:nvPr/>
        </p:nvSpPr>
        <p:spPr>
          <a:xfrm>
            <a:off x="3779912" y="570598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</a:p>
        </p:txBody>
      </p:sp>
      <p:sp>
        <p:nvSpPr>
          <p:cNvPr id="21" name="Управляющая кнопка: домой 20">
            <a:hlinkClick r:id="rId7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rId8" action="ppaction://hlinksldjump" highlightClick="1"/>
          </p:cNvPr>
          <p:cNvSpPr/>
          <p:nvPr/>
        </p:nvSpPr>
        <p:spPr>
          <a:xfrm>
            <a:off x="3779912" y="1745542"/>
            <a:ext cx="4176464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893481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Общепринятые форматы листов бумаги обозначают буквой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цифрой: А0, А1, А2 и так далее. Если лист формата А0 разрезать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пополам, то получится два листа формата А1.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лист формата А1 разрезать пополам, то получится два листа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формата А2 и т.д.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этом отношение длины листа к его ширине у всех форматов,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обозначенных буквой А, одно и то же (то есть листы всех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форматов подобны) Это сделано специально – чтобы можно было </a:t>
            </a: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931010" y="3254785"/>
            <a:ext cx="40122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сохранить пропорции текста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листе при изменении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формата бумаги (размер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шрифта при этом тоже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соответственно изменится).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55776" y="3789040"/>
            <a:ext cx="1872208" cy="2664296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789040"/>
            <a:ext cx="1872208" cy="2664296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7377" y="3789040"/>
            <a:ext cx="1872208" cy="1332148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7377" y="5100228"/>
            <a:ext cx="1872208" cy="135310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5716040" y="6391980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-----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499339" y="2852936"/>
            <a:ext cx="145703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7544" y="3254785"/>
            <a:ext cx="237626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55676" y="2492896"/>
            <a:ext cx="70927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59532" y="2837094"/>
            <a:ext cx="507656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34116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"/>
                            </p:stCondLst>
                            <p:childTnLst>
                              <p:par>
                                <p:cTn id="27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76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360"/>
                            </p:stCondLst>
                            <p:childTnLst>
                              <p:par>
                                <p:cTn id="4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86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360"/>
                            </p:stCondLst>
                            <p:childTnLst>
                              <p:par>
                                <p:cTn id="54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400"/>
                            </p:stCondLst>
                            <p:childTnLst>
                              <p:par>
                                <p:cTn id="6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240"/>
                            </p:stCondLst>
                            <p:childTnLst>
                              <p:par>
                                <p:cTn id="6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320"/>
                            </p:stCondLst>
                            <p:childTnLst>
                              <p:par>
                                <p:cTn id="7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320"/>
                            </p:stCondLst>
                            <p:childTnLst>
                              <p:par>
                                <p:cTn id="7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120"/>
                            </p:stCondLst>
                            <p:childTnLst>
                              <p:par>
                                <p:cTn id="8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960"/>
                            </p:stCondLst>
                            <p:childTnLst>
                              <p:par>
                                <p:cTn id="9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680"/>
                            </p:stCondLst>
                            <p:childTnLst>
                              <p:par>
                                <p:cTn id="9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1" grpId="1" animBg="1"/>
      <p:bldP spid="12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76" y="1169749"/>
            <a:ext cx="8643381" cy="218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5048" y="215642"/>
            <a:ext cx="7773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таблице даны размеры листов бумаги четырёх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форматов: от А3 до А6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4014" y="4588189"/>
            <a:ext cx="8280920" cy="11169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225485"/>
              </p:ext>
            </p:extLst>
          </p:nvPr>
        </p:nvGraphicFramePr>
        <p:xfrm>
          <a:off x="576022" y="4660197"/>
          <a:ext cx="8136905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Формат бумаги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А3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А4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А5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А6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Порядковый номер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214073" y="508999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779911" y="4714638"/>
            <a:ext cx="1226249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516379" y="50899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148064" y="4657948"/>
            <a:ext cx="115212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679401" y="505885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300191" y="4660197"/>
            <a:ext cx="1227293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905522" y="509224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524327" y="4660197"/>
            <a:ext cx="1180323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3241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596977" y="5797879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возврат 32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омой 34">
            <a:hlinkClick r:id="rId4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315397" y="3285256"/>
            <a:ext cx="8831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форматов А3, А4, А5 и А6 определите, какими порядковыми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номерами обозначены их размеры в таблице. Заполните таблицу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ниже, в бланк ответов перенесите последовательность цифр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1663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8834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1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2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200"/>
                            </p:stCondLst>
                            <p:childTnLst>
                              <p:par>
                                <p:cTn id="54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4" grpId="0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99992" y="3717032"/>
            <a:ext cx="4392489" cy="2049270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260648"/>
            <a:ext cx="74812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Найдите длину большей стороны листа бумаги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формата А1. Ответ дайте в миллиметрах.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164288" y="1052736"/>
            <a:ext cx="172819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Подсказки</a:t>
            </a: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356538" y="2852936"/>
            <a:ext cx="8520681" cy="864096"/>
          </a:xfrm>
          <a:prstGeom prst="wedgeRectCallout">
            <a:avLst>
              <a:gd name="adj1" fmla="val 29210"/>
              <a:gd name="adj2" fmla="val -17853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Длина большей стороны листа формата А1 равна двум длинам большей стороны листа формата А3 (рис)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326015" y="1592923"/>
            <a:ext cx="8551204" cy="792088"/>
          </a:xfrm>
          <a:prstGeom prst="wedgeRectCallout">
            <a:avLst>
              <a:gd name="adj1" fmla="val 30450"/>
              <a:gd name="adj2" fmla="val -8850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 условию,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листы всех форматов подобны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776" y="3758500"/>
            <a:ext cx="1920915" cy="263348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озврат 28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4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840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622528" y="576630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622528" y="576630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страиваемая 3">
            <a:hlinkClick r:id="rId5" action="ppaction://hlinksldjump" highlightClick="1"/>
          </p:cNvPr>
          <p:cNvSpPr/>
          <p:nvPr/>
        </p:nvSpPr>
        <p:spPr>
          <a:xfrm>
            <a:off x="5716040" y="6391980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21587"/>
              </p:ext>
            </p:extLst>
          </p:nvPr>
        </p:nvGraphicFramePr>
        <p:xfrm>
          <a:off x="5513235" y="4365104"/>
          <a:ext cx="2477377" cy="813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Формула" r:id="rId6" imgW="545760" imgH="177480" progId="Equation.3">
                  <p:embed/>
                </p:oleObj>
              </mc:Choice>
              <mc:Fallback>
                <p:oleObj name="Формула" r:id="rId6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235" y="4365104"/>
                        <a:ext cx="2477377" cy="813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Управляющая кнопка: настраиваемая 53">
            <a:hlinkClick r:id="rId8" action="ppaction://hlinksldjump" highlightClick="1"/>
          </p:cNvPr>
          <p:cNvSpPr/>
          <p:nvPr/>
        </p:nvSpPr>
        <p:spPr>
          <a:xfrm>
            <a:off x="4860032" y="6395755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11663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12441" y="476507"/>
            <a:ext cx="8551204" cy="2232248"/>
            <a:chOff x="341276" y="1473878"/>
            <a:chExt cx="8551204" cy="2232248"/>
          </a:xfrm>
        </p:grpSpPr>
        <p:sp>
          <p:nvSpPr>
            <p:cNvPr id="23" name="Прямоугольная выноска 22"/>
            <p:cNvSpPr/>
            <p:nvPr/>
          </p:nvSpPr>
          <p:spPr>
            <a:xfrm>
              <a:off x="341276" y="1473878"/>
              <a:ext cx="8551204" cy="2232248"/>
            </a:xfrm>
            <a:prstGeom prst="wedgeRectCallout">
              <a:avLst>
                <a:gd name="adj1" fmla="val 47538"/>
                <a:gd name="adj2" fmla="val -38537"/>
              </a:avLst>
            </a:prstGeom>
            <a:solidFill>
              <a:schemeClr val="tx2">
                <a:lumMod val="60000"/>
                <a:lumOff val="40000"/>
                <a:alpha val="8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84" y="1536372"/>
              <a:ext cx="8407188" cy="2127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259632" y="2339298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71017" y="1916832"/>
              <a:ext cx="630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59631" y="2736123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А6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67460" y="3142712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А3</a:t>
              </a:r>
            </a:p>
          </p:txBody>
        </p:sp>
      </p:grpSp>
      <p:sp>
        <p:nvSpPr>
          <p:cNvPr id="8" name="Овал 7"/>
          <p:cNvSpPr/>
          <p:nvPr/>
        </p:nvSpPr>
        <p:spPr>
          <a:xfrm>
            <a:off x="6876256" y="2174123"/>
            <a:ext cx="1152128" cy="49235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411760" y="3758500"/>
            <a:ext cx="0" cy="1316740"/>
          </a:xfrm>
          <a:prstGeom prst="line">
            <a:avLst/>
          </a:prstGeom>
          <a:ln w="508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411760" y="5081756"/>
            <a:ext cx="0" cy="1316740"/>
          </a:xfrm>
          <a:prstGeom prst="line">
            <a:avLst/>
          </a:prstGeom>
          <a:ln w="508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0639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8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80"/>
                            </p:stCondLst>
                            <p:childTnLst>
                              <p:par>
                                <p:cTn id="22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" grpId="0" animBg="1"/>
      <p:bldP spid="52" grpId="0" animBg="1"/>
      <p:bldP spid="42" grpId="0" animBg="1"/>
      <p:bldP spid="2" grpId="0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341276" y="1473878"/>
            <a:ext cx="8551204" cy="2232248"/>
            <a:chOff x="341276" y="1473878"/>
            <a:chExt cx="8551204" cy="2232248"/>
          </a:xfrm>
        </p:grpSpPr>
        <p:sp>
          <p:nvSpPr>
            <p:cNvPr id="36" name="Прямоугольная выноска 35"/>
            <p:cNvSpPr/>
            <p:nvPr/>
          </p:nvSpPr>
          <p:spPr>
            <a:xfrm>
              <a:off x="341276" y="1473878"/>
              <a:ext cx="8551204" cy="2232248"/>
            </a:xfrm>
            <a:prstGeom prst="wedgeRectCallout">
              <a:avLst>
                <a:gd name="adj1" fmla="val 19571"/>
                <a:gd name="adj2" fmla="val -61644"/>
              </a:avLst>
            </a:prstGeom>
            <a:solidFill>
              <a:schemeClr val="tx2">
                <a:lumMod val="60000"/>
                <a:lumOff val="40000"/>
                <a:alpha val="8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84" y="1536372"/>
              <a:ext cx="8407188" cy="2127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1259632" y="2339298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А4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71017" y="1916832"/>
              <a:ext cx="630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59631" y="2736123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А6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67460" y="3142712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А3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99592" y="260648"/>
            <a:ext cx="69953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Найдите площадь листа бумаги формата А4.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Ответ дайте в квадратных сантиметрах</a:t>
            </a: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020272" y="1052736"/>
            <a:ext cx="1872208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Подсказки </a:t>
            </a: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4616877" y="4581128"/>
            <a:ext cx="4221765" cy="1008112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· 29,7 =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ая выноска 57"/>
          <p:cNvSpPr/>
          <p:nvPr/>
        </p:nvSpPr>
        <p:spPr>
          <a:xfrm>
            <a:off x="4616878" y="3717032"/>
            <a:ext cx="4221765" cy="79208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задания №1 определить измерения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возврат 22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rId4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623,7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622528" y="5796537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622528" y="5796537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7172" y="2440052"/>
            <a:ext cx="8444555" cy="370421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707377" y="4455114"/>
            <a:ext cx="866909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07377" y="4453753"/>
            <a:ext cx="936104" cy="666074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926001" y="4586735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А4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0" y="11663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rId5" action="ppaction://hlinksldjump" highlightClick="1"/>
          </p:cNvPr>
          <p:cNvSpPr/>
          <p:nvPr/>
        </p:nvSpPr>
        <p:spPr>
          <a:xfrm>
            <a:off x="5716040" y="6391980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</a:p>
        </p:txBody>
      </p:sp>
      <p:sp>
        <p:nvSpPr>
          <p:cNvPr id="39" name="Управляющая кнопка: настраиваемая 38">
            <a:hlinkClick r:id="rId6" action="ppaction://hlinksldjump" highlightClick="1"/>
          </p:cNvPr>
          <p:cNvSpPr/>
          <p:nvPr/>
        </p:nvSpPr>
        <p:spPr>
          <a:xfrm>
            <a:off x="4860032" y="6395755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38319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6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6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60"/>
                            </p:stCondLst>
                            <p:childTnLst>
                              <p:par>
                                <p:cTn id="3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2" grpId="0" animBg="1"/>
      <p:bldP spid="58" grpId="0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31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https://static.barahla.net/images/content/2018/02/20/f/a/iw1IW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4"/>
          <a:stretch/>
        </p:blipFill>
        <p:spPr bwMode="auto">
          <a:xfrm>
            <a:off x="2751437" y="2729539"/>
            <a:ext cx="2500244" cy="384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11663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69" y="260648"/>
            <a:ext cx="83782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Размер (высота) типографского шрифта измеряется в пунктах.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Один пункт равен 1/72 дюйма, то есть 0,3528 мм.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Какой высоты нужен шрифт (в пунктах), чтобы текст был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расположен на листе формата А4 так же, как этот же текст,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Напечатанный шрифтом высотой 12 пунктов, на листе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формата А5? Размер шрифта округлите до целого.</a:t>
            </a:r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возврат 34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омой 35">
            <a:hlinkClick r:id="rId5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629381" y="5820363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622528" y="577855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7020272" y="2566631"/>
            <a:ext cx="1872208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Подсказки </a:t>
            </a:r>
          </a:p>
        </p:txBody>
      </p:sp>
      <p:pic>
        <p:nvPicPr>
          <p:cNvPr id="9218" name="Picture 2" descr="https://static.barahla.net/images/content/2018/02/20/f/a/iw1IW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31"/>
          <a:stretch/>
        </p:blipFill>
        <p:spPr bwMode="auto">
          <a:xfrm>
            <a:off x="341277" y="2715112"/>
            <a:ext cx="2554324" cy="384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ая выноска 43"/>
          <p:cNvSpPr/>
          <p:nvPr/>
        </p:nvSpPr>
        <p:spPr>
          <a:xfrm>
            <a:off x="1405732" y="368660"/>
            <a:ext cx="7563474" cy="578098"/>
          </a:xfrm>
          <a:prstGeom prst="wedgeRectCallout">
            <a:avLst>
              <a:gd name="adj1" fmla="val 29490"/>
              <a:gd name="adj2" fmla="val 1690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 условию,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листы всех форматов подобны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ая выноска 44"/>
          <p:cNvSpPr/>
          <p:nvPr/>
        </p:nvSpPr>
        <p:spPr>
          <a:xfrm>
            <a:off x="1380202" y="1023974"/>
            <a:ext cx="7563474" cy="1252898"/>
          </a:xfrm>
          <a:prstGeom prst="wedgeRectCallout">
            <a:avLst>
              <a:gd name="adj1" fmla="val 24685"/>
              <a:gd name="adj2" fmla="val 8449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Определить во сколько раз лист формата А4 больше листа формата А5 – во столько же раз увеличится размер шрифта</a:t>
            </a:r>
          </a:p>
        </p:txBody>
      </p:sp>
      <p:sp>
        <p:nvSpPr>
          <p:cNvPr id="19" name="Овал 18"/>
          <p:cNvSpPr/>
          <p:nvPr/>
        </p:nvSpPr>
        <p:spPr>
          <a:xfrm>
            <a:off x="2411759" y="4221088"/>
            <a:ext cx="483841" cy="12961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587276" y="4373488"/>
            <a:ext cx="483841" cy="12961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967811"/>
              </p:ext>
            </p:extLst>
          </p:nvPr>
        </p:nvGraphicFramePr>
        <p:xfrm>
          <a:off x="5529016" y="3695187"/>
          <a:ext cx="3361431" cy="1296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Формула" r:id="rId6" imgW="1028520" imgH="393480" progId="Equation.3">
                  <p:embed/>
                </p:oleObj>
              </mc:Choice>
              <mc:Fallback>
                <p:oleObj name="Формула" r:id="rId6" imgW="1028520" imgH="39348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016" y="3695187"/>
                        <a:ext cx="3361431" cy="12969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Управляющая кнопка: настраиваемая 21">
            <a:hlinkClick r:id="rId8" action="ppaction://hlinksldjump" highlightClick="1"/>
          </p:cNvPr>
          <p:cNvSpPr/>
          <p:nvPr/>
        </p:nvSpPr>
        <p:spPr>
          <a:xfrm>
            <a:off x="5716040" y="6391980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</a:p>
        </p:txBody>
      </p:sp>
      <p:sp>
        <p:nvSpPr>
          <p:cNvPr id="23" name="Управляющая кнопка: настраиваемая 22">
            <a:hlinkClick r:id="rId9" action="ppaction://hlinksldjump" highlightClick="1"/>
          </p:cNvPr>
          <p:cNvSpPr/>
          <p:nvPr/>
        </p:nvSpPr>
        <p:spPr>
          <a:xfrm>
            <a:off x="4860032" y="6395755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4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880"/>
                            </p:stCondLst>
                            <p:childTnLst>
                              <p:par>
                                <p:cTn id="41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44" grpId="0" animBg="1"/>
      <p:bldP spid="45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547664" y="472698"/>
            <a:ext cx="408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Вариант 3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2" action="ppaction://hlinksldjump" highlightClick="1"/>
          </p:cNvPr>
          <p:cNvSpPr/>
          <p:nvPr/>
        </p:nvSpPr>
        <p:spPr>
          <a:xfrm>
            <a:off x="3779912" y="253763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</a:p>
        </p:txBody>
      </p:sp>
      <p:sp>
        <p:nvSpPr>
          <p:cNvPr id="17" name="Управляющая кнопка: настраиваемая 16">
            <a:hlinkClick r:id="rId3" action="ppaction://hlinksldjump" highlightClick="1"/>
          </p:cNvPr>
          <p:cNvSpPr/>
          <p:nvPr/>
        </p:nvSpPr>
        <p:spPr>
          <a:xfrm>
            <a:off x="3779912" y="332971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</a:p>
        </p:txBody>
      </p:sp>
      <p:sp>
        <p:nvSpPr>
          <p:cNvPr id="18" name="Управляющая кнопка: настраиваемая 17">
            <a:hlinkClick r:id="rId4" action="ppaction://hlinksldjump" highlightClick="1"/>
          </p:cNvPr>
          <p:cNvSpPr/>
          <p:nvPr/>
        </p:nvSpPr>
        <p:spPr>
          <a:xfrm>
            <a:off x="3779912" y="412180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</a:p>
        </p:txBody>
      </p:sp>
      <p:sp>
        <p:nvSpPr>
          <p:cNvPr id="19" name="Управляющая кнопка: настраиваемая 18">
            <a:hlinkClick r:id="rId5" action="ppaction://hlinksldjump" highlightClick="1"/>
          </p:cNvPr>
          <p:cNvSpPr/>
          <p:nvPr/>
        </p:nvSpPr>
        <p:spPr>
          <a:xfrm>
            <a:off x="3779912" y="491389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</a:p>
        </p:txBody>
      </p:sp>
      <p:sp>
        <p:nvSpPr>
          <p:cNvPr id="20" name="Управляющая кнопка: настраиваемая 19">
            <a:hlinkClick r:id="rId6" action="ppaction://hlinksldjump" highlightClick="1"/>
          </p:cNvPr>
          <p:cNvSpPr/>
          <p:nvPr/>
        </p:nvSpPr>
        <p:spPr>
          <a:xfrm>
            <a:off x="3779912" y="570598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</a:p>
        </p:txBody>
      </p:sp>
      <p:sp>
        <p:nvSpPr>
          <p:cNvPr id="21" name="Управляющая кнопка: домой 20">
            <a:hlinkClick r:id="rId7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rId8" action="ppaction://hlinksldjump" highlightClick="1"/>
          </p:cNvPr>
          <p:cNvSpPr/>
          <p:nvPr/>
        </p:nvSpPr>
        <p:spPr>
          <a:xfrm>
            <a:off x="3779912" y="1745542"/>
            <a:ext cx="4176464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893481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Общепринятые форматы листов бумаги обозначают буквой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цифрой: А0, А1, А2 и так далее. Если лист формата А0 разрезать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пополам, то получится два листа формата А1.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лист формата А1 разрезать пополам, то получится два листа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формата А2 и т.д.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этом отношение длины листа к его ширине у всех форматов,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обозначенных буквой А, одно и то же (то есть листы всех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форматов подобны) Это сделано специально – чтобы можно было </a:t>
            </a: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931010" y="3254785"/>
            <a:ext cx="40122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сохранить пропорции текста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листе при изменении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формата бумаги (размер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шрифта при этом тоже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соответственно изменится.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55776" y="3789040"/>
            <a:ext cx="1872208" cy="2664296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789040"/>
            <a:ext cx="1872208" cy="2664296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7377" y="3789040"/>
            <a:ext cx="1872208" cy="1332148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7377" y="5100228"/>
            <a:ext cx="1872208" cy="135310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5716040" y="6391980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-----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499339" y="2852936"/>
            <a:ext cx="145703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7544" y="3254785"/>
            <a:ext cx="237626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55676" y="2492896"/>
            <a:ext cx="70927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59532" y="2837094"/>
            <a:ext cx="507656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2687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"/>
                            </p:stCondLst>
                            <p:childTnLst>
                              <p:par>
                                <p:cTn id="27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76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360"/>
                            </p:stCondLst>
                            <p:childTnLst>
                              <p:par>
                                <p:cTn id="4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86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360"/>
                            </p:stCondLst>
                            <p:childTnLst>
                              <p:par>
                                <p:cTn id="54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400"/>
                            </p:stCondLst>
                            <p:childTnLst>
                              <p:par>
                                <p:cTn id="6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240"/>
                            </p:stCondLst>
                            <p:childTnLst>
                              <p:par>
                                <p:cTn id="6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320"/>
                            </p:stCondLst>
                            <p:childTnLst>
                              <p:par>
                                <p:cTn id="7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320"/>
                            </p:stCondLst>
                            <p:childTnLst>
                              <p:par>
                                <p:cTn id="7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120"/>
                            </p:stCondLst>
                            <p:childTnLst>
                              <p:par>
                                <p:cTn id="8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960"/>
                            </p:stCondLst>
                            <p:childTnLst>
                              <p:par>
                                <p:cTn id="9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680"/>
                            </p:stCondLst>
                            <p:childTnLst>
                              <p:par>
                                <p:cTn id="9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1" grpId="1" animBg="1"/>
      <p:bldP spid="12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76" y="1169749"/>
            <a:ext cx="8623830" cy="220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5048" y="215642"/>
            <a:ext cx="7773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таблице даны размеры листов бумаги четырёх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форматов: от А3 до А6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4014" y="4588189"/>
            <a:ext cx="8280920" cy="11169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644414"/>
              </p:ext>
            </p:extLst>
          </p:nvPr>
        </p:nvGraphicFramePr>
        <p:xfrm>
          <a:off x="576022" y="4660197"/>
          <a:ext cx="8136905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Формат бумаги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А6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А5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А4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А3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Порядковый номер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214073" y="508999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732997" y="4714638"/>
            <a:ext cx="1226249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516379" y="50899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148063" y="4711990"/>
            <a:ext cx="115212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679401" y="505885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283794" y="4678746"/>
            <a:ext cx="1227293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905522" y="509224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547559" y="4718451"/>
            <a:ext cx="1180323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3241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596977" y="5797879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возврат 32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омой 34">
            <a:hlinkClick r:id="rId4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315397" y="3285256"/>
            <a:ext cx="8831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форматов А3, А4, А5 и А6 определите, какими порядковыми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номерами обозначены их размеры в таблице. Заполните таблицу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ниже, в бланк ответов перенесите последовательность цифр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6486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1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2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200"/>
                            </p:stCondLst>
                            <p:childTnLst>
                              <p:par>
                                <p:cTn id="54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4" grpId="0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ая выноска 33"/>
          <p:cNvSpPr/>
          <p:nvPr/>
        </p:nvSpPr>
        <p:spPr>
          <a:xfrm>
            <a:off x="5838758" y="3905076"/>
            <a:ext cx="2941406" cy="432048"/>
          </a:xfrm>
          <a:prstGeom prst="wedgeRectCallout">
            <a:avLst>
              <a:gd name="adj1" fmla="val 19903"/>
              <a:gd name="adj2" fmla="val -33918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А4 = 2 · А5</a:t>
            </a: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5864587" y="3402622"/>
            <a:ext cx="2941406" cy="432048"/>
          </a:xfrm>
          <a:prstGeom prst="wedgeRectCallout">
            <a:avLst>
              <a:gd name="adj1" fmla="val 19903"/>
              <a:gd name="adj2" fmla="val -33918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А4 = 2 · А5</a:t>
            </a:r>
          </a:p>
        </p:txBody>
      </p:sp>
      <p:sp>
        <p:nvSpPr>
          <p:cNvPr id="51" name="Прямоугольная выноска 50"/>
          <p:cNvSpPr/>
          <p:nvPr/>
        </p:nvSpPr>
        <p:spPr>
          <a:xfrm>
            <a:off x="5864587" y="2901834"/>
            <a:ext cx="2941406" cy="432048"/>
          </a:xfrm>
          <a:prstGeom prst="wedgeRectCallout">
            <a:avLst>
              <a:gd name="adj1" fmla="val 19903"/>
              <a:gd name="adj2" fmla="val -2197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А3 = 2 · А4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69" y="260648"/>
            <a:ext cx="8169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листов бумаги А5 получится при разрезании одного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листа формата А0?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099855" y="785174"/>
            <a:ext cx="1798441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Подсказки</a:t>
            </a: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5864587" y="2402421"/>
            <a:ext cx="2941406" cy="432048"/>
          </a:xfrm>
          <a:prstGeom prst="wedgeRectCallout">
            <a:avLst>
              <a:gd name="adj1" fmla="val 19903"/>
              <a:gd name="adj2" fmla="val -2197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А2 = 2 · А3</a:t>
            </a: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5864587" y="1950790"/>
            <a:ext cx="2941406" cy="397369"/>
          </a:xfrm>
          <a:prstGeom prst="wedgeRectCallout">
            <a:avLst>
              <a:gd name="adj1" fmla="val 20236"/>
              <a:gd name="adj2" fmla="val -1045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А1 = 2 · А2</a:t>
            </a: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864587" y="1446026"/>
            <a:ext cx="2941406" cy="432048"/>
          </a:xfrm>
          <a:prstGeom prst="wedgeRectCallout">
            <a:avLst>
              <a:gd name="adj1" fmla="val 33122"/>
              <a:gd name="adj2" fmla="val -969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А0 = 2 · А1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возврат 22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635064" y="577678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620332" y="5797879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55776" y="3789040"/>
            <a:ext cx="1872208" cy="2664296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7377" y="5100228"/>
            <a:ext cx="1872208" cy="135310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643481" y="3789040"/>
            <a:ext cx="936104" cy="1332148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707377" y="4455114"/>
            <a:ext cx="866909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07377" y="4453753"/>
            <a:ext cx="936104" cy="666074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26001" y="4586735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77172" y="3933056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А5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1175429" y="3753090"/>
            <a:ext cx="1" cy="66172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169768" y="3803848"/>
            <a:ext cx="468052" cy="666074"/>
          </a:xfrm>
          <a:prstGeom prst="rect">
            <a:avLst/>
          </a:prstGeom>
          <a:solidFill>
            <a:srgbClr val="00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0323" y="1446026"/>
            <a:ext cx="4655774" cy="902133"/>
          </a:xfrm>
          <a:prstGeom prst="rect">
            <a:avLst/>
          </a:prstGeom>
          <a:solidFill>
            <a:srgbClr val="00FFFF">
              <a:alpha val="6000"/>
            </a:srgb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А0→2А1→2·2А2→…</a:t>
            </a:r>
          </a:p>
        </p:txBody>
      </p:sp>
      <p:sp>
        <p:nvSpPr>
          <p:cNvPr id="8" name="Стрелка вверх 7"/>
          <p:cNvSpPr/>
          <p:nvPr/>
        </p:nvSpPr>
        <p:spPr>
          <a:xfrm>
            <a:off x="4860032" y="2204865"/>
            <a:ext cx="216024" cy="2639244"/>
          </a:xfrm>
          <a:prstGeom prst="upArrow">
            <a:avLst>
              <a:gd name="adj1" fmla="val 50000"/>
              <a:gd name="adj2" fmla="val 159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707377" y="4133111"/>
            <a:ext cx="462392" cy="3774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07468" y="4136884"/>
            <a:ext cx="494293" cy="318229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08522" y="4095943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А6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40323" y="2500489"/>
            <a:ext cx="3931677" cy="902133"/>
          </a:xfrm>
          <a:prstGeom prst="rect">
            <a:avLst/>
          </a:prstGeom>
          <a:solidFill>
            <a:srgbClr val="00FFFF">
              <a:alpha val="6000"/>
            </a:srgb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→2·2·2·2·2·2 А6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106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40"/>
                            </p:stCondLst>
                            <p:childTnLst>
                              <p:par>
                                <p:cTn id="1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4" grpId="0" animBg="1"/>
      <p:bldP spid="52" grpId="0" animBg="1"/>
      <p:bldP spid="51" grpId="0" animBg="1"/>
      <p:bldP spid="44" grpId="0" animBg="1"/>
      <p:bldP spid="43" grpId="0" animBg="1"/>
      <p:bldP spid="42" grpId="0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8" grpId="0" animBg="1"/>
      <p:bldP spid="33" grpId="0" animBg="1"/>
      <p:bldP spid="35" grpId="0" animBg="1"/>
      <p:bldP spid="37" grpId="0" animBg="1"/>
      <p:bldP spid="50" grpId="0" animBg="1"/>
      <p:bldP spid="7" grpId="0" animBg="1"/>
      <p:bldP spid="8" grpId="0" animBg="1"/>
      <p:bldP spid="31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827584" y="5733256"/>
            <a:ext cx="3168352" cy="72008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260" name="Picture 4" descr="http://co8tula.ru/upload/iblock/d3a/d3a9957cb73046ceb7bfc5ea5929c63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196752"/>
            <a:ext cx="4248472" cy="5399313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572000" y="19888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4572000" y="285293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4572000" y="371703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4572000" y="458112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</a:p>
        </p:txBody>
      </p:sp>
      <p:sp>
        <p:nvSpPr>
          <p:cNvPr id="12" name="Управляющая кнопка: сведения 11">
            <a:hlinkClick r:id="" action="ppaction://hlinkshowjump?jump=lastslide" highlightClick="1"/>
          </p:cNvPr>
          <p:cNvSpPr/>
          <p:nvPr/>
        </p:nvSpPr>
        <p:spPr>
          <a:xfrm>
            <a:off x="8388424" y="6021288"/>
            <a:ext cx="504056" cy="5040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260648"/>
            <a:ext cx="75228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Найдите длину меньшей стороны листа бумаги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формата А2. Ответ дайте в миллиметрах.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164288" y="1052736"/>
            <a:ext cx="172819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Подсказки</a:t>
            </a: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356538" y="2852936"/>
            <a:ext cx="8520681" cy="864096"/>
          </a:xfrm>
          <a:prstGeom prst="wedgeRectCallout">
            <a:avLst>
              <a:gd name="adj1" fmla="val 29210"/>
              <a:gd name="adj2" fmla="val -17853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Длина меньшей стороны листа формата А2 равна 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длине большей стороны листа формата А3 (рис)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326015" y="1592923"/>
            <a:ext cx="8551204" cy="792088"/>
          </a:xfrm>
          <a:prstGeom prst="wedgeRectCallout">
            <a:avLst>
              <a:gd name="adj1" fmla="val 30450"/>
              <a:gd name="adj2" fmla="val -8850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 условию,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листы всех форматов подобны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5081756"/>
            <a:ext cx="1867526" cy="131674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70982" y="4163106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озврат 28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420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632218" y="5797879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646429" y="5791820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5716040" y="6391980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</a:p>
        </p:txBody>
      </p:sp>
      <p:sp>
        <p:nvSpPr>
          <p:cNvPr id="54" name="Управляющая кнопка: настраиваемая 53">
            <a:hlinkClick r:id="rId5" action="ppaction://hlinksldjump" highlightClick="1"/>
          </p:cNvPr>
          <p:cNvSpPr/>
          <p:nvPr/>
        </p:nvSpPr>
        <p:spPr>
          <a:xfrm>
            <a:off x="4860032" y="6395755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411760" y="3758500"/>
            <a:ext cx="0" cy="1316740"/>
          </a:xfrm>
          <a:prstGeom prst="line">
            <a:avLst/>
          </a:prstGeom>
          <a:ln w="508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411760" y="5081756"/>
            <a:ext cx="0" cy="1316740"/>
          </a:xfrm>
          <a:prstGeom prst="line">
            <a:avLst/>
          </a:prstGeom>
          <a:ln w="508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/>
          <p:cNvGrpSpPr/>
          <p:nvPr/>
        </p:nvGrpSpPr>
        <p:grpSpPr>
          <a:xfrm>
            <a:off x="375580" y="532476"/>
            <a:ext cx="8551204" cy="2232248"/>
            <a:chOff x="341276" y="1473878"/>
            <a:chExt cx="8551204" cy="2232248"/>
          </a:xfrm>
        </p:grpSpPr>
        <p:sp>
          <p:nvSpPr>
            <p:cNvPr id="38" name="Прямоугольная выноска 37"/>
            <p:cNvSpPr/>
            <p:nvPr/>
          </p:nvSpPr>
          <p:spPr>
            <a:xfrm>
              <a:off x="341276" y="1473878"/>
              <a:ext cx="8551204" cy="2232248"/>
            </a:xfrm>
            <a:prstGeom prst="wedgeRectCallout">
              <a:avLst>
                <a:gd name="adj1" fmla="val 19845"/>
                <a:gd name="adj2" fmla="val -50615"/>
              </a:avLst>
            </a:prstGeom>
            <a:solidFill>
              <a:schemeClr val="tx2">
                <a:lumMod val="60000"/>
                <a:lumOff val="40000"/>
                <a:alpha val="8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02" y="1544043"/>
              <a:ext cx="8311952" cy="2121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1259631" y="1916832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А4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53035" y="3142712"/>
              <a:ext cx="630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59631" y="2736123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А6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59630" y="2328392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А3</a:t>
              </a:r>
            </a:p>
          </p:txBody>
        </p:sp>
      </p:grpSp>
      <p:sp>
        <p:nvSpPr>
          <p:cNvPr id="8" name="Овал 7"/>
          <p:cNvSpPr/>
          <p:nvPr/>
        </p:nvSpPr>
        <p:spPr>
          <a:xfrm>
            <a:off x="6894403" y="1417409"/>
            <a:ext cx="1152128" cy="49235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4113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8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80"/>
                            </p:stCondLst>
                            <p:childTnLst>
                              <p:par>
                                <p:cTn id="26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2" grpId="0" animBg="1"/>
      <p:bldP spid="42" grpId="0" animBg="1"/>
      <p:bldP spid="2" grpId="0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99592" y="260648"/>
            <a:ext cx="69953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Найдите площадь листа бумаги формата А5.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Ответ дайте в квадратных сантиметрах</a:t>
            </a: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020272" y="1052736"/>
            <a:ext cx="1872208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Подсказки </a:t>
            </a: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4616877" y="4581128"/>
            <a:ext cx="4221765" cy="1008112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14,8 · 21 =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ая выноска 57"/>
          <p:cNvSpPr/>
          <p:nvPr/>
        </p:nvSpPr>
        <p:spPr>
          <a:xfrm>
            <a:off x="4616878" y="3717032"/>
            <a:ext cx="4221765" cy="79208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задания №1 определить измерения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возврат 22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310,8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606226" y="5797879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707377" y="4455114"/>
            <a:ext cx="866909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50716" y="4585954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А4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75580" y="1464881"/>
            <a:ext cx="8551204" cy="2232248"/>
            <a:chOff x="-1395705" y="665075"/>
            <a:chExt cx="8551204" cy="2232248"/>
          </a:xfrm>
        </p:grpSpPr>
        <p:sp>
          <p:nvSpPr>
            <p:cNvPr id="42" name="Прямоугольная выноска 41"/>
            <p:cNvSpPr/>
            <p:nvPr/>
          </p:nvSpPr>
          <p:spPr>
            <a:xfrm>
              <a:off x="-1395705" y="665075"/>
              <a:ext cx="8551204" cy="2232248"/>
            </a:xfrm>
            <a:prstGeom prst="wedgeRectCallout">
              <a:avLst>
                <a:gd name="adj1" fmla="val 20530"/>
                <a:gd name="adj2" fmla="val -63219"/>
              </a:avLst>
            </a:prstGeom>
            <a:solidFill>
              <a:schemeClr val="tx2">
                <a:lumMod val="60000"/>
                <a:lumOff val="40000"/>
                <a:alpha val="8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6079" y="720254"/>
              <a:ext cx="8311952" cy="2121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-407840" y="1060995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-464121" y="2318923"/>
              <a:ext cx="630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А5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457526" y="1910790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А6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-420469" y="1519589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А3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575048" y="3251159"/>
            <a:ext cx="8285482" cy="370421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1177172" y="3933056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А5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1175429" y="3753090"/>
            <a:ext cx="1" cy="66172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1169768" y="3803848"/>
            <a:ext cx="468052" cy="666074"/>
          </a:xfrm>
          <a:prstGeom prst="rect">
            <a:avLst/>
          </a:prstGeom>
          <a:solidFill>
            <a:srgbClr val="00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rId5" action="ppaction://hlinksldjump" highlightClick="1"/>
          </p:cNvPr>
          <p:cNvSpPr/>
          <p:nvPr/>
        </p:nvSpPr>
        <p:spPr>
          <a:xfrm>
            <a:off x="5716040" y="6391980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</a:p>
        </p:txBody>
      </p:sp>
      <p:sp>
        <p:nvSpPr>
          <p:cNvPr id="35" name="Управляющая кнопка: настраиваемая 34">
            <a:hlinkClick r:id="rId6" action="ppaction://hlinksldjump" highlightClick="1"/>
          </p:cNvPr>
          <p:cNvSpPr/>
          <p:nvPr/>
        </p:nvSpPr>
        <p:spPr>
          <a:xfrm>
            <a:off x="4860032" y="6395755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58719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6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6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6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60"/>
                            </p:stCondLst>
                            <p:childTnLst>
                              <p:par>
                                <p:cTn id="34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2" grpId="0" animBg="1"/>
      <p:bldP spid="58" grpId="0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31" grpId="0" animBg="1"/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s://ryzaky.sk/wp-content/uploads/2017/05/format_1.gif"/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4" r="26710"/>
          <a:stretch/>
        </p:blipFill>
        <p:spPr bwMode="auto">
          <a:xfrm>
            <a:off x="3048001" y="2998679"/>
            <a:ext cx="2043119" cy="354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ryzaky.sk/wp-content/uploads/2017/05/format_1.gif"/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9"/>
          <a:stretch/>
        </p:blipFill>
        <p:spPr bwMode="auto">
          <a:xfrm>
            <a:off x="307415" y="3027752"/>
            <a:ext cx="2740586" cy="354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69" y="260648"/>
            <a:ext cx="83782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Размер (высота) типографского шрифта измеряется в пунктах.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Один пункт равен 1/72 дюйма, то есть 0,3528 мм.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Какой высоты нужен шрифт (в пунктах), чтобы текст был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расположен на листе формата А3 так же, как этот же текст,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Напечатанный шрифтом высотой 10 пунктов, на листе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формата А4? Размер шрифта округлите до целого.</a:t>
            </a:r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возврат 34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омой 35">
            <a:hlinkClick r:id="rId5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638383" y="5797879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636311" y="5797879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7020272" y="2566631"/>
            <a:ext cx="1872208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Подсказки </a:t>
            </a: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1309383" y="474638"/>
            <a:ext cx="7563474" cy="578098"/>
          </a:xfrm>
          <a:prstGeom prst="wedgeRectCallout">
            <a:avLst>
              <a:gd name="adj1" fmla="val 29490"/>
              <a:gd name="adj2" fmla="val 1690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 условию,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листы всех форматов подобны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ая выноска 44"/>
          <p:cNvSpPr/>
          <p:nvPr/>
        </p:nvSpPr>
        <p:spPr>
          <a:xfrm>
            <a:off x="1296135" y="1093805"/>
            <a:ext cx="7563474" cy="1252898"/>
          </a:xfrm>
          <a:prstGeom prst="wedgeRectCallout">
            <a:avLst>
              <a:gd name="adj1" fmla="val 24685"/>
              <a:gd name="adj2" fmla="val 8449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Определить во сколько раз лист формата А3 больше листа формата А4 – во столько же раз увеличится размер шрифта</a:t>
            </a:r>
          </a:p>
        </p:txBody>
      </p:sp>
      <p:sp>
        <p:nvSpPr>
          <p:cNvPr id="19" name="Овал 18"/>
          <p:cNvSpPr/>
          <p:nvPr/>
        </p:nvSpPr>
        <p:spPr>
          <a:xfrm>
            <a:off x="107504" y="3933056"/>
            <a:ext cx="599348" cy="151216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915816" y="4517505"/>
            <a:ext cx="483841" cy="12961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438898"/>
              </p:ext>
            </p:extLst>
          </p:nvPr>
        </p:nvGraphicFramePr>
        <p:xfrm>
          <a:off x="5050671" y="3645024"/>
          <a:ext cx="3941763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Формула" r:id="rId6" imgW="1206360" imgH="393480" progId="Equation.3">
                  <p:embed/>
                </p:oleObj>
              </mc:Choice>
              <mc:Fallback>
                <p:oleObj name="Формула" r:id="rId6" imgW="1206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0671" y="3645024"/>
                        <a:ext cx="3941763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Управляющая кнопка: настраиваемая 24">
            <a:hlinkClick r:id="rId8" action="ppaction://hlinksldjump" highlightClick="1"/>
          </p:cNvPr>
          <p:cNvSpPr/>
          <p:nvPr/>
        </p:nvSpPr>
        <p:spPr>
          <a:xfrm>
            <a:off x="5716040" y="6391980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</a:p>
        </p:txBody>
      </p:sp>
      <p:sp>
        <p:nvSpPr>
          <p:cNvPr id="26" name="Управляющая кнопка: настраиваемая 25">
            <a:hlinkClick r:id="rId9" action="ppaction://hlinksldjump" highlightClick="1"/>
          </p:cNvPr>
          <p:cNvSpPr/>
          <p:nvPr/>
        </p:nvSpPr>
        <p:spPr>
          <a:xfrm>
            <a:off x="4860032" y="6395755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039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4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880"/>
                            </p:stCondLst>
                            <p:childTnLst>
                              <p:par>
                                <p:cTn id="41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44" grpId="0" animBg="1"/>
      <p:bldP spid="45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547664" y="472698"/>
            <a:ext cx="408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Вариант 4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2" action="ppaction://hlinksldjump" highlightClick="1"/>
          </p:cNvPr>
          <p:cNvSpPr/>
          <p:nvPr/>
        </p:nvSpPr>
        <p:spPr>
          <a:xfrm>
            <a:off x="3779912" y="253763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</a:p>
        </p:txBody>
      </p:sp>
      <p:sp>
        <p:nvSpPr>
          <p:cNvPr id="17" name="Управляющая кнопка: настраиваемая 16">
            <a:hlinkClick r:id="rId3" action="ppaction://hlinksldjump" highlightClick="1"/>
          </p:cNvPr>
          <p:cNvSpPr/>
          <p:nvPr/>
        </p:nvSpPr>
        <p:spPr>
          <a:xfrm>
            <a:off x="3779912" y="332971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</a:p>
        </p:txBody>
      </p:sp>
      <p:sp>
        <p:nvSpPr>
          <p:cNvPr id="18" name="Управляющая кнопка: настраиваемая 17">
            <a:hlinkClick r:id="rId4" action="ppaction://hlinksldjump" highlightClick="1"/>
          </p:cNvPr>
          <p:cNvSpPr/>
          <p:nvPr/>
        </p:nvSpPr>
        <p:spPr>
          <a:xfrm>
            <a:off x="3779912" y="412180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</a:p>
        </p:txBody>
      </p:sp>
      <p:sp>
        <p:nvSpPr>
          <p:cNvPr id="19" name="Управляющая кнопка: настраиваемая 18">
            <a:hlinkClick r:id="rId5" action="ppaction://hlinksldjump" highlightClick="1"/>
          </p:cNvPr>
          <p:cNvSpPr/>
          <p:nvPr/>
        </p:nvSpPr>
        <p:spPr>
          <a:xfrm>
            <a:off x="3779912" y="491389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</a:p>
        </p:txBody>
      </p:sp>
      <p:sp>
        <p:nvSpPr>
          <p:cNvPr id="20" name="Управляющая кнопка: настраиваемая 19">
            <a:hlinkClick r:id="rId6" action="ppaction://hlinksldjump" highlightClick="1"/>
          </p:cNvPr>
          <p:cNvSpPr/>
          <p:nvPr/>
        </p:nvSpPr>
        <p:spPr>
          <a:xfrm>
            <a:off x="3779912" y="570598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</a:p>
        </p:txBody>
      </p:sp>
      <p:sp>
        <p:nvSpPr>
          <p:cNvPr id="21" name="Управляющая кнопка: домой 20">
            <a:hlinkClick r:id="rId7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rId8" action="ppaction://hlinksldjump" highlightClick="1"/>
          </p:cNvPr>
          <p:cNvSpPr/>
          <p:nvPr/>
        </p:nvSpPr>
        <p:spPr>
          <a:xfrm>
            <a:off x="3779912" y="1745542"/>
            <a:ext cx="4176464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893481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Общепринятые форматы листов бумаги обозначают буквой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цифрой: А0, А1, А2 и так далее. Если лист формата А0 разрезать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пополам, то получится два листа формата А1.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лист формата А1 разрезать пополам, то получится два листа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формата А2 и т.д.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этом отношение длины листа к его ширине у всех форматов,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обозначенных буквой А, одно и то же (то есть листы всех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форматов подобны) Это сделано специально – чтобы можно было </a:t>
            </a: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931010" y="3254785"/>
            <a:ext cx="40122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сохранить пропорции текста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листе при изменении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формата бумаги (размер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шрифта при этом тоже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соответственно изменится.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55776" y="3789040"/>
            <a:ext cx="1872208" cy="2664296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789040"/>
            <a:ext cx="1872208" cy="2664296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7377" y="3789040"/>
            <a:ext cx="1872208" cy="1332148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7377" y="5100228"/>
            <a:ext cx="1872208" cy="135310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5716040" y="6391980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-----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499339" y="2852936"/>
            <a:ext cx="145703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7544" y="3254785"/>
            <a:ext cx="237626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55676" y="2492896"/>
            <a:ext cx="70927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59532" y="2837094"/>
            <a:ext cx="507656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3423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"/>
                            </p:stCondLst>
                            <p:childTnLst>
                              <p:par>
                                <p:cTn id="27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76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360"/>
                            </p:stCondLst>
                            <p:childTnLst>
                              <p:par>
                                <p:cTn id="4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86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360"/>
                            </p:stCondLst>
                            <p:childTnLst>
                              <p:par>
                                <p:cTn id="54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400"/>
                            </p:stCondLst>
                            <p:childTnLst>
                              <p:par>
                                <p:cTn id="6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240"/>
                            </p:stCondLst>
                            <p:childTnLst>
                              <p:par>
                                <p:cTn id="6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320"/>
                            </p:stCondLst>
                            <p:childTnLst>
                              <p:par>
                                <p:cTn id="7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320"/>
                            </p:stCondLst>
                            <p:childTnLst>
                              <p:par>
                                <p:cTn id="7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120"/>
                            </p:stCondLst>
                            <p:childTnLst>
                              <p:par>
                                <p:cTn id="8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960"/>
                            </p:stCondLst>
                            <p:childTnLst>
                              <p:par>
                                <p:cTn id="9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680"/>
                            </p:stCondLst>
                            <p:childTnLst>
                              <p:par>
                                <p:cTn id="9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1" grpId="1" animBg="1"/>
      <p:bldP spid="12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76" y="1142112"/>
            <a:ext cx="8475572" cy="211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5048" y="215642"/>
            <a:ext cx="7773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таблице даны размеры листов бумаги четырёх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форматов: от А3 до А6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4014" y="4588189"/>
            <a:ext cx="8280920" cy="11169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665652"/>
              </p:ext>
            </p:extLst>
          </p:nvPr>
        </p:nvGraphicFramePr>
        <p:xfrm>
          <a:off x="576022" y="4660197"/>
          <a:ext cx="8136905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Формат бумаги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А6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А5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А4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А3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Порядковый номер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214073" y="508999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732997" y="4714638"/>
            <a:ext cx="1226249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516379" y="50899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148063" y="4711990"/>
            <a:ext cx="115212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679401" y="505885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283794" y="4678746"/>
            <a:ext cx="1227293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905522" y="509224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547559" y="4718451"/>
            <a:ext cx="1180323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3142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615109" y="577523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586923" y="577523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возврат 32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омой 34">
            <a:hlinkClick r:id="rId4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315397" y="3285256"/>
            <a:ext cx="8831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форматов А6, А5, А4 и А3 определите, какими порядковыми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номерами обозначены их размеры в таблице. Заполните таблицу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ниже, в бланк ответов перенесите последовательность цифр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241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1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2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200"/>
                            </p:stCondLst>
                            <p:childTnLst>
                              <p:par>
                                <p:cTn id="54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4" grpId="0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40069" y="260648"/>
            <a:ext cx="8450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листов бумаги формата А5 получится при разрезании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одного листа А2?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3565647" y="794193"/>
            <a:ext cx="1798441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Подсказки</a:t>
            </a: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1177172" y="2259454"/>
            <a:ext cx="2941406" cy="432048"/>
          </a:xfrm>
          <a:prstGeom prst="wedgeRectCallout">
            <a:avLst>
              <a:gd name="adj1" fmla="val 19903"/>
              <a:gd name="adj2" fmla="val -2197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А4 = 2 · А5</a:t>
            </a: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1177172" y="1807823"/>
            <a:ext cx="2941406" cy="397369"/>
          </a:xfrm>
          <a:prstGeom prst="wedgeRectCallout">
            <a:avLst>
              <a:gd name="adj1" fmla="val 20236"/>
              <a:gd name="adj2" fmla="val -1045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А3 = 2 · А4</a:t>
            </a: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1177172" y="1303059"/>
            <a:ext cx="2941406" cy="432048"/>
          </a:xfrm>
          <a:prstGeom prst="wedgeRectCallout">
            <a:avLst>
              <a:gd name="adj1" fmla="val 33122"/>
              <a:gd name="adj2" fmla="val -969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А2 = 2 · А3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возврат 22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645574" y="577678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622528" y="5830291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7377" y="5100228"/>
            <a:ext cx="1872208" cy="135310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643481" y="3789040"/>
            <a:ext cx="936104" cy="1332148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707377" y="4455114"/>
            <a:ext cx="866909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07377" y="4453753"/>
            <a:ext cx="936104" cy="666074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26001" y="4586735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77172" y="3933056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А5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169768" y="3803848"/>
            <a:ext cx="468052" cy="666074"/>
          </a:xfrm>
          <a:prstGeom prst="rect">
            <a:avLst/>
          </a:prstGeom>
          <a:solidFill>
            <a:srgbClr val="00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1667742"/>
            <a:ext cx="4655774" cy="1023760"/>
          </a:xfrm>
          <a:prstGeom prst="rect">
            <a:avLst/>
          </a:prstGeom>
          <a:solidFill>
            <a:srgbClr val="00FFFF">
              <a:alpha val="6000"/>
            </a:srgb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А2→2А3→2·2А4→2·2·2А5</a:t>
            </a:r>
          </a:p>
        </p:txBody>
      </p:sp>
      <p:sp>
        <p:nvSpPr>
          <p:cNvPr id="8" name="Стрелка вверх 7"/>
          <p:cNvSpPr/>
          <p:nvPr/>
        </p:nvSpPr>
        <p:spPr>
          <a:xfrm rot="2639058">
            <a:off x="3414913" y="1906531"/>
            <a:ext cx="206456" cy="4065399"/>
          </a:xfrm>
          <a:prstGeom prst="upArrow">
            <a:avLst>
              <a:gd name="adj1" fmla="val 50000"/>
              <a:gd name="adj2" fmla="val 159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верх 52"/>
          <p:cNvSpPr/>
          <p:nvPr/>
        </p:nvSpPr>
        <p:spPr>
          <a:xfrm rot="10800000">
            <a:off x="7704347" y="2477741"/>
            <a:ext cx="216026" cy="2822870"/>
          </a:xfrm>
          <a:prstGeom prst="upArrow">
            <a:avLst>
              <a:gd name="adj1" fmla="val 50000"/>
              <a:gd name="adj2" fmla="val 159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7262000" y="1844853"/>
            <a:ext cx="1126424" cy="73608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1175429" y="3753090"/>
            <a:ext cx="1" cy="66172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795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40"/>
                            </p:stCondLst>
                            <p:childTnLst>
                              <p:par>
                                <p:cTn id="2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42" grpId="0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33" grpId="0" animBg="1"/>
      <p:bldP spid="35" grpId="0" animBg="1"/>
      <p:bldP spid="37" grpId="0" animBg="1"/>
      <p:bldP spid="50" grpId="0" animBg="1"/>
      <p:bldP spid="7" grpId="0" animBg="1"/>
      <p:bldP spid="8" grpId="0" animBg="1"/>
      <p:bldP spid="53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11560" y="260648"/>
            <a:ext cx="75228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Найдите длину меньшей стороны листа бумаги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формата А1. Ответ дайте в миллиметрах.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164288" y="1052736"/>
            <a:ext cx="172819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Подсказки</a:t>
            </a: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356538" y="2852936"/>
            <a:ext cx="8520681" cy="864096"/>
          </a:xfrm>
          <a:prstGeom prst="wedgeRectCallout">
            <a:avLst>
              <a:gd name="adj1" fmla="val 29210"/>
              <a:gd name="adj2" fmla="val -17853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Длина меньшей стороны листа формата А1 равна 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двум длинам меньшей стороны листа формата А3 (рис)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326015" y="1592923"/>
            <a:ext cx="8551204" cy="792088"/>
          </a:xfrm>
          <a:prstGeom prst="wedgeRectCallout">
            <a:avLst>
              <a:gd name="adj1" fmla="val 30450"/>
              <a:gd name="adj2" fmla="val -8850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 условию,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листы всех форматов подобны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3789040"/>
            <a:ext cx="1867526" cy="260945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озврат 28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4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594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страиваемая 3">
            <a:hlinkClick r:id="rId5" action="ppaction://hlinksldjump" highlightClick="1"/>
          </p:cNvPr>
          <p:cNvSpPr/>
          <p:nvPr/>
        </p:nvSpPr>
        <p:spPr>
          <a:xfrm>
            <a:off x="5716040" y="6391980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</a:p>
        </p:txBody>
      </p:sp>
      <p:sp>
        <p:nvSpPr>
          <p:cNvPr id="54" name="Управляющая кнопка: настраиваемая 53">
            <a:hlinkClick r:id="rId6" action="ppaction://hlinksldjump" highlightClick="1"/>
          </p:cNvPr>
          <p:cNvSpPr/>
          <p:nvPr/>
        </p:nvSpPr>
        <p:spPr>
          <a:xfrm>
            <a:off x="4860032" y="6395755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691789" y="5087252"/>
            <a:ext cx="925542" cy="6516"/>
          </a:xfrm>
          <a:prstGeom prst="line">
            <a:avLst/>
          </a:prstGeom>
          <a:ln w="508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1617331" y="5093768"/>
            <a:ext cx="1008112" cy="0"/>
          </a:xfrm>
          <a:prstGeom prst="line">
            <a:avLst/>
          </a:prstGeom>
          <a:ln w="508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35"/>
          <p:cNvGrpSpPr/>
          <p:nvPr/>
        </p:nvGrpSpPr>
        <p:grpSpPr>
          <a:xfrm>
            <a:off x="375580" y="476799"/>
            <a:ext cx="8551204" cy="2232248"/>
            <a:chOff x="341276" y="1473878"/>
            <a:chExt cx="8551204" cy="2232248"/>
          </a:xfrm>
        </p:grpSpPr>
        <p:sp>
          <p:nvSpPr>
            <p:cNvPr id="48" name="Прямоугольная выноска 47"/>
            <p:cNvSpPr/>
            <p:nvPr/>
          </p:nvSpPr>
          <p:spPr>
            <a:xfrm>
              <a:off x="341276" y="1473878"/>
              <a:ext cx="8551204" cy="2232248"/>
            </a:xfrm>
            <a:prstGeom prst="wedgeRectCallout">
              <a:avLst>
                <a:gd name="adj1" fmla="val 20668"/>
                <a:gd name="adj2" fmla="val -51141"/>
              </a:avLst>
            </a:prstGeom>
            <a:solidFill>
              <a:schemeClr val="tx2">
                <a:lumMod val="60000"/>
                <a:lumOff val="40000"/>
                <a:alpha val="8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92" y="1534299"/>
              <a:ext cx="8475572" cy="211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1259631" y="1916832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53035" y="3142712"/>
              <a:ext cx="630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59631" y="2736123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А6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59630" y="2328392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А3</a:t>
              </a:r>
            </a:p>
          </p:txBody>
        </p:sp>
      </p:grpSp>
      <p:sp>
        <p:nvSpPr>
          <p:cNvPr id="8" name="Овал 7"/>
          <p:cNvSpPr/>
          <p:nvPr/>
        </p:nvSpPr>
        <p:spPr>
          <a:xfrm>
            <a:off x="4372974" y="1362182"/>
            <a:ext cx="1152128" cy="49235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303319"/>
              </p:ext>
            </p:extLst>
          </p:nvPr>
        </p:nvGraphicFramePr>
        <p:xfrm>
          <a:off x="6892171" y="5071264"/>
          <a:ext cx="17843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Формула" r:id="rId8" imgW="545760" imgH="177480" progId="Equation.3">
                  <p:embed/>
                </p:oleObj>
              </mc:Choice>
              <mc:Fallback>
                <p:oleObj name="Формула" r:id="rId8" imgW="545760" imgH="17748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171" y="5071264"/>
                        <a:ext cx="178435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096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8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80"/>
                            </p:stCondLst>
                            <p:childTnLst>
                              <p:par>
                                <p:cTn id="22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2" grpId="0" animBg="1"/>
      <p:bldP spid="42" grpId="0" animBg="1"/>
      <p:bldP spid="2" grpId="0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99592" y="260648"/>
            <a:ext cx="69953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Найдите площадь листа бумаги формата А6.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Ответ дайте в квадратных сантиметрах</a:t>
            </a: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020272" y="1052736"/>
            <a:ext cx="1872208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Подсказки </a:t>
            </a: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4616877" y="4581128"/>
            <a:ext cx="4221765" cy="1008112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10,5 · 14,8 =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ая выноска 57"/>
          <p:cNvSpPr/>
          <p:nvPr/>
        </p:nvSpPr>
        <p:spPr>
          <a:xfrm>
            <a:off x="4616878" y="3717032"/>
            <a:ext cx="4221765" cy="79208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задания №1 определить измерения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возврат 22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155,4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617949" y="5801635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707377" y="4455114"/>
            <a:ext cx="866909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50716" y="4585954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77172" y="3933056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А5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1175429" y="3753090"/>
            <a:ext cx="1" cy="66172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341276" y="1473878"/>
            <a:ext cx="8551204" cy="2232248"/>
            <a:chOff x="341276" y="1473878"/>
            <a:chExt cx="8551204" cy="2232248"/>
          </a:xfrm>
        </p:grpSpPr>
        <p:sp>
          <p:nvSpPr>
            <p:cNvPr id="36" name="Прямоугольная выноска 35"/>
            <p:cNvSpPr/>
            <p:nvPr/>
          </p:nvSpPr>
          <p:spPr>
            <a:xfrm>
              <a:off x="341276" y="1473878"/>
              <a:ext cx="8551204" cy="2232248"/>
            </a:xfrm>
            <a:prstGeom prst="wedgeRectCallout">
              <a:avLst>
                <a:gd name="adj1" fmla="val 19571"/>
                <a:gd name="adj2" fmla="val -61644"/>
              </a:avLst>
            </a:prstGeom>
            <a:solidFill>
              <a:schemeClr val="tx2">
                <a:lumMod val="60000"/>
                <a:lumOff val="40000"/>
                <a:alpha val="8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92" y="1534299"/>
              <a:ext cx="8475572" cy="211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1259631" y="1916832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А5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53035" y="3142712"/>
              <a:ext cx="630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А4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59631" y="2736123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А6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59630" y="2328392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А3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474136" y="2851612"/>
            <a:ext cx="8285482" cy="370421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707377" y="4133111"/>
            <a:ext cx="462392" cy="3774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707468" y="4136884"/>
            <a:ext cx="494293" cy="318229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208522" y="4095943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А6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Управляющая кнопка: настраиваемая 60">
            <a:hlinkClick r:id="rId5" action="ppaction://hlinksldjump" highlightClick="1"/>
          </p:cNvPr>
          <p:cNvSpPr/>
          <p:nvPr/>
        </p:nvSpPr>
        <p:spPr>
          <a:xfrm>
            <a:off x="5716040" y="6391980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</a:p>
        </p:txBody>
      </p:sp>
      <p:sp>
        <p:nvSpPr>
          <p:cNvPr id="62" name="Управляющая кнопка: настраиваемая 61">
            <a:hlinkClick r:id="rId6" action="ppaction://hlinksldjump" highlightClick="1"/>
          </p:cNvPr>
          <p:cNvSpPr/>
          <p:nvPr/>
        </p:nvSpPr>
        <p:spPr>
          <a:xfrm>
            <a:off x="4860032" y="6395755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72553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6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6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6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6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60"/>
                            </p:stCondLst>
                            <p:childTnLst>
                              <p:par>
                                <p:cTn id="38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2" grpId="0" animBg="1"/>
      <p:bldP spid="58" grpId="0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31" grpId="0" animBg="1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12952" y="158332"/>
            <a:ext cx="81993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Найдите отношение длины меньшей стороны листа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большей у бумаги формата А2. Ответ дайте с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точностью до десятых</a:t>
            </a: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020272" y="1052736"/>
            <a:ext cx="1872208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Подсказки </a:t>
            </a:r>
          </a:p>
        </p:txBody>
      </p:sp>
      <p:sp>
        <p:nvSpPr>
          <p:cNvPr id="58" name="Прямоугольная выноска 57"/>
          <p:cNvSpPr/>
          <p:nvPr/>
        </p:nvSpPr>
        <p:spPr>
          <a:xfrm>
            <a:off x="4616878" y="3717032"/>
            <a:ext cx="4221765" cy="79208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условию, в таблице выбрать любой формат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возврат 22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rId4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0,7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633084" y="5797879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608056" y="5797879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3568" y="5085184"/>
            <a:ext cx="1872208" cy="1350350"/>
          </a:xfrm>
          <a:prstGeom prst="rect">
            <a:avLst/>
          </a:prstGeom>
          <a:solidFill>
            <a:schemeClr val="accent6">
              <a:lumMod val="75000"/>
              <a:alpha val="15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4616877" y="4572000"/>
            <a:ext cx="4221765" cy="1017588"/>
            <a:chOff x="4616877" y="4572000"/>
            <a:chExt cx="4221765" cy="1017588"/>
          </a:xfrm>
        </p:grpSpPr>
        <p:sp>
          <p:nvSpPr>
            <p:cNvPr id="52" name="Прямоугольная выноска 51"/>
            <p:cNvSpPr/>
            <p:nvPr/>
          </p:nvSpPr>
          <p:spPr>
            <a:xfrm>
              <a:off x="4616877" y="4581128"/>
              <a:ext cx="4221765" cy="1008112"/>
            </a:xfrm>
            <a:prstGeom prst="wedgeRectCallout">
              <a:avLst>
                <a:gd name="adj1" fmla="val 19571"/>
                <a:gd name="adj2" fmla="val -61644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3427259"/>
                </p:ext>
              </p:extLst>
            </p:nvPr>
          </p:nvGraphicFramePr>
          <p:xfrm>
            <a:off x="6207125" y="4572000"/>
            <a:ext cx="1039813" cy="1017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1" name="Формула" r:id="rId5" imgW="406080" imgH="393480" progId="Equation.3">
                    <p:embed/>
                  </p:oleObj>
                </mc:Choice>
                <mc:Fallback>
                  <p:oleObj name="Формула" r:id="rId5" imgW="4060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7125" y="4572000"/>
                          <a:ext cx="1039813" cy="1017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Группа 29"/>
          <p:cNvGrpSpPr/>
          <p:nvPr/>
        </p:nvGrpSpPr>
        <p:grpSpPr>
          <a:xfrm>
            <a:off x="341276" y="1473878"/>
            <a:ext cx="8551204" cy="2232248"/>
            <a:chOff x="341276" y="1473878"/>
            <a:chExt cx="8551204" cy="2232248"/>
          </a:xfrm>
        </p:grpSpPr>
        <p:sp>
          <p:nvSpPr>
            <p:cNvPr id="34" name="Прямоугольная выноска 33"/>
            <p:cNvSpPr/>
            <p:nvPr/>
          </p:nvSpPr>
          <p:spPr>
            <a:xfrm>
              <a:off x="341276" y="1473878"/>
              <a:ext cx="8551204" cy="2232248"/>
            </a:xfrm>
            <a:prstGeom prst="wedgeRectCallout">
              <a:avLst>
                <a:gd name="adj1" fmla="val 19571"/>
                <a:gd name="adj2" fmla="val -61644"/>
              </a:avLst>
            </a:prstGeom>
            <a:solidFill>
              <a:schemeClr val="tx2">
                <a:lumMod val="60000"/>
                <a:lumOff val="40000"/>
                <a:alpha val="8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92" y="1534299"/>
              <a:ext cx="8475572" cy="211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1259631" y="1916832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А5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53035" y="3142712"/>
              <a:ext cx="630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А4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59631" y="2736123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59630" y="2328392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А3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359314" y="2772291"/>
            <a:ext cx="8443501" cy="370421"/>
          </a:xfrm>
          <a:prstGeom prst="rect">
            <a:avLst/>
          </a:prstGeom>
          <a:solidFill>
            <a:srgbClr val="00B0F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rId8" action="ppaction://hlinksldjump" highlightClick="1"/>
          </p:cNvPr>
          <p:cNvSpPr/>
          <p:nvPr/>
        </p:nvSpPr>
        <p:spPr>
          <a:xfrm>
            <a:off x="5716040" y="6391980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</a:p>
        </p:txBody>
      </p:sp>
      <p:sp>
        <p:nvSpPr>
          <p:cNvPr id="44" name="Управляющая кнопка: настраиваемая 43">
            <a:hlinkClick r:id="rId9" action="ppaction://hlinksldjump" highlightClick="1"/>
          </p:cNvPr>
          <p:cNvSpPr/>
          <p:nvPr/>
        </p:nvSpPr>
        <p:spPr>
          <a:xfrm>
            <a:off x="4860032" y="6395755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8178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80"/>
                            </p:stCondLst>
                            <p:childTnLst>
                              <p:par>
                                <p:cTn id="23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8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33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472698"/>
            <a:ext cx="408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3779912" y="253763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3779912" y="332971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3779912" y="412180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3779912" y="491389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</a:p>
        </p:txBody>
      </p:sp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3779912" y="570598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rId8" action="ppaction://hlinksldjump" highlightClick="1"/>
          </p:cNvPr>
          <p:cNvSpPr/>
          <p:nvPr/>
        </p:nvSpPr>
        <p:spPr>
          <a:xfrm>
            <a:off x="3779912" y="1745542"/>
            <a:ext cx="4176464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893481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Общепринятые форматы листов бумаги обозначают буквой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цифрой: А0, А1, А2 и так далее. Если лист формата А0 разрезать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пополам, то получится два листа формата А1.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лист формата А1 разрезать пополам, то получится два листа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формата А2 и т.д.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этом отношение длины листа к его ширине у всех форматов,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обозначенных буквой А, одно и то же (то есть листы всех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форматов подобны) Это сделано специально – чтобы можно было </a:t>
            </a: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931010" y="3254785"/>
            <a:ext cx="40122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сохранить пропорции текста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листе при изменении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формата бумаги (размер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шрифта при этом тоже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соответственно изменится.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55776" y="3789040"/>
            <a:ext cx="1872208" cy="2664296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789040"/>
            <a:ext cx="1872208" cy="2664296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7377" y="3789040"/>
            <a:ext cx="1872208" cy="1332148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7377" y="5100228"/>
            <a:ext cx="1872208" cy="135310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5716040" y="6391980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-----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499339" y="2852936"/>
            <a:ext cx="145703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7544" y="3254785"/>
            <a:ext cx="237626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55676" y="2492896"/>
            <a:ext cx="70927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59532" y="2837094"/>
            <a:ext cx="507656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"/>
                            </p:stCondLst>
                            <p:childTnLst>
                              <p:par>
                                <p:cTn id="27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76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360"/>
                            </p:stCondLst>
                            <p:childTnLst>
                              <p:par>
                                <p:cTn id="4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86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360"/>
                            </p:stCondLst>
                            <p:childTnLst>
                              <p:par>
                                <p:cTn id="54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400"/>
                            </p:stCondLst>
                            <p:childTnLst>
                              <p:par>
                                <p:cTn id="6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240"/>
                            </p:stCondLst>
                            <p:childTnLst>
                              <p:par>
                                <p:cTn id="6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320"/>
                            </p:stCondLst>
                            <p:childTnLst>
                              <p:par>
                                <p:cTn id="7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320"/>
                            </p:stCondLst>
                            <p:childTnLst>
                              <p:par>
                                <p:cTn id="7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120"/>
                            </p:stCondLst>
                            <p:childTnLst>
                              <p:par>
                                <p:cTn id="8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960"/>
                            </p:stCondLst>
                            <p:childTnLst>
                              <p:par>
                                <p:cTn id="9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680"/>
                            </p:stCondLst>
                            <p:childTnLst>
                              <p:par>
                                <p:cTn id="9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1" grpId="1" animBg="1"/>
      <p:bldP spid="12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88" y="1145467"/>
            <a:ext cx="8443530" cy="215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5048" y="215642"/>
            <a:ext cx="7773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таблице даны размеры листов бумаги четырёх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форматов: от А3 до А6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4014" y="4588189"/>
            <a:ext cx="8280920" cy="11169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880958"/>
              </p:ext>
            </p:extLst>
          </p:nvPr>
        </p:nvGraphicFramePr>
        <p:xfrm>
          <a:off x="576022" y="4660197"/>
          <a:ext cx="8136905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Формат бумаги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А3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А4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А5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А6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Порядковый номер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214073" y="508999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779911" y="4714638"/>
            <a:ext cx="1226249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516379" y="50899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148064" y="4657948"/>
            <a:ext cx="115212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679401" y="505885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300191" y="4660197"/>
            <a:ext cx="1227293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905522" y="509224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524327" y="4660197"/>
            <a:ext cx="1180323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3241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596977" y="5797879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возврат 32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омой 34">
            <a:hlinkClick r:id="rId4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315397" y="3285256"/>
            <a:ext cx="8831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форматов А3, А4, А5 и А6 определите, какими порядковыми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номерами обозначены их размеры в таблице. Заполните таблицу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ниже, в бланк ответов перенесите последовательность цифр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1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2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200"/>
                            </p:stCondLst>
                            <p:childTnLst>
                              <p:par>
                                <p:cTn id="54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4" grpId="0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ая выноска 51"/>
          <p:cNvSpPr/>
          <p:nvPr/>
        </p:nvSpPr>
        <p:spPr>
          <a:xfrm>
            <a:off x="1177172" y="3259655"/>
            <a:ext cx="2941406" cy="432048"/>
          </a:xfrm>
          <a:prstGeom prst="wedgeRectCallout">
            <a:avLst>
              <a:gd name="adj1" fmla="val 19903"/>
              <a:gd name="adj2" fmla="val -33918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А4 = 2 · А5</a:t>
            </a:r>
          </a:p>
        </p:txBody>
      </p:sp>
      <p:sp>
        <p:nvSpPr>
          <p:cNvPr id="51" name="Прямоугольная выноска 50"/>
          <p:cNvSpPr/>
          <p:nvPr/>
        </p:nvSpPr>
        <p:spPr>
          <a:xfrm>
            <a:off x="1177172" y="2758867"/>
            <a:ext cx="2941406" cy="432048"/>
          </a:xfrm>
          <a:prstGeom prst="wedgeRectCallout">
            <a:avLst>
              <a:gd name="adj1" fmla="val 19903"/>
              <a:gd name="adj2" fmla="val -2197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А3 = 2 · А4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69" y="260648"/>
            <a:ext cx="8169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листов бумаги А5 получится при разрезании одного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листа формата А0?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3565647" y="794193"/>
            <a:ext cx="1798441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Подсказки</a:t>
            </a: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1177172" y="2259454"/>
            <a:ext cx="2941406" cy="432048"/>
          </a:xfrm>
          <a:prstGeom prst="wedgeRectCallout">
            <a:avLst>
              <a:gd name="adj1" fmla="val 19903"/>
              <a:gd name="adj2" fmla="val -2197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А2 = 2 · А3</a:t>
            </a: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1177172" y="1807823"/>
            <a:ext cx="2941406" cy="397369"/>
          </a:xfrm>
          <a:prstGeom prst="wedgeRectCallout">
            <a:avLst>
              <a:gd name="adj1" fmla="val 20236"/>
              <a:gd name="adj2" fmla="val -1045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А1 = 2 · А2</a:t>
            </a: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1177172" y="1303059"/>
            <a:ext cx="2941406" cy="432048"/>
          </a:xfrm>
          <a:prstGeom prst="wedgeRectCallout">
            <a:avLst>
              <a:gd name="adj1" fmla="val 33122"/>
              <a:gd name="adj2" fmla="val -969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А0 = 2 · А1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возврат 22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635485" y="5797879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622528" y="5812751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55776" y="3789040"/>
            <a:ext cx="1872208" cy="2664296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7377" y="5100228"/>
            <a:ext cx="1872208" cy="135310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643481" y="3789040"/>
            <a:ext cx="936104" cy="1332148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707377" y="4455114"/>
            <a:ext cx="866909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07377" y="4453753"/>
            <a:ext cx="936104" cy="666074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26001" y="4586735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77172" y="3933056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А5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1175429" y="3753090"/>
            <a:ext cx="1" cy="66172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169768" y="3803848"/>
            <a:ext cx="468052" cy="666074"/>
          </a:xfrm>
          <a:prstGeom prst="rect">
            <a:avLst/>
          </a:prstGeom>
          <a:solidFill>
            <a:srgbClr val="00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1667742"/>
            <a:ext cx="4655774" cy="1023760"/>
          </a:xfrm>
          <a:prstGeom prst="rect">
            <a:avLst/>
          </a:prstGeom>
          <a:solidFill>
            <a:srgbClr val="00FFFF">
              <a:alpha val="6000"/>
            </a:srgb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· (2 · (2 · (2 · (2 ·А5))))</a:t>
            </a:r>
          </a:p>
        </p:txBody>
      </p:sp>
      <p:sp>
        <p:nvSpPr>
          <p:cNvPr id="8" name="Стрелка вверх 7"/>
          <p:cNvSpPr/>
          <p:nvPr/>
        </p:nvSpPr>
        <p:spPr>
          <a:xfrm>
            <a:off x="5868144" y="2475478"/>
            <a:ext cx="216024" cy="2231158"/>
          </a:xfrm>
          <a:prstGeom prst="upArrow">
            <a:avLst>
              <a:gd name="adj1" fmla="val 50000"/>
              <a:gd name="adj2" fmla="val 159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верх 52"/>
          <p:cNvSpPr/>
          <p:nvPr/>
        </p:nvSpPr>
        <p:spPr>
          <a:xfrm rot="10800000">
            <a:off x="7596334" y="2475478"/>
            <a:ext cx="216026" cy="2822870"/>
          </a:xfrm>
          <a:prstGeom prst="upArrow">
            <a:avLst>
              <a:gd name="adj1" fmla="val 50000"/>
              <a:gd name="adj2" fmla="val 159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40"/>
                            </p:stCondLst>
                            <p:childTnLst>
                              <p:par>
                                <p:cTn id="1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  <p:bldP spid="44" grpId="0" animBg="1"/>
      <p:bldP spid="43" grpId="0" animBg="1"/>
      <p:bldP spid="42" grpId="0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8" grpId="0" animBg="1"/>
      <p:bldP spid="33" grpId="0" animBg="1"/>
      <p:bldP spid="35" grpId="0" animBg="1"/>
      <p:bldP spid="37" grpId="0" animBg="1"/>
      <p:bldP spid="50" grpId="0" animBg="1"/>
      <p:bldP spid="7" grpId="0" animBg="1"/>
      <p:bldP spid="8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99992" y="3717032"/>
            <a:ext cx="4392489" cy="2049270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260648"/>
            <a:ext cx="74812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Найдите длину большей стороны листа бумаги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формата А2. Ответ дайте в миллиметрах.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164288" y="1052736"/>
            <a:ext cx="172819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Подсказки</a:t>
            </a: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356538" y="2708920"/>
            <a:ext cx="8520681" cy="864096"/>
          </a:xfrm>
          <a:prstGeom prst="wedgeRectCallout">
            <a:avLst>
              <a:gd name="adj1" fmla="val 29898"/>
              <a:gd name="adj2" fmla="val -19481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Используя таблицу и результаты решения 1 задачи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найти коэффициент пропорциональности</a:t>
            </a: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341277" y="1772816"/>
            <a:ext cx="8551204" cy="792088"/>
          </a:xfrm>
          <a:prstGeom prst="wedgeRectCallout">
            <a:avLst>
              <a:gd name="adj1" fmla="val 30450"/>
              <a:gd name="adj2" fmla="val -8850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 условию,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листы всех форматов подобны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097035"/>
            <a:ext cx="1800200" cy="133853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70982" y="4163106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озврат 28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4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594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622528" y="5793795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622528" y="5793795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страиваемая 3">
            <a:hlinkClick r:id="rId5" action="ppaction://hlinksldjump" highlightClick="1"/>
          </p:cNvPr>
          <p:cNvSpPr/>
          <p:nvPr/>
        </p:nvSpPr>
        <p:spPr>
          <a:xfrm>
            <a:off x="5716040" y="6391980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</a:p>
        </p:txBody>
      </p:sp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46349"/>
              </p:ext>
            </p:extLst>
          </p:nvPr>
        </p:nvGraphicFramePr>
        <p:xfrm>
          <a:off x="5232921" y="3670956"/>
          <a:ext cx="301148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Формула" r:id="rId6" imgW="1384200" imgH="406080" progId="Equation.3">
                  <p:embed/>
                </p:oleObj>
              </mc:Choice>
              <mc:Fallback>
                <p:oleObj name="Формула" r:id="rId6" imgW="1384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921" y="3670956"/>
                        <a:ext cx="3011487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071"/>
              </p:ext>
            </p:extLst>
          </p:nvPr>
        </p:nvGraphicFramePr>
        <p:xfrm>
          <a:off x="5952887" y="4594419"/>
          <a:ext cx="15478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Формула" r:id="rId8" imgW="711000" imgH="393480" progId="Equation.3">
                  <p:embed/>
                </p:oleObj>
              </mc:Choice>
              <mc:Fallback>
                <p:oleObj name="Формула" r:id="rId8" imgW="7110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887" y="4594419"/>
                        <a:ext cx="15478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Управляющая кнопка: настраиваемая 53">
            <a:hlinkClick r:id="rId10" action="ppaction://hlinksldjump" highlightClick="1"/>
          </p:cNvPr>
          <p:cNvSpPr/>
          <p:nvPr/>
        </p:nvSpPr>
        <p:spPr>
          <a:xfrm>
            <a:off x="4860032" y="6395755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8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80"/>
                            </p:stCondLst>
                            <p:childTnLst>
                              <p:par>
                                <p:cTn id="26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" grpId="0" animBg="1"/>
      <p:bldP spid="52" grpId="0" animBg="1"/>
      <p:bldP spid="42" grpId="0" animBg="1"/>
      <p:bldP spid="2" grpId="0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99592" y="260648"/>
            <a:ext cx="69953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Найдите площадь листа бумаги формата А3.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Ответ дайте в квадратных сантиметрах</a:t>
            </a: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020272" y="1052736"/>
            <a:ext cx="1872208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Подсказки </a:t>
            </a: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4616877" y="4581128"/>
            <a:ext cx="4221765" cy="1008112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29,7 · 42 =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276" y="1484784"/>
            <a:ext cx="8551204" cy="2232248"/>
            <a:chOff x="341276" y="1484784"/>
            <a:chExt cx="8551204" cy="2232248"/>
          </a:xfrm>
        </p:grpSpPr>
        <p:sp>
          <p:nvSpPr>
            <p:cNvPr id="42" name="Прямоугольная выноска 41"/>
            <p:cNvSpPr/>
            <p:nvPr/>
          </p:nvSpPr>
          <p:spPr>
            <a:xfrm>
              <a:off x="341276" y="1484784"/>
              <a:ext cx="8551204" cy="2232248"/>
            </a:xfrm>
            <a:prstGeom prst="wedgeRectCallout">
              <a:avLst>
                <a:gd name="adj1" fmla="val 19571"/>
                <a:gd name="adj2" fmla="val -61644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13" y="1522185"/>
              <a:ext cx="8443530" cy="2157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1259632" y="2339298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3182" y="3156411"/>
            <a:ext cx="630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9631" y="1988840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А6</a:t>
            </a:r>
          </a:p>
        </p:txBody>
      </p:sp>
      <p:sp>
        <p:nvSpPr>
          <p:cNvPr id="58" name="Прямоугольная выноска 57"/>
          <p:cNvSpPr/>
          <p:nvPr/>
        </p:nvSpPr>
        <p:spPr>
          <a:xfrm>
            <a:off x="4616878" y="3717032"/>
            <a:ext cx="4221765" cy="79208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задания №1 определить измерения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возврат 22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rId4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1247,4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627966" y="5797879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611271" y="5797879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5" action="ppaction://hlinksldjump" highlightClick="1"/>
          </p:cNvPr>
          <p:cNvSpPr/>
          <p:nvPr/>
        </p:nvSpPr>
        <p:spPr>
          <a:xfrm>
            <a:off x="5716040" y="6391980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</a:p>
        </p:txBody>
      </p:sp>
      <p:sp>
        <p:nvSpPr>
          <p:cNvPr id="29" name="Управляющая кнопка: настраиваемая 28">
            <a:hlinkClick r:id="rId6" action="ppaction://hlinksldjump" highlightClick="1"/>
          </p:cNvPr>
          <p:cNvSpPr/>
          <p:nvPr/>
        </p:nvSpPr>
        <p:spPr>
          <a:xfrm>
            <a:off x="4860032" y="6395755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643481" y="3789040"/>
            <a:ext cx="936104" cy="1332148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95112" y="2791906"/>
            <a:ext cx="8444555" cy="370421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39777" y="2715506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6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60"/>
                            </p:stCondLst>
                            <p:childTnLst>
                              <p:par>
                                <p:cTn id="21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2" grpId="0" animBg="1"/>
      <p:bldP spid="19" grpId="0"/>
      <p:bldP spid="20" grpId="0"/>
      <p:bldP spid="21" grpId="0"/>
      <p:bldP spid="58" grpId="0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30" grpId="0" animBg="1"/>
      <p:bldP spid="31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12952" y="158332"/>
            <a:ext cx="81577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Найдите отношение длины большей стороны листа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меньшей у бумаги формата А1. Ответ дайте с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точностью до десятых</a:t>
            </a: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020272" y="1052736"/>
            <a:ext cx="1872208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Подсказки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276" y="1484784"/>
            <a:ext cx="8551204" cy="2232248"/>
            <a:chOff x="341276" y="1484784"/>
            <a:chExt cx="8551204" cy="2232248"/>
          </a:xfrm>
        </p:grpSpPr>
        <p:sp>
          <p:nvSpPr>
            <p:cNvPr id="42" name="Прямоугольная выноска 41"/>
            <p:cNvSpPr/>
            <p:nvPr/>
          </p:nvSpPr>
          <p:spPr>
            <a:xfrm>
              <a:off x="341276" y="1484784"/>
              <a:ext cx="8551204" cy="2232248"/>
            </a:xfrm>
            <a:prstGeom prst="wedgeRectCallout">
              <a:avLst>
                <a:gd name="adj1" fmla="val 19571"/>
                <a:gd name="adj2" fmla="val -61644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13" y="1522185"/>
              <a:ext cx="8443530" cy="2157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1259632" y="2339298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3182" y="3156411"/>
            <a:ext cx="630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9631" y="1988840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А6</a:t>
            </a:r>
          </a:p>
        </p:txBody>
      </p:sp>
      <p:sp>
        <p:nvSpPr>
          <p:cNvPr id="58" name="Прямоугольная выноска 57"/>
          <p:cNvSpPr/>
          <p:nvPr/>
        </p:nvSpPr>
        <p:spPr>
          <a:xfrm>
            <a:off x="4616878" y="3717032"/>
            <a:ext cx="4221765" cy="79208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условию, в таблице выбрать любой формат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возврат 22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rId5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1,4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622528" y="5797879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622528" y="5792743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6" action="ppaction://hlinksldjump" highlightClick="1"/>
          </p:cNvPr>
          <p:cNvSpPr/>
          <p:nvPr/>
        </p:nvSpPr>
        <p:spPr>
          <a:xfrm>
            <a:off x="5716040" y="6391980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</a:p>
        </p:txBody>
      </p:sp>
      <p:sp>
        <p:nvSpPr>
          <p:cNvPr id="29" name="Управляющая кнопка: настраиваемая 28">
            <a:hlinkClick r:id="rId7" action="ppaction://hlinksldjump" highlightClick="1"/>
          </p:cNvPr>
          <p:cNvSpPr/>
          <p:nvPr/>
        </p:nvSpPr>
        <p:spPr>
          <a:xfrm>
            <a:off x="4860032" y="6395755"/>
            <a:ext cx="783299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95112" y="3232810"/>
            <a:ext cx="8443501" cy="370421"/>
          </a:xfrm>
          <a:prstGeom prst="rect">
            <a:avLst/>
          </a:prstGeom>
          <a:solidFill>
            <a:srgbClr val="00B0F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39777" y="2715506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А3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55776" y="3789040"/>
            <a:ext cx="1872208" cy="2664296"/>
          </a:xfrm>
          <a:prstGeom prst="rect">
            <a:avLst/>
          </a:prstGeom>
          <a:solidFill>
            <a:schemeClr val="accent1">
              <a:alpha val="15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4616877" y="4571220"/>
            <a:ext cx="4221765" cy="1018020"/>
            <a:chOff x="4616877" y="4571220"/>
            <a:chExt cx="4221765" cy="1018020"/>
          </a:xfrm>
        </p:grpSpPr>
        <p:sp>
          <p:nvSpPr>
            <p:cNvPr id="52" name="Прямоугольная выноска 51"/>
            <p:cNvSpPr/>
            <p:nvPr/>
          </p:nvSpPr>
          <p:spPr>
            <a:xfrm>
              <a:off x="4616877" y="4581128"/>
              <a:ext cx="4221765" cy="1008112"/>
            </a:xfrm>
            <a:prstGeom prst="wedgeRectCallout">
              <a:avLst>
                <a:gd name="adj1" fmla="val 19571"/>
                <a:gd name="adj2" fmla="val -61644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1156051"/>
                </p:ext>
              </p:extLst>
            </p:nvPr>
          </p:nvGraphicFramePr>
          <p:xfrm>
            <a:off x="6190678" y="4571220"/>
            <a:ext cx="1074161" cy="10180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1" name="Формула" r:id="rId8" imgW="419040" imgH="393480" progId="Equation.3">
                    <p:embed/>
                  </p:oleObj>
                </mc:Choice>
                <mc:Fallback>
                  <p:oleObj name="Формула" r:id="rId8" imgW="419040" imgH="393480" progId="Equation.3">
                    <p:embed/>
                    <p:pic>
                      <p:nvPicPr>
                        <p:cNvPr id="0" name="Объект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0678" y="4571220"/>
                          <a:ext cx="1074161" cy="10180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950625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80"/>
                            </p:stCondLst>
                            <p:childTnLst>
                              <p:par>
                                <p:cTn id="23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8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58" grpId="0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31" grpId="0" animBg="1"/>
      <p:bldP spid="3" grpId="0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3421</TotalTime>
  <Words>2225</Words>
  <Application>Microsoft Office PowerPoint</Application>
  <PresentationFormat>Экран (4:3)</PresentationFormat>
  <Paragraphs>478</Paragraphs>
  <Slides>29</Slides>
  <Notes>23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Тема Office</vt:lpstr>
      <vt:lpstr>Формула</vt:lpstr>
      <vt:lpstr>ОГЭ-2025 Задачи 1–5 — реальная математика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Admin</cp:lastModifiedBy>
  <cp:revision>271</cp:revision>
  <dcterms:created xsi:type="dcterms:W3CDTF">2019-09-07T22:13:13Z</dcterms:created>
  <dcterms:modified xsi:type="dcterms:W3CDTF">2024-07-24T12:16:48Z</dcterms:modified>
</cp:coreProperties>
</file>