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7" r:id="rId2"/>
    <p:sldId id="259" r:id="rId3"/>
    <p:sldId id="301" r:id="rId4"/>
    <p:sldId id="360" r:id="rId5"/>
    <p:sldId id="372" r:id="rId6"/>
    <p:sldId id="260" r:id="rId7"/>
    <p:sldId id="373" r:id="rId8"/>
    <p:sldId id="261" r:id="rId9"/>
    <p:sldId id="258" r:id="rId10"/>
    <p:sldId id="393" r:id="rId11"/>
    <p:sldId id="362" r:id="rId12"/>
    <p:sldId id="374" r:id="rId13"/>
    <p:sldId id="377" r:id="rId14"/>
    <p:sldId id="378" r:id="rId15"/>
    <p:sldId id="383" r:id="rId16"/>
    <p:sldId id="386" r:id="rId17"/>
    <p:sldId id="389" r:id="rId18"/>
    <p:sldId id="392" r:id="rId19"/>
    <p:sldId id="366" r:id="rId20"/>
    <p:sldId id="375" r:id="rId21"/>
    <p:sldId id="379" r:id="rId22"/>
    <p:sldId id="382" r:id="rId23"/>
    <p:sldId id="384" r:id="rId24"/>
    <p:sldId id="387" r:id="rId25"/>
    <p:sldId id="390" r:id="rId26"/>
    <p:sldId id="394" r:id="rId27"/>
    <p:sldId id="370" r:id="rId28"/>
    <p:sldId id="376" r:id="rId29"/>
    <p:sldId id="380" r:id="rId30"/>
    <p:sldId id="381" r:id="rId31"/>
    <p:sldId id="385" r:id="rId32"/>
    <p:sldId id="388" r:id="rId33"/>
    <p:sldId id="391" r:id="rId34"/>
    <p:sldId id="3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9EC"/>
    <a:srgbClr val="FBB7CE"/>
    <a:srgbClr val="FBAFE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03" autoAdjust="0"/>
  </p:normalViewPr>
  <p:slideViewPr>
    <p:cSldViewPr>
      <p:cViewPr varScale="1">
        <p:scale>
          <a:sx n="89" d="100"/>
          <a:sy n="89" d="100"/>
        </p:scale>
        <p:origin x="22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20.wmf"/><Relationship Id="rId1" Type="http://schemas.openxmlformats.org/officeDocument/2006/relationships/image" Target="../media/image86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3.wmf"/><Relationship Id="rId7" Type="http://schemas.openxmlformats.org/officeDocument/2006/relationships/image" Target="../media/image106.wmf"/><Relationship Id="rId2" Type="http://schemas.openxmlformats.org/officeDocument/2006/relationships/image" Target="../media/image102.wmf"/><Relationship Id="rId1" Type="http://schemas.openxmlformats.org/officeDocument/2006/relationships/image" Target="../media/image11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20.wmf"/><Relationship Id="rId1" Type="http://schemas.openxmlformats.org/officeDocument/2006/relationships/image" Target="../media/image114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0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13.wmf"/><Relationship Id="rId7" Type="http://schemas.openxmlformats.org/officeDocument/2006/relationships/image" Target="../media/image49.wmf"/><Relationship Id="rId2" Type="http://schemas.openxmlformats.org/officeDocument/2006/relationships/image" Target="../media/image45.wmf"/><Relationship Id="rId1" Type="http://schemas.openxmlformats.org/officeDocument/2006/relationships/image" Target="../media/image11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20.wmf"/><Relationship Id="rId1" Type="http://schemas.openxmlformats.org/officeDocument/2006/relationships/image" Target="../media/image57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13.wmf"/><Relationship Id="rId7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11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2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на автомобиль, если диаметр диска равен 16 дюймам?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(3 раза)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5/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R20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автомобиля при одном обороте  колеса, если заменить шины, установленные на заводе, шинами с маркировкой 235/45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R20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Округлите результат до десятых.</a:t>
            </a:r>
          </a:p>
          <a:p>
            <a:endParaRPr lang="ru-RU" dirty="0" smtClean="0"/>
          </a:p>
          <a:p>
            <a:r>
              <a:rPr lang="ru-RU" sz="1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=====================================================================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После визуализации значения диаметра шины из условия задания нажмите на кнопку «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» – визуализация подсказки. Потом опять нажимаем на «Решение» - появляется прямоугольник. На нём настроена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– нажимаем. После выполнения несложных математических расчётов  нажимаем на кнопку ««Ответ»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9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на автомобиль, если диаметр диска равен 17 дюймам?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(3 раза)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195/55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225/45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7?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(13)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(9)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5/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автомобиля при одном обороте  колеса, если заменить шины, установленные на заводе, шинами с маркировкой 225/40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18? Округлите результат до десятых.</a:t>
            </a:r>
          </a:p>
          <a:p>
            <a:endParaRPr lang="ru-RU" dirty="0" smtClean="0"/>
          </a:p>
          <a:p>
            <a:r>
              <a:rPr lang="ru-RU" sz="1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=====================================================================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После визуализации значения диаметра шины из условия задания нажмите на кнопку «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» – визуализация подсказки. Потом опять нажимаем на «Решение» - появляется прямоугольник. На нём настроена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– нажимаем. После выполнения несложных математических расчётов  нажимаем на кнопку ««Ответ»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918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на автомобиль, если диаметр диска равен 16 дюймам?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195/60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165/70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(13)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175/65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205/55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5?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«Решение»(13)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(9)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увеличится диаметр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5/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R17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автомобиля при одном обороте  колеса, если заменить шины, установленные на заводе, шинами с маркировкой 205/45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17? Округлите результат до десятых.</a:t>
            </a:r>
          </a:p>
          <a:p>
            <a:endParaRPr lang="ru-RU" dirty="0" smtClean="0"/>
          </a:p>
          <a:p>
            <a:r>
              <a:rPr lang="ru-RU" sz="1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=====================================================================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После визуализации значения диаметра шины из условия задания нажмите на кнопку «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» – визуализация подсказки. Потом опять нажимаем на «Решение» - появляется прямоугольник. На нём настроена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– нажимаем. После выполнения несложных математических расчётов  нажимаем на кнопку ««Ответ»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7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(9)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195/45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увеличится пробег автомобиля при одном обороте  колеса, если заменить шины, установленные на заводе, шинами с маркировкой 195/55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15? Округлите результат до десятых.</a:t>
            </a:r>
          </a:p>
          <a:p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=====================================================================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(10) происходит последовательная визуализация решения. После визуализации значения диаметра шины из условия задания нажмите на кнопку «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» – визуализация подсказки. Потом опять нажимаем на «Решение» - появляется прямоугольник. На нём настроена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– нажимаем. После выполнения несложных математических расчётов  нажимаем на кнопку ««Ответ»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на автомобиль, если диаметр диска равен 19 дюймам?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(3 раза)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215/60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меньше, чем радиус колеса с маркировкой 235/55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8?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(13)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(9)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802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Автомобильная шина. Колесо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/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918"/>
            <a:ext cx="2592288" cy="36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202479" y="1844824"/>
            <a:ext cx="6525003" cy="238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маркировки автомобильных шин применяется единая система обозначений (рис.1). Первое число означает ширину В шины (ширину протектора) в миллиметрах (рис.2). Второе число</a:t>
            </a:r>
            <a:r>
              <a:rPr lang="ru-RU" sz="2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 высоты боковины Н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ширине шины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процентах. Последующая буква указывает конструкцию шины. Например,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2715"/>
            <a:ext cx="4320480" cy="14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79512" y="4149079"/>
            <a:ext cx="8786874" cy="250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 R означает, что шина радиальная, то есть нити каркаса в боковине шины расположены вдоль радиусов колеса. Далее идёт число, указывающее диаметр диска колеса в дюймах (в одном дюйме 25,4 мм). По сути, это диаметр d внутреннего отверстия в шине. Таким образом, общий диаметр колеса D легко найти, зная диаметр диска и высоту боковины.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/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16216" y="3429000"/>
            <a:ext cx="244827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50" r:id="rId4"/>
    <p:sldLayoutId id="2147483668" r:id="rId5"/>
    <p:sldLayoutId id="2147483667" r:id="rId6"/>
    <p:sldLayoutId id="2147483665" r:id="rId7"/>
    <p:sldLayoutId id="2147483664" r:id="rId8"/>
    <p:sldLayoutId id="2147483661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8.wmf"/><Relationship Id="rId18" Type="http://schemas.openxmlformats.org/officeDocument/2006/relationships/slide" Target="slide4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7.wmf"/><Relationship Id="rId5" Type="http://schemas.openxmlformats.org/officeDocument/2006/relationships/image" Target="../media/image41.jpeg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8.bin"/><Relationship Id="rId19" Type="http://schemas.openxmlformats.org/officeDocument/2006/relationships/slide" Target="slide3.xml"/><Relationship Id="rId4" Type="http://schemas.openxmlformats.org/officeDocument/2006/relationships/image" Target="../media/image10.jpeg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2.jpeg"/><Relationship Id="rId7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8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7.bin"/><Relationship Id="rId25" Type="http://schemas.openxmlformats.org/officeDocument/2006/relationships/slide" Target="slide11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51.wmf"/><Relationship Id="rId5" Type="http://schemas.openxmlformats.org/officeDocument/2006/relationships/slide" Target="slide12.xml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47.bin"/><Relationship Id="rId3" Type="http://schemas.openxmlformats.org/officeDocument/2006/relationships/notesSlide" Target="../notesSlides/notesSlide9.xml"/><Relationship Id="rId21" Type="http://schemas.openxmlformats.org/officeDocument/2006/relationships/slide" Target="slide11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6.bin"/><Relationship Id="rId20" Type="http://schemas.openxmlformats.org/officeDocument/2006/relationships/slide" Target="slide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2.wmf"/><Relationship Id="rId5" Type="http://schemas.openxmlformats.org/officeDocument/2006/relationships/image" Target="../media/image3.png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6.wmf"/><Relationship Id="rId4" Type="http://schemas.openxmlformats.org/officeDocument/2006/relationships/image" Target="../media/image6.jpe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3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1.wmf"/><Relationship Id="rId25" Type="http://schemas.openxmlformats.org/officeDocument/2006/relationships/slide" Target="slide11.xml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8.wmf"/><Relationship Id="rId24" Type="http://schemas.openxmlformats.org/officeDocument/2006/relationships/slide" Target="slide12.xml"/><Relationship Id="rId5" Type="http://schemas.openxmlformats.org/officeDocument/2006/relationships/image" Target="../media/image6.jpeg"/><Relationship Id="rId15" Type="http://schemas.openxmlformats.org/officeDocument/2006/relationships/image" Target="../media/image60.wmf"/><Relationship Id="rId23" Type="http://schemas.openxmlformats.org/officeDocument/2006/relationships/image" Target="../media/image64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62.wmf"/><Relationship Id="rId4" Type="http://schemas.openxmlformats.org/officeDocument/2006/relationships/image" Target="../media/image3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1.bin"/><Relationship Id="rId18" Type="http://schemas.openxmlformats.org/officeDocument/2006/relationships/slide" Target="slide12.xml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8.wmf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7.wmf"/><Relationship Id="rId19" Type="http://schemas.openxmlformats.org/officeDocument/2006/relationships/slide" Target="slide11.xml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10" Type="http://schemas.openxmlformats.org/officeDocument/2006/relationships/slide" Target="slide2.xml"/><Relationship Id="rId4" Type="http://schemas.openxmlformats.org/officeDocument/2006/relationships/slide" Target="slide23.xml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9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9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7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68.bin"/><Relationship Id="rId25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80.wmf"/><Relationship Id="rId5" Type="http://schemas.openxmlformats.org/officeDocument/2006/relationships/slide" Target="slide20.xml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5.wmf"/><Relationship Id="rId22" Type="http://schemas.openxmlformats.org/officeDocument/2006/relationships/image" Target="../media/image7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78.bin"/><Relationship Id="rId3" Type="http://schemas.openxmlformats.org/officeDocument/2006/relationships/notesSlide" Target="../notesSlides/notesSlide15.xml"/><Relationship Id="rId21" Type="http://schemas.openxmlformats.org/officeDocument/2006/relationships/slide" Target="slide19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7.bin"/><Relationship Id="rId20" Type="http://schemas.openxmlformats.org/officeDocument/2006/relationships/slide" Target="slide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81.wmf"/><Relationship Id="rId5" Type="http://schemas.openxmlformats.org/officeDocument/2006/relationships/image" Target="../media/image3.png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85.wmf"/><Relationship Id="rId4" Type="http://schemas.openxmlformats.org/officeDocument/2006/relationships/image" Target="../media/image6.jpe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7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92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90.wmf"/><Relationship Id="rId25" Type="http://schemas.openxmlformats.org/officeDocument/2006/relationships/slide" Target="slide19.xml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7.wmf"/><Relationship Id="rId24" Type="http://schemas.openxmlformats.org/officeDocument/2006/relationships/slide" Target="slide20.xml"/><Relationship Id="rId5" Type="http://schemas.openxmlformats.org/officeDocument/2006/relationships/image" Target="../media/image6.jpeg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91.wmf"/><Relationship Id="rId4" Type="http://schemas.openxmlformats.org/officeDocument/2006/relationships/image" Target="../media/image3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92.bin"/><Relationship Id="rId18" Type="http://schemas.openxmlformats.org/officeDocument/2006/relationships/slide" Target="slide20.xml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7.wmf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6.wmf"/><Relationship Id="rId19" Type="http://schemas.openxmlformats.org/officeDocument/2006/relationships/slide" Target="slide19.xml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00.jpeg"/><Relationship Id="rId7" Type="http://schemas.openxmlformats.org/officeDocument/2006/relationships/slide" Target="slid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7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5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99.bin"/><Relationship Id="rId25" Type="http://schemas.openxmlformats.org/officeDocument/2006/relationships/slide" Target="slide27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4.wmf"/><Relationship Id="rId20" Type="http://schemas.openxmlformats.org/officeDocument/2006/relationships/image" Target="../media/image106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108.wmf"/><Relationship Id="rId5" Type="http://schemas.openxmlformats.org/officeDocument/2006/relationships/slide" Target="slide28.xml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73.png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3.wmf"/><Relationship Id="rId22" Type="http://schemas.openxmlformats.org/officeDocument/2006/relationships/image" Target="../media/image10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09.bin"/><Relationship Id="rId3" Type="http://schemas.openxmlformats.org/officeDocument/2006/relationships/notesSlide" Target="../notesSlides/notesSlide21.xml"/><Relationship Id="rId21" Type="http://schemas.openxmlformats.org/officeDocument/2006/relationships/slide" Target="slide28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8.bin"/><Relationship Id="rId20" Type="http://schemas.openxmlformats.org/officeDocument/2006/relationships/slide" Target="slide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9.wmf"/><Relationship Id="rId5" Type="http://schemas.openxmlformats.org/officeDocument/2006/relationships/image" Target="../media/image3.png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05.bin"/><Relationship Id="rId19" Type="http://schemas.openxmlformats.org/officeDocument/2006/relationships/image" Target="../media/image113.wmf"/><Relationship Id="rId4" Type="http://schemas.openxmlformats.org/officeDocument/2006/relationships/image" Target="../media/image6.jpe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0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20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18.wmf"/><Relationship Id="rId25" Type="http://schemas.openxmlformats.org/officeDocument/2006/relationships/slide" Target="slide28.xml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5.wmf"/><Relationship Id="rId24" Type="http://schemas.openxmlformats.org/officeDocument/2006/relationships/slide" Target="slide27.xml"/><Relationship Id="rId5" Type="http://schemas.openxmlformats.org/officeDocument/2006/relationships/image" Target="../media/image6.jpeg"/><Relationship Id="rId15" Type="http://schemas.openxmlformats.org/officeDocument/2006/relationships/image" Target="../media/image117.wmf"/><Relationship Id="rId23" Type="http://schemas.openxmlformats.org/officeDocument/2006/relationships/image" Target="../media/image121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19.wmf"/><Relationship Id="rId4" Type="http://schemas.openxmlformats.org/officeDocument/2006/relationships/image" Target="../media/image3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14.bin"/><Relationship Id="rId22" Type="http://schemas.openxmlformats.org/officeDocument/2006/relationships/oleObject" Target="../embeddings/oleObject1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oleObject" Target="../embeddings/oleObject123.bin"/><Relationship Id="rId18" Type="http://schemas.openxmlformats.org/officeDocument/2006/relationships/slide" Target="slide27.xml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5.wmf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24.wmf"/><Relationship Id="rId19" Type="http://schemas.openxmlformats.org/officeDocument/2006/relationships/slide" Target="slide28.xml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2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6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6.bin"/><Relationship Id="rId25" Type="http://schemas.openxmlformats.org/officeDocument/2006/relationships/slide" Target="slide3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9.wmf"/><Relationship Id="rId5" Type="http://schemas.openxmlformats.org/officeDocument/2006/relationships/slide" Target="slide4.xml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21" Type="http://schemas.openxmlformats.org/officeDocument/2006/relationships/slide" Target="slide3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5.bin"/><Relationship Id="rId20" Type="http://schemas.openxmlformats.org/officeDocument/2006/relationships/slide" Target="slide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wmf"/><Relationship Id="rId5" Type="http://schemas.openxmlformats.org/officeDocument/2006/relationships/image" Target="../media/image3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6.wmf"/><Relationship Id="rId4" Type="http://schemas.openxmlformats.org/officeDocument/2006/relationships/image" Target="../media/image6.jpe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3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1.wmf"/><Relationship Id="rId25" Type="http://schemas.openxmlformats.org/officeDocument/2006/relationships/slide" Target="slide3.xml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24" Type="http://schemas.openxmlformats.org/officeDocument/2006/relationships/slide" Target="slide4.xml"/><Relationship Id="rId5" Type="http://schemas.openxmlformats.org/officeDocument/2006/relationships/image" Target="../media/image6.jpeg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2.wmf"/><Relationship Id="rId4" Type="http://schemas.openxmlformats.org/officeDocument/2006/relationships/image" Target="../media/image3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43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489"/>
          <a:stretch/>
        </p:blipFill>
        <p:spPr bwMode="auto">
          <a:xfrm flipH="1">
            <a:off x="7431469" y="3371493"/>
            <a:ext cx="1326242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340711" y="4663162"/>
            <a:ext cx="255625" cy="56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9138" name="Picture 2" descr="https://img2.freepng.ru/20180207/pge/kisspng-car-tire-wheel-skid-mark-wheel-tires-5a7b09de3c6205.345342811518012894247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618" y="4663162"/>
            <a:ext cx="2892076" cy="19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890" y="362629"/>
            <a:ext cx="8287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увеличится пробег автомобиля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одном обороте  колеса, если заменить шины, установленные на заводе, шинами с маркировкой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195/55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15? Округлите результат до десятых.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394419" y="198063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618" y="1999173"/>
            <a:ext cx="6018574" cy="493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предыдущих задач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5960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833" y="332808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195/55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6907" y="2607468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21402"/>
              </p:ext>
            </p:extLst>
          </p:nvPr>
        </p:nvGraphicFramePr>
        <p:xfrm>
          <a:off x="2564842" y="2658194"/>
          <a:ext cx="18240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4" name="Формула" r:id="rId6" imgW="774360" imgH="228600" progId="Equation.3">
                  <p:embed/>
                </p:oleObj>
              </mc:Choice>
              <mc:Fallback>
                <p:oleObj name="Формула" r:id="rId6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842" y="2658194"/>
                        <a:ext cx="1824037" cy="547687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164103"/>
              </p:ext>
            </p:extLst>
          </p:nvPr>
        </p:nvGraphicFramePr>
        <p:xfrm>
          <a:off x="2513557" y="3378274"/>
          <a:ext cx="59848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5" name="Формула" r:id="rId8" imgW="2539800" imgH="228600" progId="Equation.3">
                  <p:embed/>
                </p:oleObj>
              </mc:Choice>
              <mc:Fallback>
                <p:oleObj name="Формула" r:id="rId8" imgW="25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557" y="3378274"/>
                        <a:ext cx="5984875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318632"/>
              </p:ext>
            </p:extLst>
          </p:nvPr>
        </p:nvGraphicFramePr>
        <p:xfrm>
          <a:off x="5743575" y="4089400"/>
          <a:ext cx="27844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6" name="Формула" r:id="rId10" imgW="1091880" imgH="228600" progId="Equation.3">
                  <p:embed/>
                </p:oleObj>
              </mc:Choice>
              <mc:Fallback>
                <p:oleObj name="Формула" r:id="rId10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4089400"/>
                        <a:ext cx="2784475" cy="547688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Управляющая кнопка: сведения 21">
            <a:hlinkClick r:id="" action="ppaction://noaction" highlightClick="1"/>
          </p:cNvPr>
          <p:cNvSpPr/>
          <p:nvPr/>
        </p:nvSpPr>
        <p:spPr>
          <a:xfrm>
            <a:off x="8390926" y="1340768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502809" y="761669"/>
            <a:ext cx="2701998" cy="1092715"/>
          </a:xfrm>
          <a:prstGeom prst="wedgeRectCallout">
            <a:avLst>
              <a:gd name="adj1" fmla="val 60206"/>
              <a:gd name="adj2" fmla="val 1953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(один оборот)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463608" y="4555168"/>
            <a:ext cx="3000396" cy="1571636"/>
            <a:chOff x="5429256" y="4214818"/>
            <a:chExt cx="3000396" cy="15716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3153875"/>
                </p:ext>
              </p:extLst>
            </p:nvPr>
          </p:nvGraphicFramePr>
          <p:xfrm>
            <a:off x="5934273" y="4498665"/>
            <a:ext cx="2146300" cy="1074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37" name="Формула" r:id="rId12" imgW="799920" imgH="393480" progId="Equation.3">
                    <p:embed/>
                  </p:oleObj>
                </mc:Choice>
                <mc:Fallback>
                  <p:oleObj name="Формула" r:id="rId12" imgW="799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4273" y="4498665"/>
                          <a:ext cx="2146300" cy="1074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Группа 27"/>
          <p:cNvGrpSpPr/>
          <p:nvPr/>
        </p:nvGrpSpPr>
        <p:grpSpPr>
          <a:xfrm>
            <a:off x="2465114" y="4523777"/>
            <a:ext cx="3000396" cy="1571636"/>
            <a:chOff x="5429256" y="4214818"/>
            <a:chExt cx="3000396" cy="157163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3574678"/>
                </p:ext>
              </p:extLst>
            </p:nvPr>
          </p:nvGraphicFramePr>
          <p:xfrm>
            <a:off x="5722056" y="4446466"/>
            <a:ext cx="2417763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38" name="Формула" r:id="rId14" imgW="901440" imgH="177480" progId="Equation.3">
                    <p:embed/>
                  </p:oleObj>
                </mc:Choice>
                <mc:Fallback>
                  <p:oleObj name="Формула" r:id="rId14" imgW="9014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2056" y="4446466"/>
                          <a:ext cx="2417763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83391"/>
                </p:ext>
              </p:extLst>
            </p:nvPr>
          </p:nvGraphicFramePr>
          <p:xfrm>
            <a:off x="5849056" y="5000504"/>
            <a:ext cx="2249488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39" name="Формула" r:id="rId16" imgW="838080" imgH="203040" progId="Equation.3">
                    <p:embed/>
                  </p:oleObj>
                </mc:Choice>
                <mc:Fallback>
                  <p:oleObj name="Формула" r:id="rId16" imgW="838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9056" y="5000504"/>
                          <a:ext cx="2249488" cy="554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2494586" y="4509120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29523" y="3400090"/>
            <a:ext cx="1333219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331" y="252507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18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19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7" grpId="0" animBg="1"/>
      <p:bldP spid="18" grpId="0" animBg="1"/>
      <p:bldP spid="23" grpId="0" animBg="1"/>
      <p:bldP spid="23" grpId="1" animBg="1"/>
      <p:bldP spid="3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https://a.d-cd.net/99e4231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1945928"/>
            <a:ext cx="5023347" cy="4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5576" y="521113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5076056" y="2059270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5076056" y="2851358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6" action="ppaction://hlinksldjump" highlightClick="1"/>
          </p:cNvPr>
          <p:cNvSpPr/>
          <p:nvPr/>
        </p:nvSpPr>
        <p:spPr>
          <a:xfrm>
            <a:off x="5076056" y="3643446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7" action="ppaction://hlinksldjump" highlightClick="1"/>
          </p:cNvPr>
          <p:cNvSpPr/>
          <p:nvPr/>
        </p:nvSpPr>
        <p:spPr>
          <a:xfrm>
            <a:off x="5076056" y="4435534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5076056" y="5227622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9" action="ppaction://hlinksldjump" highlightClick="1"/>
          </p:cNvPr>
          <p:cNvSpPr/>
          <p:nvPr/>
        </p:nvSpPr>
        <p:spPr>
          <a:xfrm>
            <a:off x="5076056" y="1268760"/>
            <a:ext cx="3600400" cy="72008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10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0395" y="260650"/>
            <a:ext cx="8763907" cy="15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 производит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кроссоверы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определённой модели и устанавливает на них шины с маркировкой 225/60 R18. Завод допускает установку шин с другими маркировками. В таблице показаны разрешённые размеры шин.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50" name="Picture 2" descr="https://im0-tub-ru.yandex.net/i?id=a831e8c2218285a6ddefa57d98c73b5a&amp;n=13&amp;exp=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1" y="4057438"/>
            <a:ext cx="5386133" cy="26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93517" y="1844824"/>
            <a:ext cx="8674103" cy="2304255"/>
            <a:chOff x="293517" y="1844824"/>
            <a:chExt cx="8674103" cy="2304255"/>
          </a:xfrm>
        </p:grpSpPr>
        <p:pic>
          <p:nvPicPr>
            <p:cNvPr id="2068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4"/>
            <a:stretch/>
          </p:blipFill>
          <p:spPr bwMode="auto">
            <a:xfrm>
              <a:off x="683568" y="2020756"/>
              <a:ext cx="8284052" cy="194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-604146" y="2742487"/>
              <a:ext cx="2304255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93517" y="1919683"/>
            <a:ext cx="8674103" cy="2304255"/>
            <a:chOff x="293517" y="1844824"/>
            <a:chExt cx="8674103" cy="2304255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4"/>
            <a:stretch/>
          </p:blipFill>
          <p:spPr bwMode="auto">
            <a:xfrm>
              <a:off x="683568" y="2020756"/>
              <a:ext cx="8284052" cy="194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 rot="16200000">
              <a:off x="-604146" y="2742487"/>
              <a:ext cx="2304255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автомобиль, если диаметр диска равен 19 дюймам?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61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67" y="4364794"/>
            <a:ext cx="4947328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97364" y="1268760"/>
            <a:ext cx="1707443" cy="0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501967" y="2324742"/>
            <a:ext cx="903094" cy="5760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19672" y="895710"/>
            <a:ext cx="3066505" cy="4869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16473" y="3356992"/>
            <a:ext cx="937275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164288" y="2608491"/>
            <a:ext cx="0" cy="924238"/>
          </a:xfrm>
          <a:prstGeom prst="straightConnector1">
            <a:avLst/>
          </a:prstGeom>
          <a:ln w="762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98706" y="3439007"/>
            <a:ext cx="6689698" cy="28803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969" y="154689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381114" y="149105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028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6" grpId="0" animBg="1"/>
      <p:bldP spid="37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93517" y="1919683"/>
            <a:ext cx="8674103" cy="2304255"/>
            <a:chOff x="293517" y="1844824"/>
            <a:chExt cx="8674103" cy="2304255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4"/>
            <a:stretch/>
          </p:blipFill>
          <p:spPr bwMode="auto">
            <a:xfrm>
              <a:off x="683568" y="2020756"/>
              <a:ext cx="8284052" cy="194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 rot="16200000">
              <a:off x="-604146" y="2742487"/>
              <a:ext cx="2304255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215/60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меньше, чем радиус колеса с маркировкой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35/55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04220" y="573950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927" y="573950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90071"/>
              </p:ext>
            </p:extLst>
          </p:nvPr>
        </p:nvGraphicFramePr>
        <p:xfrm>
          <a:off x="4785397" y="2101958"/>
          <a:ext cx="1835233" cy="43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5" name="Формула" r:id="rId7" imgW="761760" imgH="177480" progId="Equation.3">
                  <p:embed/>
                </p:oleObj>
              </mc:Choice>
              <mc:Fallback>
                <p:oleObj name="Формула" r:id="rId7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397" y="2101958"/>
                        <a:ext cx="1835233" cy="43601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087927"/>
              </p:ext>
            </p:extLst>
          </p:nvPr>
        </p:nvGraphicFramePr>
        <p:xfrm>
          <a:off x="1701800" y="4391025"/>
          <a:ext cx="17129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6" name="Формула" r:id="rId9" imgW="863280" imgH="393480" progId="Equation.3">
                  <p:embed/>
                </p:oleObj>
              </mc:Choice>
              <mc:Fallback>
                <p:oleObj name="Формула" r:id="rId9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391025"/>
                        <a:ext cx="17129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64380"/>
              </p:ext>
            </p:extLst>
          </p:nvPr>
        </p:nvGraphicFramePr>
        <p:xfrm>
          <a:off x="4754051" y="2708920"/>
          <a:ext cx="1866580" cy="96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7" name="Формула" r:id="rId11" imgW="774360" imgH="393480" progId="Equation.3">
                  <p:embed/>
                </p:oleObj>
              </mc:Choice>
              <mc:Fallback>
                <p:oleObj name="Формула" r:id="rId11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051" y="2708920"/>
                        <a:ext cx="1866580" cy="964637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9800" y="4549364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103196"/>
              </p:ext>
            </p:extLst>
          </p:nvPr>
        </p:nvGraphicFramePr>
        <p:xfrm>
          <a:off x="3582988" y="4572000"/>
          <a:ext cx="17637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8" name="Формула" r:id="rId13" imgW="888840" imgH="203040" progId="Equation.3">
                  <p:embed/>
                </p:oleObj>
              </mc:Choice>
              <mc:Fallback>
                <p:oleObj name="Формула" r:id="rId13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572000"/>
                        <a:ext cx="17637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2518" y="5408847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787531"/>
              </p:ext>
            </p:extLst>
          </p:nvPr>
        </p:nvGraphicFramePr>
        <p:xfrm>
          <a:off x="1712367" y="5250642"/>
          <a:ext cx="17383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9" name="Формула" r:id="rId15" imgW="876240" imgH="393480" progId="Equation.3">
                  <p:embed/>
                </p:oleObj>
              </mc:Choice>
              <mc:Fallback>
                <p:oleObj name="Формула" r:id="rId15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367" y="5250642"/>
                        <a:ext cx="17383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38535"/>
              </p:ext>
            </p:extLst>
          </p:nvPr>
        </p:nvGraphicFramePr>
        <p:xfrm>
          <a:off x="3668713" y="5413375"/>
          <a:ext cx="16367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0" name="Формула" r:id="rId17" imgW="825480" imgH="203040" progId="Equation.3">
                  <p:embed/>
                </p:oleObj>
              </mc:Choice>
              <mc:Fallback>
                <p:oleObj name="Формула" r:id="rId17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5413375"/>
                        <a:ext cx="16367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668323" y="4816730"/>
            <a:ext cx="1904615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25,4 · 1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007904"/>
              </p:ext>
            </p:extLst>
          </p:nvPr>
        </p:nvGraphicFramePr>
        <p:xfrm>
          <a:off x="1704975" y="4360863"/>
          <a:ext cx="37893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1" name="Формула" r:id="rId19" imgW="1777680" imgH="393480" progId="Equation.3">
                  <p:embed/>
                </p:oleObj>
              </mc:Choice>
              <mc:Fallback>
                <p:oleObj name="Формула" r:id="rId19" imgW="1777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360863"/>
                        <a:ext cx="3789363" cy="8540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086123"/>
              </p:ext>
            </p:extLst>
          </p:nvPr>
        </p:nvGraphicFramePr>
        <p:xfrm>
          <a:off x="1763688" y="5290333"/>
          <a:ext cx="3654426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2" name="Формула" r:id="rId21" imgW="1714320" imgH="393480" progId="Equation.3">
                  <p:embed/>
                </p:oleObj>
              </mc:Choice>
              <mc:Fallback>
                <p:oleObj name="Формула" r:id="rId21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290333"/>
                        <a:ext cx="3654426" cy="855663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28174"/>
              </p:ext>
            </p:extLst>
          </p:nvPr>
        </p:nvGraphicFramePr>
        <p:xfrm>
          <a:off x="268288" y="5994400"/>
          <a:ext cx="18208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73" name="Формула" r:id="rId23" imgW="787320" imgH="228600" progId="Equation.3">
                  <p:embed/>
                </p:oleObj>
              </mc:Choice>
              <mc:Fallback>
                <p:oleObj name="Формула" r:id="rId23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5994400"/>
                        <a:ext cx="1820862" cy="53975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44969" y="154689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возврат 41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омой 42">
            <a:hlinkClick r:id="rId2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762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9" grpId="0" animBg="1"/>
      <p:bldP spid="35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72,72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501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0388" y="442721"/>
            <a:ext cx="828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</p:txBody>
      </p:sp>
      <p:pic>
        <p:nvPicPr>
          <p:cNvPr id="69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71936"/>
              </p:ext>
            </p:extLst>
          </p:nvPr>
        </p:nvGraphicFramePr>
        <p:xfrm>
          <a:off x="417700" y="2175681"/>
          <a:ext cx="2364216" cy="5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0" name="Формула" r:id="rId6" imgW="761760" imgH="177480" progId="Equation.3">
                  <p:embed/>
                </p:oleObj>
              </mc:Choice>
              <mc:Fallback>
                <p:oleObj name="Формула" r:id="rId6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00" y="2175681"/>
                        <a:ext cx="2364216" cy="562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6732240" y="1988840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32240" y="4221088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36654" y="2708919"/>
            <a:ext cx="504057" cy="175327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8238"/>
              </p:ext>
            </p:extLst>
          </p:nvPr>
        </p:nvGraphicFramePr>
        <p:xfrm>
          <a:off x="3707904" y="2060017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1" name="Формула" r:id="rId8" imgW="876240" imgH="393480" progId="Equation.3">
                  <p:embed/>
                </p:oleObj>
              </mc:Choice>
              <mc:Fallback>
                <p:oleObj name="Формула" r:id="rId8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060017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231360"/>
              </p:ext>
            </p:extLst>
          </p:nvPr>
        </p:nvGraphicFramePr>
        <p:xfrm>
          <a:off x="3970338" y="2924175"/>
          <a:ext cx="10588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2" name="Формула" r:id="rId10" imgW="533160" imgH="177480" progId="Equation.3">
                  <p:embed/>
                </p:oleObj>
              </mc:Choice>
              <mc:Fallback>
                <p:oleObj name="Формула" r:id="rId10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2924175"/>
                        <a:ext cx="10588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15816" y="2132856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32452"/>
              </p:ext>
            </p:extLst>
          </p:nvPr>
        </p:nvGraphicFramePr>
        <p:xfrm>
          <a:off x="3663950" y="3441700"/>
          <a:ext cx="1638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3" name="Формула" r:id="rId12" imgW="825480" imgH="203040" progId="Equation.3">
                  <p:embed/>
                </p:oleObj>
              </mc:Choice>
              <mc:Fallback>
                <p:oleObj name="Формула" r:id="rId12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3441700"/>
                        <a:ext cx="1638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12225"/>
              </p:ext>
            </p:extLst>
          </p:nvPr>
        </p:nvGraphicFramePr>
        <p:xfrm>
          <a:off x="3743325" y="3851275"/>
          <a:ext cx="1511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4" name="Формула" r:id="rId14" imgW="761760" imgH="203040" progId="Equation.3">
                  <p:embed/>
                </p:oleObj>
              </mc:Choice>
              <mc:Fallback>
                <p:oleObj name="Формула" r:id="rId1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851275"/>
                        <a:ext cx="1511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54223"/>
              </p:ext>
            </p:extLst>
          </p:nvPr>
        </p:nvGraphicFramePr>
        <p:xfrm>
          <a:off x="2460625" y="4573588"/>
          <a:ext cx="44132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5" name="Формула" r:id="rId16" imgW="1562040" imgH="203040" progId="Equation.3">
                  <p:embed/>
                </p:oleObj>
              </mc:Choice>
              <mc:Fallback>
                <p:oleObj name="Формула" r:id="rId16" imgW="1562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573588"/>
                        <a:ext cx="4413250" cy="584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514423"/>
              </p:ext>
            </p:extLst>
          </p:nvPr>
        </p:nvGraphicFramePr>
        <p:xfrm>
          <a:off x="3186113" y="5276850"/>
          <a:ext cx="2905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6" name="Формула" r:id="rId18" imgW="1028520" imgH="203040" progId="Equation.3">
                  <p:embed/>
                </p:oleObj>
              </mc:Choice>
              <mc:Fallback>
                <p:oleObj name="Формула" r:id="rId18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5276850"/>
                        <a:ext cx="2905125" cy="584200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4969" y="154689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20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1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70" grpId="0" animBg="1"/>
      <p:bldP spid="3" grpId="0" animBg="1"/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5/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R20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" y="4486361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915816" y="1999173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618" y="1999173"/>
            <a:ext cx="249369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задачи №3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599698"/>
              </p:ext>
            </p:extLst>
          </p:nvPr>
        </p:nvGraphicFramePr>
        <p:xfrm>
          <a:off x="287338" y="3032125"/>
          <a:ext cx="2474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3" name="Формула" r:id="rId6" imgW="876240" imgH="203040" progId="Equation.3">
                  <p:embed/>
                </p:oleObj>
              </mc:Choice>
              <mc:Fallback>
                <p:oleObj name="Формула" r:id="rId6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032125"/>
                        <a:ext cx="2474912" cy="584200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059832" y="1999173"/>
            <a:ext cx="316835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Найдём диаметр шины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R20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69045"/>
              </p:ext>
            </p:extLst>
          </p:nvPr>
        </p:nvGraphicFramePr>
        <p:xfrm>
          <a:off x="3729025" y="2840979"/>
          <a:ext cx="1635063" cy="38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4" name="Формула" r:id="rId8" imgW="761669" imgH="177723" progId="Equation.3">
                  <p:embed/>
                </p:oleObj>
              </mc:Choice>
              <mc:Fallback>
                <p:oleObj name="Формула" r:id="rId8" imgW="76166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25" y="2840979"/>
                        <a:ext cx="1635063" cy="38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622739"/>
              </p:ext>
            </p:extLst>
          </p:nvPr>
        </p:nvGraphicFramePr>
        <p:xfrm>
          <a:off x="3775075" y="3127375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5" name="Формула" r:id="rId10" imgW="876240" imgH="393480" progId="Equation.3">
                  <p:embed/>
                </p:oleObj>
              </mc:Choice>
              <mc:Fallback>
                <p:oleObj name="Формула" r:id="rId10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3127375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1090"/>
              </p:ext>
            </p:extLst>
          </p:nvPr>
        </p:nvGraphicFramePr>
        <p:xfrm>
          <a:off x="3178175" y="3865563"/>
          <a:ext cx="10588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6" name="Формула" r:id="rId12" imgW="533160" imgH="177480" progId="Equation.3">
                  <p:embed/>
                </p:oleObj>
              </mc:Choice>
              <mc:Fallback>
                <p:oleObj name="Формула" r:id="rId12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3865563"/>
                        <a:ext cx="10588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94397"/>
              </p:ext>
            </p:extLst>
          </p:nvPr>
        </p:nvGraphicFramePr>
        <p:xfrm>
          <a:off x="4464050" y="3851275"/>
          <a:ext cx="17891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7" name="Формула" r:id="rId14" imgW="901440" imgH="203040" progId="Equation.3">
                  <p:embed/>
                </p:oleObj>
              </mc:Choice>
              <mc:Fallback>
                <p:oleObj name="Формула" r:id="rId14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851275"/>
                        <a:ext cx="17891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093354"/>
              </p:ext>
            </p:extLst>
          </p:nvPr>
        </p:nvGraphicFramePr>
        <p:xfrm>
          <a:off x="3862388" y="4160838"/>
          <a:ext cx="156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8" name="Формула" r:id="rId16" imgW="787320" imgH="203040" progId="Equation.3">
                  <p:embed/>
                </p:oleObj>
              </mc:Choice>
              <mc:Fallback>
                <p:oleObj name="Формула" r:id="rId16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4160838"/>
                        <a:ext cx="1562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37800"/>
              </p:ext>
            </p:extLst>
          </p:nvPr>
        </p:nvGraphicFramePr>
        <p:xfrm>
          <a:off x="2732088" y="4495800"/>
          <a:ext cx="389096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9" name="Формула" r:id="rId18" imgW="1650960" imgH="203040" progId="Equation.3">
                  <p:embed/>
                </p:oleObj>
              </mc:Choice>
              <mc:Fallback>
                <p:oleObj name="Формула" r:id="rId18" imgW="1650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495800"/>
                        <a:ext cx="3890962" cy="487363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89670"/>
              </p:ext>
            </p:extLst>
          </p:nvPr>
        </p:nvGraphicFramePr>
        <p:xfrm>
          <a:off x="3822700" y="5045075"/>
          <a:ext cx="18859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0" name="Формула" r:id="rId20" imgW="799920" imgH="228600" progId="Equation.3">
                  <p:embed/>
                </p:oleObj>
              </mc:Choice>
              <mc:Fallback>
                <p:oleObj name="Формула" r:id="rId20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045075"/>
                        <a:ext cx="1885950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475136"/>
              </p:ext>
            </p:extLst>
          </p:nvPr>
        </p:nvGraphicFramePr>
        <p:xfrm>
          <a:off x="3790950" y="5689600"/>
          <a:ext cx="19462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1" name="Формула" r:id="rId22" imgW="825480" imgH="228600" progId="Equation.3">
                  <p:embed/>
                </p:oleObj>
              </mc:Choice>
              <mc:Fallback>
                <p:oleObj name="Формула" r:id="rId22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5689600"/>
                        <a:ext cx="1946275" cy="5476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7,7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969" y="154689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24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2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772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https://img2.freepng.ru/20180207/pge/kisspng-car-tire-wheel-skid-mark-wheel-tires-5a7b09de3c6205.345342811518012894247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219" y="4627229"/>
            <a:ext cx="2892076" cy="19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890" y="362629"/>
            <a:ext cx="8287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автомобиля при одном обороте  колеса, если заменить шины, установленные на заводе, шинами с маркировкой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235/45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R20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Округлите результат до десятых.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394419" y="198063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69" y="154689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618" y="1999173"/>
            <a:ext cx="6018574" cy="493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предыдущих задач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3526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5960" y="5723234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918" y="3429000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35/45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103" y="263691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54550"/>
              </p:ext>
            </p:extLst>
          </p:nvPr>
        </p:nvGraphicFramePr>
        <p:xfrm>
          <a:off x="2555776" y="2687104"/>
          <a:ext cx="18859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9" name="Формула" r:id="rId5" imgW="799920" imgH="228600" progId="Equation.3">
                  <p:embed/>
                </p:oleObj>
              </mc:Choice>
              <mc:Fallback>
                <p:oleObj name="Формула" r:id="rId5" imgW="799920" imgH="2286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687104"/>
                        <a:ext cx="1885950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53505"/>
              </p:ext>
            </p:extLst>
          </p:nvPr>
        </p:nvGraphicFramePr>
        <p:xfrm>
          <a:off x="2555776" y="3479192"/>
          <a:ext cx="18859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0" name="Формула" r:id="rId7" imgW="799920" imgH="228600" progId="Equation.3">
                  <p:embed/>
                </p:oleObj>
              </mc:Choice>
              <mc:Fallback>
                <p:oleObj name="Формула" r:id="rId7" imgW="799920" imgH="2286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479192"/>
                        <a:ext cx="1885950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00194"/>
              </p:ext>
            </p:extLst>
          </p:nvPr>
        </p:nvGraphicFramePr>
        <p:xfrm>
          <a:off x="4667584" y="3011140"/>
          <a:ext cx="24542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11" name="Формула" r:id="rId9" imgW="1041120" imgH="228600" progId="Equation.3">
                  <p:embed/>
                </p:oleObj>
              </mc:Choice>
              <mc:Fallback>
                <p:oleObj name="Формула" r:id="rId9" imgW="1041120" imgH="228600" progId="Equation.3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584" y="3011140"/>
                        <a:ext cx="2454275" cy="54768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2987824" y="4574303"/>
            <a:ext cx="3000396" cy="1571636"/>
            <a:chOff x="5429256" y="4214818"/>
            <a:chExt cx="3000396" cy="15716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865420"/>
                </p:ext>
              </p:extLst>
            </p:nvPr>
          </p:nvGraphicFramePr>
          <p:xfrm>
            <a:off x="5933997" y="4466006"/>
            <a:ext cx="2146300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12" name="Формула" r:id="rId11" imgW="799920" imgH="419040" progId="Equation.3">
                    <p:embed/>
                  </p:oleObj>
                </mc:Choice>
                <mc:Fallback>
                  <p:oleObj name="Формула" r:id="rId11" imgW="7999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3997" y="4466006"/>
                          <a:ext cx="2146300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Группа 27"/>
          <p:cNvGrpSpPr/>
          <p:nvPr/>
        </p:nvGrpSpPr>
        <p:grpSpPr>
          <a:xfrm>
            <a:off x="2993666" y="4559827"/>
            <a:ext cx="3000396" cy="1571636"/>
            <a:chOff x="5429256" y="4214818"/>
            <a:chExt cx="3000396" cy="157163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694868"/>
                </p:ext>
              </p:extLst>
            </p:nvPr>
          </p:nvGraphicFramePr>
          <p:xfrm>
            <a:off x="5635992" y="4411393"/>
            <a:ext cx="2587626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13" name="Формула" r:id="rId13" imgW="965160" imgH="203040" progId="Equation.3">
                    <p:embed/>
                  </p:oleObj>
                </mc:Choice>
                <mc:Fallback>
                  <p:oleObj name="Формула" r:id="rId13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5992" y="4411393"/>
                          <a:ext cx="2587626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3317855"/>
                </p:ext>
              </p:extLst>
            </p:nvPr>
          </p:nvGraphicFramePr>
          <p:xfrm>
            <a:off x="5932855" y="5000356"/>
            <a:ext cx="20796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214" name="Формула" r:id="rId15" imgW="774360" imgH="203040" progId="Equation.3">
                    <p:embed/>
                  </p:oleObj>
                </mc:Choice>
                <mc:Fallback>
                  <p:oleObj name="Формула" r:id="rId15" imgW="7743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2855" y="5000356"/>
                          <a:ext cx="2079625" cy="554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2993666" y="4555116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8390926" y="1340768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5502809" y="761669"/>
            <a:ext cx="2701998" cy="1092715"/>
          </a:xfrm>
          <a:prstGeom prst="wedgeRectCallout">
            <a:avLst>
              <a:gd name="adj1" fmla="val 60206"/>
              <a:gd name="adj2" fmla="val 1953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(один оборот)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489"/>
          <a:stretch/>
        </p:blipFill>
        <p:spPr bwMode="auto">
          <a:xfrm flipH="1">
            <a:off x="7431469" y="3371493"/>
            <a:ext cx="1326242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340711" y="4663162"/>
            <a:ext cx="255625" cy="56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rId18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возврат 38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19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7" grpId="0" animBg="1"/>
      <p:bldP spid="18" grpId="0" animBg="1"/>
      <p:bldP spid="32" grpId="0" animBg="1"/>
      <p:bldP spid="34" grpId="0" animBg="1"/>
      <p:bldP spid="3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55576" y="521113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5076056" y="2059270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4" action="ppaction://hlinksldjump" highlightClick="1"/>
          </p:cNvPr>
          <p:cNvSpPr/>
          <p:nvPr/>
        </p:nvSpPr>
        <p:spPr>
          <a:xfrm>
            <a:off x="5076056" y="2851358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5" action="ppaction://hlinksldjump" highlightClick="1"/>
          </p:cNvPr>
          <p:cNvSpPr/>
          <p:nvPr/>
        </p:nvSpPr>
        <p:spPr>
          <a:xfrm>
            <a:off x="5076056" y="3643446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6" action="ppaction://hlinksldjump" highlightClick="1"/>
          </p:cNvPr>
          <p:cNvSpPr/>
          <p:nvPr/>
        </p:nvSpPr>
        <p:spPr>
          <a:xfrm>
            <a:off x="5076056" y="4435534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7" action="ppaction://hlinksldjump" highlightClick="1"/>
          </p:cNvPr>
          <p:cNvSpPr/>
          <p:nvPr/>
        </p:nvSpPr>
        <p:spPr>
          <a:xfrm>
            <a:off x="5076056" y="5227622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8" action="ppaction://hlinksldjump" highlightClick="1"/>
          </p:cNvPr>
          <p:cNvSpPr/>
          <p:nvPr/>
        </p:nvSpPr>
        <p:spPr>
          <a:xfrm>
            <a:off x="5076056" y="1268760"/>
            <a:ext cx="3600400" cy="72008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26" name="Picture 2" descr="https://yt3.ggpht.com/a/AGF-l7_HElhYnnfn497ZsO0Wcz-PJT7Ok4KoqMhL1Q=s900-c-k-c0xffffffff-no-rj-m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7" y="1478024"/>
            <a:ext cx="4375448" cy="43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омой 9">
            <a:hlinkClick r:id="rId10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https://img2.freepng.ru/20180311/xse/kisspng-sports-car-clip-art-car-5aa4c051d83663.239819901520746577885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780927"/>
            <a:ext cx="5720361" cy="38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591879" y="61255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91879" y="147665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4591879" y="234074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591879" y="320484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6610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inamoavto.kz/sites/default/files/common/avtoser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88" y="4430458"/>
            <a:ext cx="5412920" cy="23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0395" y="260650"/>
            <a:ext cx="8763907" cy="15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 производит легковые автомобили определённой модели и устанавливает на них шины с маркировкой 205/60 R16. Завод допускает установку шин с другими маркировками. В таблице показаны разрешённые размеры шин.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3518" y="1762466"/>
            <a:ext cx="8615302" cy="2824141"/>
            <a:chOff x="293518" y="1762466"/>
            <a:chExt cx="8615302" cy="2824141"/>
          </a:xfrm>
        </p:grpSpPr>
        <p:pic>
          <p:nvPicPr>
            <p:cNvPr id="2078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42" y="1762466"/>
              <a:ext cx="8235978" cy="2824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-864088" y="2920072"/>
              <a:ext cx="2824141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93518" y="1762466"/>
            <a:ext cx="8615302" cy="2824141"/>
            <a:chOff x="293518" y="1762466"/>
            <a:chExt cx="8615302" cy="2824141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42" y="1762466"/>
              <a:ext cx="8235978" cy="2824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 rot="16200000">
              <a:off x="-864088" y="2920072"/>
              <a:ext cx="2824141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автомобиль, если диаметр диска равен 17 дюймам?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05216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11866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97364" y="1268760"/>
            <a:ext cx="1707443" cy="0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497364" y="2040969"/>
            <a:ext cx="903094" cy="5760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19672" y="895710"/>
            <a:ext cx="3066505" cy="4869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21413" y="2771021"/>
            <a:ext cx="937275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236296" y="2250298"/>
            <a:ext cx="0" cy="750913"/>
          </a:xfrm>
          <a:prstGeom prst="straightConnector1">
            <a:avLst/>
          </a:prstGeom>
          <a:ln w="762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802447" y="2886504"/>
            <a:ext cx="6786843" cy="28803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381114" y="149105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61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67" y="4364794"/>
            <a:ext cx="4947328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4331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42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6" grpId="0" animBg="1"/>
      <p:bldP spid="37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93518" y="1762466"/>
            <a:ext cx="8615302" cy="2824141"/>
            <a:chOff x="293518" y="1762466"/>
            <a:chExt cx="8615302" cy="2824141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42" y="1762466"/>
              <a:ext cx="8235978" cy="2824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 rot="16200000">
              <a:off x="-864088" y="2920072"/>
              <a:ext cx="2824141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195/55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225/45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04564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0456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79036"/>
              </p:ext>
            </p:extLst>
          </p:nvPr>
        </p:nvGraphicFramePr>
        <p:xfrm>
          <a:off x="4785397" y="2101958"/>
          <a:ext cx="1835233" cy="43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3" name="Формула" r:id="rId7" imgW="761760" imgH="177480" progId="Equation.3">
                  <p:embed/>
                </p:oleObj>
              </mc:Choice>
              <mc:Fallback>
                <p:oleObj name="Формула" r:id="rId7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397" y="2101958"/>
                        <a:ext cx="1835233" cy="43601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57084"/>
              </p:ext>
            </p:extLst>
          </p:nvPr>
        </p:nvGraphicFramePr>
        <p:xfrm>
          <a:off x="1701800" y="4391025"/>
          <a:ext cx="17129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4" name="Формула" r:id="rId9" imgW="863280" imgH="393480" progId="Equation.3">
                  <p:embed/>
                </p:oleObj>
              </mc:Choice>
              <mc:Fallback>
                <p:oleObj name="Формула" r:id="rId9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391025"/>
                        <a:ext cx="17129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73115"/>
              </p:ext>
            </p:extLst>
          </p:nvPr>
        </p:nvGraphicFramePr>
        <p:xfrm>
          <a:off x="4754051" y="2708920"/>
          <a:ext cx="1866580" cy="96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5" name="Формула" r:id="rId11" imgW="774360" imgH="393480" progId="Equation.3">
                  <p:embed/>
                </p:oleObj>
              </mc:Choice>
              <mc:Fallback>
                <p:oleObj name="Формула" r:id="rId11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051" y="2708920"/>
                        <a:ext cx="1866580" cy="964637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9800" y="4549364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77814"/>
              </p:ext>
            </p:extLst>
          </p:nvPr>
        </p:nvGraphicFramePr>
        <p:xfrm>
          <a:off x="3595688" y="4572000"/>
          <a:ext cx="1738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6" name="Формула" r:id="rId13" imgW="876240" imgH="203040" progId="Equation.3">
                  <p:embed/>
                </p:oleObj>
              </mc:Choice>
              <mc:Fallback>
                <p:oleObj name="Формула" r:id="rId13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572000"/>
                        <a:ext cx="17383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2518" y="5408847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48327"/>
              </p:ext>
            </p:extLst>
          </p:nvPr>
        </p:nvGraphicFramePr>
        <p:xfrm>
          <a:off x="1712367" y="5250642"/>
          <a:ext cx="17383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7" name="Формула" r:id="rId15" imgW="876240" imgH="393480" progId="Equation.3">
                  <p:embed/>
                </p:oleObj>
              </mc:Choice>
              <mc:Fallback>
                <p:oleObj name="Формула" r:id="rId15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367" y="5250642"/>
                        <a:ext cx="17383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05710"/>
              </p:ext>
            </p:extLst>
          </p:nvPr>
        </p:nvGraphicFramePr>
        <p:xfrm>
          <a:off x="3594100" y="5413375"/>
          <a:ext cx="1787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8" name="Формула" r:id="rId17" imgW="901440" imgH="203040" progId="Equation.3">
                  <p:embed/>
                </p:oleObj>
              </mc:Choice>
              <mc:Fallback>
                <p:oleObj name="Формула" r:id="rId17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413375"/>
                        <a:ext cx="17875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668323" y="4816730"/>
            <a:ext cx="1904615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25,4 · 1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86849"/>
              </p:ext>
            </p:extLst>
          </p:nvPr>
        </p:nvGraphicFramePr>
        <p:xfrm>
          <a:off x="1691680" y="4338350"/>
          <a:ext cx="37623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9" name="Формула" r:id="rId19" imgW="1765080" imgH="393480" progId="Equation.3">
                  <p:embed/>
                </p:oleObj>
              </mc:Choice>
              <mc:Fallback>
                <p:oleObj name="Формула" r:id="rId19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338350"/>
                        <a:ext cx="3762375" cy="8540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229154"/>
              </p:ext>
            </p:extLst>
          </p:nvPr>
        </p:nvGraphicFramePr>
        <p:xfrm>
          <a:off x="1691680" y="5248778"/>
          <a:ext cx="38179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0" name="Формула" r:id="rId21" imgW="1790640" imgH="393480" progId="Equation.3">
                  <p:embed/>
                </p:oleObj>
              </mc:Choice>
              <mc:Fallback>
                <p:oleObj name="Формула" r:id="rId21" imgW="1790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248778"/>
                        <a:ext cx="3817938" cy="855663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76504"/>
              </p:ext>
            </p:extLst>
          </p:nvPr>
        </p:nvGraphicFramePr>
        <p:xfrm>
          <a:off x="282575" y="5994400"/>
          <a:ext cx="17922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1" name="Формула" r:id="rId23" imgW="774360" imgH="228600" progId="Equation.3">
                  <p:embed/>
                </p:oleObj>
              </mc:Choice>
              <mc:Fallback>
                <p:oleObj name="Формула" r:id="rId23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994400"/>
                        <a:ext cx="1792288" cy="53975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44331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6991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9" grpId="0" animBg="1"/>
      <p:bldP spid="35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65,24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69633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69633" y="5762081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0388" y="442721"/>
            <a:ext cx="828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</p:txBody>
      </p:sp>
      <p:pic>
        <p:nvPicPr>
          <p:cNvPr id="69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35040"/>
              </p:ext>
            </p:extLst>
          </p:nvPr>
        </p:nvGraphicFramePr>
        <p:xfrm>
          <a:off x="417700" y="2175681"/>
          <a:ext cx="2364216" cy="5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1" name="Формула" r:id="rId6" imgW="761760" imgH="177480" progId="Equation.3">
                  <p:embed/>
                </p:oleObj>
              </mc:Choice>
              <mc:Fallback>
                <p:oleObj name="Формула" r:id="rId6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00" y="2175681"/>
                        <a:ext cx="2364216" cy="562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6732240" y="1988840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32240" y="4221088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36654" y="2708919"/>
            <a:ext cx="504057" cy="175327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553072"/>
              </p:ext>
            </p:extLst>
          </p:nvPr>
        </p:nvGraphicFramePr>
        <p:xfrm>
          <a:off x="3707904" y="2060017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2" name="Формула" r:id="rId8" imgW="876240" imgH="393480" progId="Equation.3">
                  <p:embed/>
                </p:oleObj>
              </mc:Choice>
              <mc:Fallback>
                <p:oleObj name="Формула" r:id="rId8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060017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60400"/>
              </p:ext>
            </p:extLst>
          </p:nvPr>
        </p:nvGraphicFramePr>
        <p:xfrm>
          <a:off x="3970338" y="2924175"/>
          <a:ext cx="10588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3" name="Формула" r:id="rId10" imgW="533160" imgH="177480" progId="Equation.3">
                  <p:embed/>
                </p:oleObj>
              </mc:Choice>
              <mc:Fallback>
                <p:oleObj name="Формула" r:id="rId10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2924175"/>
                        <a:ext cx="10588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15816" y="2132856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80870"/>
              </p:ext>
            </p:extLst>
          </p:nvPr>
        </p:nvGraphicFramePr>
        <p:xfrm>
          <a:off x="3663950" y="3441700"/>
          <a:ext cx="1638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4" name="Формула" r:id="rId12" imgW="825480" imgH="203040" progId="Equation.3">
                  <p:embed/>
                </p:oleObj>
              </mc:Choice>
              <mc:Fallback>
                <p:oleObj name="Формула" r:id="rId12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3441700"/>
                        <a:ext cx="1638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99439"/>
              </p:ext>
            </p:extLst>
          </p:nvPr>
        </p:nvGraphicFramePr>
        <p:xfrm>
          <a:off x="3743325" y="3851275"/>
          <a:ext cx="1511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5" name="Формула" r:id="rId14" imgW="761760" imgH="203040" progId="Equation.3">
                  <p:embed/>
                </p:oleObj>
              </mc:Choice>
              <mc:Fallback>
                <p:oleObj name="Формула" r:id="rId1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851275"/>
                        <a:ext cx="1511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920702"/>
              </p:ext>
            </p:extLst>
          </p:nvPr>
        </p:nvGraphicFramePr>
        <p:xfrm>
          <a:off x="2460625" y="4573588"/>
          <a:ext cx="44132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6" name="Формула" r:id="rId16" imgW="1562040" imgH="203040" progId="Equation.3">
                  <p:embed/>
                </p:oleObj>
              </mc:Choice>
              <mc:Fallback>
                <p:oleObj name="Формула" r:id="rId16" imgW="1562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573588"/>
                        <a:ext cx="4413250" cy="584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133835"/>
              </p:ext>
            </p:extLst>
          </p:nvPr>
        </p:nvGraphicFramePr>
        <p:xfrm>
          <a:off x="3186113" y="5276850"/>
          <a:ext cx="2905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7" name="Формула" r:id="rId18" imgW="1028520" imgH="203040" progId="Equation.3">
                  <p:embed/>
                </p:oleObj>
              </mc:Choice>
              <mc:Fallback>
                <p:oleObj name="Формула" r:id="rId18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5276850"/>
                        <a:ext cx="2905125" cy="584200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4331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20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1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70" grpId="0" animBg="1"/>
      <p:bldP spid="3" grpId="0" animBg="1"/>
      <p:bldP spid="73" grpId="0" animBg="1"/>
      <p:bldP spid="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5/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" y="4486361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915816" y="1999173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618" y="1999173"/>
            <a:ext cx="249369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задачи №3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92517"/>
              </p:ext>
            </p:extLst>
          </p:nvPr>
        </p:nvGraphicFramePr>
        <p:xfrm>
          <a:off x="304800" y="3032125"/>
          <a:ext cx="24399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4" name="Формула" r:id="rId6" imgW="863280" imgH="203040" progId="Equation.3">
                  <p:embed/>
                </p:oleObj>
              </mc:Choice>
              <mc:Fallback>
                <p:oleObj name="Формула" r:id="rId6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32125"/>
                        <a:ext cx="2439988" cy="584200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059832" y="1999173"/>
            <a:ext cx="316835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Найдём диаметр шины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01677"/>
              </p:ext>
            </p:extLst>
          </p:nvPr>
        </p:nvGraphicFramePr>
        <p:xfrm>
          <a:off x="3729025" y="2840979"/>
          <a:ext cx="1635063" cy="38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5" name="Формула" r:id="rId8" imgW="761669" imgH="177723" progId="Equation.3">
                  <p:embed/>
                </p:oleObj>
              </mc:Choice>
              <mc:Fallback>
                <p:oleObj name="Формула" r:id="rId8" imgW="76166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25" y="2840979"/>
                        <a:ext cx="1635063" cy="38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02339"/>
              </p:ext>
            </p:extLst>
          </p:nvPr>
        </p:nvGraphicFramePr>
        <p:xfrm>
          <a:off x="3775075" y="3127375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6" name="Формула" r:id="rId10" imgW="876240" imgH="393480" progId="Equation.3">
                  <p:embed/>
                </p:oleObj>
              </mc:Choice>
              <mc:Fallback>
                <p:oleObj name="Формула" r:id="rId10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3127375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701988"/>
              </p:ext>
            </p:extLst>
          </p:nvPr>
        </p:nvGraphicFramePr>
        <p:xfrm>
          <a:off x="3178175" y="3865563"/>
          <a:ext cx="10588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7" name="Формула" r:id="rId12" imgW="533160" imgH="177480" progId="Equation.3">
                  <p:embed/>
                </p:oleObj>
              </mc:Choice>
              <mc:Fallback>
                <p:oleObj name="Формула" r:id="rId12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3865563"/>
                        <a:ext cx="10588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231770"/>
              </p:ext>
            </p:extLst>
          </p:nvPr>
        </p:nvGraphicFramePr>
        <p:xfrm>
          <a:off x="4538663" y="3851275"/>
          <a:ext cx="1638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8" name="Формула" r:id="rId14" imgW="825480" imgH="203040" progId="Equation.3">
                  <p:embed/>
                </p:oleObj>
              </mc:Choice>
              <mc:Fallback>
                <p:oleObj name="Формула" r:id="rId1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3851275"/>
                        <a:ext cx="1638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87265"/>
              </p:ext>
            </p:extLst>
          </p:nvPr>
        </p:nvGraphicFramePr>
        <p:xfrm>
          <a:off x="3887788" y="4160838"/>
          <a:ext cx="1511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9" name="Формула" r:id="rId16" imgW="761760" imgH="203040" progId="Equation.3">
                  <p:embed/>
                </p:oleObj>
              </mc:Choice>
              <mc:Fallback>
                <p:oleObj name="Формула" r:id="rId16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4160838"/>
                        <a:ext cx="1511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99406"/>
              </p:ext>
            </p:extLst>
          </p:nvPr>
        </p:nvGraphicFramePr>
        <p:xfrm>
          <a:off x="2836863" y="4495800"/>
          <a:ext cx="36798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0" name="Формула" r:id="rId18" imgW="1562040" imgH="203040" progId="Equation.3">
                  <p:embed/>
                </p:oleObj>
              </mc:Choice>
              <mc:Fallback>
                <p:oleObj name="Формула" r:id="rId18" imgW="1562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495800"/>
                        <a:ext cx="3679825" cy="487363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87988"/>
              </p:ext>
            </p:extLst>
          </p:nvPr>
        </p:nvGraphicFramePr>
        <p:xfrm>
          <a:off x="3822700" y="5045075"/>
          <a:ext cx="18859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1" name="Формула" r:id="rId20" imgW="799920" imgH="228600" progId="Equation.3">
                  <p:embed/>
                </p:oleObj>
              </mc:Choice>
              <mc:Fallback>
                <p:oleObj name="Формула" r:id="rId20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5045075"/>
                        <a:ext cx="1885950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911948"/>
              </p:ext>
            </p:extLst>
          </p:nvPr>
        </p:nvGraphicFramePr>
        <p:xfrm>
          <a:off x="3790950" y="5689600"/>
          <a:ext cx="19462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2" name="Формула" r:id="rId22" imgW="825480" imgH="228600" progId="Equation.3">
                  <p:embed/>
                </p:oleObj>
              </mc:Choice>
              <mc:Fallback>
                <p:oleObj name="Формула" r:id="rId22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5689600"/>
                        <a:ext cx="1946275" cy="5476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15,2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96832" y="5758885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331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24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2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78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https://img2.freepng.ru/20180207/pge/kisspng-car-tire-wheel-skid-mark-wheel-tires-5a7b09de3c6205.345342811518012894247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219" y="4627229"/>
            <a:ext cx="2892076" cy="19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890" y="362629"/>
            <a:ext cx="8287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автомобиля при одном обороте  колеса, если заменить шины, установленные на заводе, шинами с маркировкой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225/40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18? Округлите результат до десятых.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394419" y="198063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618" y="1999173"/>
            <a:ext cx="6018574" cy="493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предыдущих задач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4850" y="5758181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918" y="3429000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25/40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103" y="263691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556369"/>
              </p:ext>
            </p:extLst>
          </p:nvPr>
        </p:nvGraphicFramePr>
        <p:xfrm>
          <a:off x="2627784" y="2687104"/>
          <a:ext cx="23955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2" name="Формула" r:id="rId5" imgW="1015920" imgH="228600" progId="Equation.3">
                  <p:embed/>
                </p:oleObj>
              </mc:Choice>
              <mc:Fallback>
                <p:oleObj name="Формула" r:id="rId5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687104"/>
                        <a:ext cx="2395538" cy="547687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606161"/>
              </p:ext>
            </p:extLst>
          </p:nvPr>
        </p:nvGraphicFramePr>
        <p:xfrm>
          <a:off x="2627784" y="3429000"/>
          <a:ext cx="23955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3" name="Формула" r:id="rId7" imgW="1015920" imgH="228600" progId="Equation.3">
                  <p:embed/>
                </p:oleObj>
              </mc:Choice>
              <mc:Fallback>
                <p:oleObj name="Формула" r:id="rId7" imgW="1015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429000"/>
                        <a:ext cx="2395538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32398"/>
              </p:ext>
            </p:extLst>
          </p:nvPr>
        </p:nvGraphicFramePr>
        <p:xfrm>
          <a:off x="5434013" y="2960688"/>
          <a:ext cx="26035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4" name="Формула" r:id="rId9" imgW="1104840" imgH="228600" progId="Equation.3">
                  <p:embed/>
                </p:oleObj>
              </mc:Choice>
              <mc:Fallback>
                <p:oleObj name="Формула" r:id="rId9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2960688"/>
                        <a:ext cx="2603500" cy="54768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2987824" y="4574303"/>
            <a:ext cx="3000396" cy="1571636"/>
            <a:chOff x="5429256" y="4214818"/>
            <a:chExt cx="3000396" cy="15716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921719"/>
                </p:ext>
              </p:extLst>
            </p:nvPr>
          </p:nvGraphicFramePr>
          <p:xfrm>
            <a:off x="5865670" y="4466515"/>
            <a:ext cx="2282825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85" name="Формула" r:id="rId11" imgW="850680" imgH="419040" progId="Equation.3">
                    <p:embed/>
                  </p:oleObj>
                </mc:Choice>
                <mc:Fallback>
                  <p:oleObj name="Формула" r:id="rId11" imgW="8506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5670" y="4466515"/>
                          <a:ext cx="2282825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Группа 27"/>
          <p:cNvGrpSpPr/>
          <p:nvPr/>
        </p:nvGrpSpPr>
        <p:grpSpPr>
          <a:xfrm>
            <a:off x="2987824" y="4655654"/>
            <a:ext cx="3000396" cy="1571636"/>
            <a:chOff x="5429256" y="4214818"/>
            <a:chExt cx="3000396" cy="157163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38320"/>
                </p:ext>
              </p:extLst>
            </p:nvPr>
          </p:nvGraphicFramePr>
          <p:xfrm>
            <a:off x="5635992" y="4411393"/>
            <a:ext cx="2587626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86" name="Формула" r:id="rId13" imgW="965160" imgH="203040" progId="Equation.3">
                    <p:embed/>
                  </p:oleObj>
                </mc:Choice>
                <mc:Fallback>
                  <p:oleObj name="Формула" r:id="rId13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5992" y="4411393"/>
                          <a:ext cx="2587626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870460"/>
                </p:ext>
              </p:extLst>
            </p:nvPr>
          </p:nvGraphicFramePr>
          <p:xfrm>
            <a:off x="5864297" y="4999781"/>
            <a:ext cx="2216150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87" name="Формула" r:id="rId15" imgW="825480" imgH="203040" progId="Equation.3">
                    <p:embed/>
                  </p:oleObj>
                </mc:Choice>
                <mc:Fallback>
                  <p:oleObj name="Формула" r:id="rId15" imgW="825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4297" y="4999781"/>
                          <a:ext cx="2216150" cy="554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2987824" y="4598131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489"/>
          <a:stretch/>
        </p:blipFill>
        <p:spPr bwMode="auto">
          <a:xfrm flipH="1">
            <a:off x="7431469" y="3371493"/>
            <a:ext cx="1326242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340711" y="4663162"/>
            <a:ext cx="255625" cy="56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31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сведения 37">
            <a:hlinkClick r:id="" action="ppaction://noaction" highlightClick="1"/>
          </p:cNvPr>
          <p:cNvSpPr/>
          <p:nvPr/>
        </p:nvSpPr>
        <p:spPr>
          <a:xfrm>
            <a:off x="8390926" y="1340768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5502809" y="761669"/>
            <a:ext cx="2701998" cy="1092715"/>
          </a:xfrm>
          <a:prstGeom prst="wedgeRectCallout">
            <a:avLst>
              <a:gd name="adj1" fmla="val 60206"/>
              <a:gd name="adj2" fmla="val 1953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(один оборот)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настраиваемая 39">
            <a:hlinkClick r:id="rId18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возврат 41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домой 42">
            <a:hlinkClick r:id="rId19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7" grpId="0" animBg="1"/>
      <p:bldP spid="18" grpId="0" animBg="1"/>
      <p:bldP spid="32" grpId="0" animBg="1"/>
      <p:bldP spid="39" grpId="0" animBg="1"/>
      <p:bldP spid="3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s://im0-tub-ru.yandex.net/i?id=64185b4471142a6b7f99fe2b35180671&amp;n=33&amp;w=327&amp;h=1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9934" y="1917894"/>
            <a:ext cx="4392488" cy="40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5576" y="521113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5076056" y="2059270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5076056" y="2851358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>
          <a:xfrm>
            <a:off x="5076056" y="3643446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настраиваемая 16">
            <a:hlinkClick r:id="rId7" action="ppaction://hlinksldjump" highlightClick="1"/>
          </p:cNvPr>
          <p:cNvSpPr/>
          <p:nvPr/>
        </p:nvSpPr>
        <p:spPr>
          <a:xfrm>
            <a:off x="5076056" y="4435534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7" action="ppaction://hlinksldjump" highlightClick="1"/>
          </p:cNvPr>
          <p:cNvSpPr/>
          <p:nvPr/>
        </p:nvSpPr>
        <p:spPr>
          <a:xfrm>
            <a:off x="5076056" y="5227622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5076056" y="1268760"/>
            <a:ext cx="3600400" cy="72008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9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inamoavto.kz/sites/default/files/common/avtoser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88" y="4430458"/>
            <a:ext cx="5412920" cy="231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0395" y="260650"/>
            <a:ext cx="8763907" cy="15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 производит легковые автомобили определённой модели и устанавливает на них шины с маркировкой 185/60 R15. Завод допускает установку шин с другими маркировками. В таблице показаны разрешённые размеры шин.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3518" y="1762466"/>
            <a:ext cx="8667287" cy="2832626"/>
            <a:chOff x="293518" y="1762466"/>
            <a:chExt cx="8667287" cy="2832626"/>
          </a:xfrm>
        </p:grpSpPr>
        <p:pic>
          <p:nvPicPr>
            <p:cNvPr id="2088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02" y="1762466"/>
              <a:ext cx="8221203" cy="2832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-864088" y="2920072"/>
              <a:ext cx="2824141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s://telegramfor.me/t_file/?name=90ad4e645c96cb91d18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1945928"/>
            <a:ext cx="4967649" cy="39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21113"/>
            <a:ext cx="408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Вариант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5076056" y="2059270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5076056" y="2851358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5076056" y="3643446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5076056" y="4435534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5076056" y="5227622"/>
            <a:ext cx="3600400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5076056" y="1268760"/>
            <a:ext cx="3600400" cy="720080"/>
          </a:xfrm>
          <a:prstGeom prst="actionButtonBlank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93518" y="1762466"/>
            <a:ext cx="8667287" cy="2832626"/>
            <a:chOff x="293518" y="1762466"/>
            <a:chExt cx="8667287" cy="283262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02" y="1762466"/>
              <a:ext cx="8221203" cy="2832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16200000">
              <a:off x="-864088" y="2920072"/>
              <a:ext cx="2824141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автомобиль, если диаметр диска равен 16 дюймам?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981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97364" y="1268760"/>
            <a:ext cx="1707443" cy="0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381114" y="2040969"/>
            <a:ext cx="903094" cy="5760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19672" y="895710"/>
            <a:ext cx="3066505" cy="4869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39602" y="3001211"/>
            <a:ext cx="937275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157866" y="2329001"/>
            <a:ext cx="0" cy="924238"/>
          </a:xfrm>
          <a:prstGeom prst="straightConnector1">
            <a:avLst/>
          </a:prstGeom>
          <a:ln w="762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802447" y="3109223"/>
            <a:ext cx="6786843" cy="28803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381114" y="149105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61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67" y="4364794"/>
            <a:ext cx="4947328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5119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29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6" grpId="0" animBg="1"/>
      <p:bldP spid="37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93518" y="1762466"/>
            <a:ext cx="8615302" cy="2824141"/>
            <a:chOff x="293518" y="1762466"/>
            <a:chExt cx="8615302" cy="2824141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42" y="1762466"/>
              <a:ext cx="8235978" cy="2824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Прямоугольник 42"/>
            <p:cNvSpPr/>
            <p:nvPr/>
          </p:nvSpPr>
          <p:spPr>
            <a:xfrm rot="16200000">
              <a:off x="-864088" y="2920072"/>
              <a:ext cx="2824141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175/65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205/55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64984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93458" y="575582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5196"/>
              </p:ext>
            </p:extLst>
          </p:nvPr>
        </p:nvGraphicFramePr>
        <p:xfrm>
          <a:off x="4785397" y="2101958"/>
          <a:ext cx="1835233" cy="43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8" name="Формула" r:id="rId7" imgW="761760" imgH="177480" progId="Equation.3">
                  <p:embed/>
                </p:oleObj>
              </mc:Choice>
              <mc:Fallback>
                <p:oleObj name="Формула" r:id="rId7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397" y="2101958"/>
                        <a:ext cx="1835233" cy="43601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05862"/>
              </p:ext>
            </p:extLst>
          </p:nvPr>
        </p:nvGraphicFramePr>
        <p:xfrm>
          <a:off x="1701800" y="4391025"/>
          <a:ext cx="17129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9" name="Формула" r:id="rId9" imgW="863280" imgH="393480" progId="Equation.3">
                  <p:embed/>
                </p:oleObj>
              </mc:Choice>
              <mc:Fallback>
                <p:oleObj name="Формула" r:id="rId9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4391025"/>
                        <a:ext cx="17129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271052"/>
              </p:ext>
            </p:extLst>
          </p:nvPr>
        </p:nvGraphicFramePr>
        <p:xfrm>
          <a:off x="4754051" y="2708920"/>
          <a:ext cx="1866580" cy="96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0" name="Формула" r:id="rId11" imgW="774360" imgH="393480" progId="Equation.3">
                  <p:embed/>
                </p:oleObj>
              </mc:Choice>
              <mc:Fallback>
                <p:oleObj name="Формула" r:id="rId11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051" y="2708920"/>
                        <a:ext cx="1866580" cy="964637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9800" y="4549364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98131"/>
              </p:ext>
            </p:extLst>
          </p:nvPr>
        </p:nvGraphicFramePr>
        <p:xfrm>
          <a:off x="3595688" y="4572000"/>
          <a:ext cx="1738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1" name="Формула" r:id="rId13" imgW="876240" imgH="203040" progId="Equation.3">
                  <p:embed/>
                </p:oleObj>
              </mc:Choice>
              <mc:Fallback>
                <p:oleObj name="Формула" r:id="rId13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572000"/>
                        <a:ext cx="17383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2518" y="5408847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04157"/>
              </p:ext>
            </p:extLst>
          </p:nvPr>
        </p:nvGraphicFramePr>
        <p:xfrm>
          <a:off x="1725613" y="5249863"/>
          <a:ext cx="17129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2" name="Формула" r:id="rId15" imgW="863280" imgH="393480" progId="Equation.3">
                  <p:embed/>
                </p:oleObj>
              </mc:Choice>
              <mc:Fallback>
                <p:oleObj name="Формула" r:id="rId15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5249863"/>
                        <a:ext cx="17129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16585"/>
              </p:ext>
            </p:extLst>
          </p:nvPr>
        </p:nvGraphicFramePr>
        <p:xfrm>
          <a:off x="3606800" y="5413375"/>
          <a:ext cx="17621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3" name="Формула" r:id="rId17" imgW="888840" imgH="203040" progId="Equation.3">
                  <p:embed/>
                </p:oleObj>
              </mc:Choice>
              <mc:Fallback>
                <p:oleObj name="Формула" r:id="rId17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5413375"/>
                        <a:ext cx="17621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668323" y="4816730"/>
            <a:ext cx="1904615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25,4 · 1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403031"/>
              </p:ext>
            </p:extLst>
          </p:nvPr>
        </p:nvGraphicFramePr>
        <p:xfrm>
          <a:off x="1691680" y="4338350"/>
          <a:ext cx="37623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4" name="Формула" r:id="rId19" imgW="1765080" imgH="393480" progId="Equation.3">
                  <p:embed/>
                </p:oleObj>
              </mc:Choice>
              <mc:Fallback>
                <p:oleObj name="Формула" r:id="rId19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338350"/>
                        <a:ext cx="3762375" cy="8540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100326"/>
              </p:ext>
            </p:extLst>
          </p:nvPr>
        </p:nvGraphicFramePr>
        <p:xfrm>
          <a:off x="1691680" y="5248778"/>
          <a:ext cx="37909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5" name="Формула" r:id="rId21" imgW="1777680" imgH="393480" progId="Equation.3">
                  <p:embed/>
                </p:oleObj>
              </mc:Choice>
              <mc:Fallback>
                <p:oleObj name="Формула" r:id="rId21" imgW="1777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248778"/>
                        <a:ext cx="3790950" cy="855663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14622"/>
              </p:ext>
            </p:extLst>
          </p:nvPr>
        </p:nvGraphicFramePr>
        <p:xfrm>
          <a:off x="282575" y="5994400"/>
          <a:ext cx="17922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6" name="Формула" r:id="rId23" imgW="774360" imgH="228600" progId="Equation.3">
                  <p:embed/>
                </p:oleObj>
              </mc:Choice>
              <mc:Fallback>
                <p:oleObj name="Формула" r:id="rId23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994400"/>
                        <a:ext cx="1792288" cy="53975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45119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возврат 38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2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443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9" grpId="0" animBg="1"/>
      <p:bldP spid="35" grpId="0" animBg="1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93458" y="5748141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7008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0388" y="442721"/>
            <a:ext cx="828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</p:txBody>
      </p:sp>
      <p:pic>
        <p:nvPicPr>
          <p:cNvPr id="69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8774"/>
              </p:ext>
            </p:extLst>
          </p:nvPr>
        </p:nvGraphicFramePr>
        <p:xfrm>
          <a:off x="417700" y="2175681"/>
          <a:ext cx="2364216" cy="5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5" name="Формула" r:id="rId6" imgW="761760" imgH="177480" progId="Equation.3">
                  <p:embed/>
                </p:oleObj>
              </mc:Choice>
              <mc:Fallback>
                <p:oleObj name="Формула" r:id="rId6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00" y="2175681"/>
                        <a:ext cx="2364216" cy="562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6732240" y="1988840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32240" y="4221088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36654" y="2708919"/>
            <a:ext cx="504057" cy="175327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3664"/>
              </p:ext>
            </p:extLst>
          </p:nvPr>
        </p:nvGraphicFramePr>
        <p:xfrm>
          <a:off x="3707904" y="2060017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6" name="Формула" r:id="rId8" imgW="876240" imgH="393480" progId="Equation.3">
                  <p:embed/>
                </p:oleObj>
              </mc:Choice>
              <mc:Fallback>
                <p:oleObj name="Формула" r:id="rId8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060017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25326"/>
              </p:ext>
            </p:extLst>
          </p:nvPr>
        </p:nvGraphicFramePr>
        <p:xfrm>
          <a:off x="3995738" y="2924175"/>
          <a:ext cx="10080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7" name="Формула" r:id="rId10" imgW="507960" imgH="177480" progId="Equation.3">
                  <p:embed/>
                </p:oleObj>
              </mc:Choice>
              <mc:Fallback>
                <p:oleObj name="Формула" r:id="rId10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924175"/>
                        <a:ext cx="10080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2915816" y="2132856"/>
            <a:ext cx="18002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85005"/>
              </p:ext>
            </p:extLst>
          </p:nvPr>
        </p:nvGraphicFramePr>
        <p:xfrm>
          <a:off x="3689350" y="3441700"/>
          <a:ext cx="1587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8" name="Формула" r:id="rId12" imgW="799920" imgH="203040" progId="Equation.3">
                  <p:embed/>
                </p:oleObj>
              </mc:Choice>
              <mc:Fallback>
                <p:oleObj name="Формула" r:id="rId12" imgW="799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3441700"/>
                        <a:ext cx="15875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01116"/>
              </p:ext>
            </p:extLst>
          </p:nvPr>
        </p:nvGraphicFramePr>
        <p:xfrm>
          <a:off x="3743325" y="3851275"/>
          <a:ext cx="1511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9" name="Формула" r:id="rId14" imgW="761760" imgH="203040" progId="Equation.3">
                  <p:embed/>
                </p:oleObj>
              </mc:Choice>
              <mc:Fallback>
                <p:oleObj name="Формула" r:id="rId1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851275"/>
                        <a:ext cx="1511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81668"/>
              </p:ext>
            </p:extLst>
          </p:nvPr>
        </p:nvGraphicFramePr>
        <p:xfrm>
          <a:off x="2478088" y="4573588"/>
          <a:ext cx="43783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0" name="Формула" r:id="rId16" imgW="1549080" imgH="203040" progId="Equation.3">
                  <p:embed/>
                </p:oleObj>
              </mc:Choice>
              <mc:Fallback>
                <p:oleObj name="Формула" r:id="rId16" imgW="1549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573588"/>
                        <a:ext cx="4378325" cy="584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53080"/>
              </p:ext>
            </p:extLst>
          </p:nvPr>
        </p:nvGraphicFramePr>
        <p:xfrm>
          <a:off x="3382963" y="5313363"/>
          <a:ext cx="25114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1" name="Формула" r:id="rId18" imgW="888840" imgH="177480" progId="Equation.3">
                  <p:embed/>
                </p:oleObj>
              </mc:Choice>
              <mc:Fallback>
                <p:oleObj name="Формула" r:id="rId18" imgW="8888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313363"/>
                        <a:ext cx="2511425" cy="511175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5119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0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rId21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70" grpId="0" animBg="1"/>
      <p:bldP spid="3" grpId="0" animBg="1"/>
      <p:bldP spid="73" grpId="0" animBg="1"/>
      <p:bldP spid="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увеличится диаметр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5/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R17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" y="4486361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915816" y="1999173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618" y="1999173"/>
            <a:ext cx="249369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задачи №3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24933"/>
              </p:ext>
            </p:extLst>
          </p:nvPr>
        </p:nvGraphicFramePr>
        <p:xfrm>
          <a:off x="466725" y="3068638"/>
          <a:ext cx="2117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0" name="Формула" r:id="rId6" imgW="749160" imgH="177480" progId="Equation.3">
                  <p:embed/>
                </p:oleObj>
              </mc:Choice>
              <mc:Fallback>
                <p:oleObj name="Формула" r:id="rId6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068638"/>
                        <a:ext cx="2117725" cy="511175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059832" y="1999173"/>
            <a:ext cx="316835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Найдём диаметр шины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R17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75552"/>
              </p:ext>
            </p:extLst>
          </p:nvPr>
        </p:nvGraphicFramePr>
        <p:xfrm>
          <a:off x="3729025" y="2840979"/>
          <a:ext cx="1635063" cy="38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1" name="Формула" r:id="rId8" imgW="761669" imgH="177723" progId="Equation.3">
                  <p:embed/>
                </p:oleObj>
              </mc:Choice>
              <mc:Fallback>
                <p:oleObj name="Формула" r:id="rId8" imgW="76166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25" y="2840979"/>
                        <a:ext cx="1635063" cy="38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27048"/>
              </p:ext>
            </p:extLst>
          </p:nvPr>
        </p:nvGraphicFramePr>
        <p:xfrm>
          <a:off x="3775075" y="3127375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2" name="Формула" r:id="rId10" imgW="876240" imgH="393480" progId="Equation.3">
                  <p:embed/>
                </p:oleObj>
              </mc:Choice>
              <mc:Fallback>
                <p:oleObj name="Формула" r:id="rId10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3127375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386658"/>
              </p:ext>
            </p:extLst>
          </p:nvPr>
        </p:nvGraphicFramePr>
        <p:xfrm>
          <a:off x="3178175" y="3865563"/>
          <a:ext cx="10588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3" name="Формула" r:id="rId12" imgW="533160" imgH="177480" progId="Equation.3">
                  <p:embed/>
                </p:oleObj>
              </mc:Choice>
              <mc:Fallback>
                <p:oleObj name="Формула" r:id="rId12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3865563"/>
                        <a:ext cx="10588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43426"/>
              </p:ext>
            </p:extLst>
          </p:nvPr>
        </p:nvGraphicFramePr>
        <p:xfrm>
          <a:off x="4464050" y="3851275"/>
          <a:ext cx="17891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4" name="Формула" r:id="rId14" imgW="901440" imgH="203040" progId="Equation.3">
                  <p:embed/>
                </p:oleObj>
              </mc:Choice>
              <mc:Fallback>
                <p:oleObj name="Формула" r:id="rId14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851275"/>
                        <a:ext cx="17891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79461"/>
              </p:ext>
            </p:extLst>
          </p:nvPr>
        </p:nvGraphicFramePr>
        <p:xfrm>
          <a:off x="3875088" y="4160838"/>
          <a:ext cx="1536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5" name="Формула" r:id="rId16" imgW="774360" imgH="203040" progId="Equation.3">
                  <p:embed/>
                </p:oleObj>
              </mc:Choice>
              <mc:Fallback>
                <p:oleObj name="Формула" r:id="rId16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160838"/>
                        <a:ext cx="15367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1207"/>
              </p:ext>
            </p:extLst>
          </p:nvPr>
        </p:nvGraphicFramePr>
        <p:xfrm>
          <a:off x="2747963" y="4495800"/>
          <a:ext cx="38592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6" name="Формула" r:id="rId18" imgW="1638000" imgH="203040" progId="Equation.3">
                  <p:embed/>
                </p:oleObj>
              </mc:Choice>
              <mc:Fallback>
                <p:oleObj name="Формула" r:id="rId18" imgW="1638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4495800"/>
                        <a:ext cx="3859212" cy="487363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2621"/>
              </p:ext>
            </p:extLst>
          </p:nvPr>
        </p:nvGraphicFramePr>
        <p:xfrm>
          <a:off x="3836988" y="5045075"/>
          <a:ext cx="18557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7" name="Формула" r:id="rId20" imgW="787320" imgH="228600" progId="Equation.3">
                  <p:embed/>
                </p:oleObj>
              </mc:Choice>
              <mc:Fallback>
                <p:oleObj name="Формула" r:id="rId20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5045075"/>
                        <a:ext cx="1855787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02974"/>
              </p:ext>
            </p:extLst>
          </p:nvPr>
        </p:nvGraphicFramePr>
        <p:xfrm>
          <a:off x="3805238" y="5689600"/>
          <a:ext cx="19161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8" name="Формула" r:id="rId22" imgW="812520" imgH="228600" progId="Equation.3">
                  <p:embed/>
                </p:oleObj>
              </mc:Choice>
              <mc:Fallback>
                <p:oleObj name="Формула" r:id="rId22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5689600"/>
                        <a:ext cx="1916112" cy="5476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19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2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954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5" grpId="0" animBg="1"/>
      <p:bldP spid="75" grpId="1" animBg="1"/>
      <p:bldP spid="76" grpId="0" animBg="1"/>
      <p:bldP spid="7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https://img2.freepng.ru/20180207/pge/kisspng-car-tire-wheel-skid-mark-wheel-tires-5a7b09de3c6205.345342811518012894247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219" y="4627229"/>
            <a:ext cx="2892076" cy="19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890" y="362629"/>
            <a:ext cx="8287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уменьшится пробег автомобиля при одном обороте  колеса, если заменить шины, установленные на заводе, шинами с маркировкой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205/45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17? Округлите результат до десятых.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394419" y="198063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618" y="1999173"/>
            <a:ext cx="6018574" cy="493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предыдущих задач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918" y="3429000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05/45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103" y="263691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55644"/>
              </p:ext>
            </p:extLst>
          </p:nvPr>
        </p:nvGraphicFramePr>
        <p:xfrm>
          <a:off x="2657475" y="2687638"/>
          <a:ext cx="23352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4" name="Формула" r:id="rId5" imgW="990360" imgH="228600" progId="Equation.3">
                  <p:embed/>
                </p:oleObj>
              </mc:Choice>
              <mc:Fallback>
                <p:oleObj name="Формула" r:id="rId5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687638"/>
                        <a:ext cx="2335213" cy="547687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02720"/>
              </p:ext>
            </p:extLst>
          </p:nvPr>
        </p:nvGraphicFramePr>
        <p:xfrm>
          <a:off x="2641600" y="3429000"/>
          <a:ext cx="23653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5" name="Формула" r:id="rId7" imgW="1002960" imgH="228600" progId="Equation.3">
                  <p:embed/>
                </p:oleObj>
              </mc:Choice>
              <mc:Fallback>
                <p:oleObj name="Формула" r:id="rId7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429000"/>
                        <a:ext cx="2365375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938291"/>
              </p:ext>
            </p:extLst>
          </p:nvPr>
        </p:nvGraphicFramePr>
        <p:xfrm>
          <a:off x="5462588" y="2960688"/>
          <a:ext cx="25447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6" name="Формула" r:id="rId9" imgW="1079280" imgH="228600" progId="Equation.3">
                  <p:embed/>
                </p:oleObj>
              </mc:Choice>
              <mc:Fallback>
                <p:oleObj name="Формула" r:id="rId9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2960688"/>
                        <a:ext cx="2544762" cy="547687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2987824" y="4574303"/>
            <a:ext cx="3000396" cy="1571636"/>
            <a:chOff x="5429256" y="4214818"/>
            <a:chExt cx="3000396" cy="157163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143"/>
                </p:ext>
              </p:extLst>
            </p:nvPr>
          </p:nvGraphicFramePr>
          <p:xfrm>
            <a:off x="5865670" y="4501440"/>
            <a:ext cx="2282825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97" name="Формула" r:id="rId11" imgW="850680" imgH="393480" progId="Equation.3">
                    <p:embed/>
                  </p:oleObj>
                </mc:Choice>
                <mc:Fallback>
                  <p:oleObj name="Формула" r:id="rId11" imgW="850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5670" y="4501440"/>
                          <a:ext cx="2282825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Группа 27"/>
          <p:cNvGrpSpPr/>
          <p:nvPr/>
        </p:nvGrpSpPr>
        <p:grpSpPr>
          <a:xfrm>
            <a:off x="2945069" y="4566264"/>
            <a:ext cx="3000396" cy="1571636"/>
            <a:chOff x="5429256" y="4214818"/>
            <a:chExt cx="3000396" cy="157163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487913"/>
                </p:ext>
              </p:extLst>
            </p:nvPr>
          </p:nvGraphicFramePr>
          <p:xfrm>
            <a:off x="5704802" y="4446698"/>
            <a:ext cx="2451100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98" name="Формула" r:id="rId13" imgW="914400" imgH="177480" progId="Equation.3">
                    <p:embed/>
                  </p:oleObj>
                </mc:Choice>
                <mc:Fallback>
                  <p:oleObj name="Формула" r:id="rId13" imgW="914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4802" y="4446698"/>
                          <a:ext cx="2451100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870922"/>
                </p:ext>
              </p:extLst>
            </p:nvPr>
          </p:nvGraphicFramePr>
          <p:xfrm>
            <a:off x="5777827" y="4999148"/>
            <a:ext cx="23876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99" name="Формула" r:id="rId15" imgW="888840" imgH="203040" progId="Equation.3">
                    <p:embed/>
                  </p:oleObj>
                </mc:Choice>
                <mc:Fallback>
                  <p:oleObj name="Формула" r:id="rId15" imgW="888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7827" y="4999148"/>
                          <a:ext cx="2387600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Прямоугольник 31"/>
          <p:cNvSpPr/>
          <p:nvPr/>
        </p:nvSpPr>
        <p:spPr>
          <a:xfrm>
            <a:off x="2962267" y="4574303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489"/>
          <a:stretch/>
        </p:blipFill>
        <p:spPr bwMode="auto">
          <a:xfrm flipH="1">
            <a:off x="7431469" y="3371493"/>
            <a:ext cx="1326242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340711" y="4663162"/>
            <a:ext cx="255625" cy="56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8390926" y="1340768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5502809" y="761669"/>
            <a:ext cx="2701998" cy="1092715"/>
          </a:xfrm>
          <a:prstGeom prst="wedgeRectCallout">
            <a:avLst>
              <a:gd name="adj1" fmla="val 60206"/>
              <a:gd name="adj2" fmla="val 1953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(один оборот)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возврат 40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18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rId19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119" y="154689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7" grpId="0" animBg="1"/>
      <p:bldP spid="18" grpId="0" animBg="1"/>
      <p:bldP spid="32" grpId="0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inamoavto.kz/sites/default/files/common/avtoser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76" y="4365104"/>
            <a:ext cx="5633158" cy="24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93516" y="1844825"/>
            <a:ext cx="8690786" cy="2659424"/>
            <a:chOff x="293516" y="1844825"/>
            <a:chExt cx="8690786" cy="2659424"/>
          </a:xfrm>
        </p:grpSpPr>
        <p:pic>
          <p:nvPicPr>
            <p:cNvPr id="19968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20395" y="260650"/>
            <a:ext cx="8763907" cy="15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 производит легковые автомобили определённой модели и устанавливает на них шины с маркировкой 175/60 R15. Завод допускает установку шин с другими маркировками. В таблице показаны разрешённые размеры шин.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331" y="252507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автомобиль, если диаметр диска равен 16 дюймам?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78103" y="1705370"/>
            <a:ext cx="8690786" cy="2659424"/>
            <a:chOff x="293516" y="1844825"/>
            <a:chExt cx="8690786" cy="265942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381114" y="149105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61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67" y="4364794"/>
            <a:ext cx="4947328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97364" y="1268760"/>
            <a:ext cx="1707443" cy="0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624532" y="2036710"/>
            <a:ext cx="903094" cy="5760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19672" y="895710"/>
            <a:ext cx="3066505" cy="4869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16473" y="3356992"/>
            <a:ext cx="937275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388424" y="2324742"/>
            <a:ext cx="0" cy="1212270"/>
          </a:xfrm>
          <a:prstGeom prst="straightConnector1">
            <a:avLst/>
          </a:prstGeom>
          <a:ln w="762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98705" y="3439007"/>
            <a:ext cx="8099009" cy="28803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6" grpId="0" animBg="1"/>
      <p:bldP spid="3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331" y="252507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195/60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165/70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83174" y="1726799"/>
            <a:ext cx="8690786" cy="2659424"/>
            <a:chOff x="293516" y="1844825"/>
            <a:chExt cx="8690786" cy="265942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40087"/>
              </p:ext>
            </p:extLst>
          </p:nvPr>
        </p:nvGraphicFramePr>
        <p:xfrm>
          <a:off x="4785397" y="2101958"/>
          <a:ext cx="1835233" cy="43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7" name="Формула" r:id="rId7" imgW="761760" imgH="177480" progId="Equation.3">
                  <p:embed/>
                </p:oleObj>
              </mc:Choice>
              <mc:Fallback>
                <p:oleObj name="Формула" r:id="rId7" imgW="76176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397" y="2101958"/>
                        <a:ext cx="1835233" cy="43601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75990"/>
              </p:ext>
            </p:extLst>
          </p:nvPr>
        </p:nvGraphicFramePr>
        <p:xfrm>
          <a:off x="1689649" y="4391159"/>
          <a:ext cx="17383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8" name="Формула" r:id="rId9" imgW="876240" imgH="393480" progId="Equation.3">
                  <p:embed/>
                </p:oleObj>
              </mc:Choice>
              <mc:Fallback>
                <p:oleObj name="Формула" r:id="rId9" imgW="87624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649" y="4391159"/>
                        <a:ext cx="17383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20038"/>
              </p:ext>
            </p:extLst>
          </p:nvPr>
        </p:nvGraphicFramePr>
        <p:xfrm>
          <a:off x="4754051" y="2708920"/>
          <a:ext cx="1866580" cy="96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39" name="Формула" r:id="rId11" imgW="774360" imgH="393480" progId="Equation.3">
                  <p:embed/>
                </p:oleObj>
              </mc:Choice>
              <mc:Fallback>
                <p:oleObj name="Формула" r:id="rId11" imgW="77436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051" y="2708920"/>
                        <a:ext cx="1866580" cy="964637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9800" y="4549364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195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56086"/>
              </p:ext>
            </p:extLst>
          </p:nvPr>
        </p:nvGraphicFramePr>
        <p:xfrm>
          <a:off x="3670750" y="4571837"/>
          <a:ext cx="1587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0" name="Формула" r:id="rId13" imgW="799920" imgH="203040" progId="Equation.3">
                  <p:embed/>
                </p:oleObj>
              </mc:Choice>
              <mc:Fallback>
                <p:oleObj name="Формула" r:id="rId13" imgW="799920" imgH="20304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750" y="4571837"/>
                        <a:ext cx="15875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2518" y="5408847"/>
            <a:ext cx="1264490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165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12362"/>
              </p:ext>
            </p:extLst>
          </p:nvPr>
        </p:nvGraphicFramePr>
        <p:xfrm>
          <a:off x="1712367" y="5250642"/>
          <a:ext cx="17383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1" name="Формула" r:id="rId15" imgW="876240" imgH="393480" progId="Equation.3">
                  <p:embed/>
                </p:oleObj>
              </mc:Choice>
              <mc:Fallback>
                <p:oleObj name="Формула" r:id="rId15" imgW="87624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367" y="5250642"/>
                        <a:ext cx="17383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776960"/>
              </p:ext>
            </p:extLst>
          </p:nvPr>
        </p:nvGraphicFramePr>
        <p:xfrm>
          <a:off x="3680768" y="5412943"/>
          <a:ext cx="16113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2" name="Формула" r:id="rId17" imgW="812520" imgH="203040" progId="Equation.3">
                  <p:embed/>
                </p:oleObj>
              </mc:Choice>
              <mc:Fallback>
                <p:oleObj name="Формула" r:id="rId17" imgW="812520" imgH="2030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768" y="5412943"/>
                        <a:ext cx="16113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668323" y="4816730"/>
            <a:ext cx="1904615" cy="4320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25,4 · 14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95639"/>
              </p:ext>
            </p:extLst>
          </p:nvPr>
        </p:nvGraphicFramePr>
        <p:xfrm>
          <a:off x="1691680" y="4293096"/>
          <a:ext cx="3600400" cy="85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3" name="Формула" r:id="rId19" imgW="1688760" imgH="393480" progId="Equation.3">
                  <p:embed/>
                </p:oleObj>
              </mc:Choice>
              <mc:Fallback>
                <p:oleObj name="Формула" r:id="rId19" imgW="1688760" imgH="39348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293096"/>
                        <a:ext cx="3600400" cy="8547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204631"/>
              </p:ext>
            </p:extLst>
          </p:nvPr>
        </p:nvGraphicFramePr>
        <p:xfrm>
          <a:off x="1691680" y="5215038"/>
          <a:ext cx="3600400" cy="85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4" name="Формула" r:id="rId21" imgW="1688760" imgH="393480" progId="Equation.3">
                  <p:embed/>
                </p:oleObj>
              </mc:Choice>
              <mc:Fallback>
                <p:oleObj name="Формула" r:id="rId21" imgW="1688760" imgH="39348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215038"/>
                        <a:ext cx="3600400" cy="854738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27463"/>
              </p:ext>
            </p:extLst>
          </p:nvPr>
        </p:nvGraphicFramePr>
        <p:xfrm>
          <a:off x="283174" y="5994974"/>
          <a:ext cx="1791717" cy="5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45" name="Формула" r:id="rId23" imgW="774360" imgH="228600" progId="Equation.3">
                  <p:embed/>
                </p:oleObj>
              </mc:Choice>
              <mc:Fallback>
                <p:oleObj name="Формула" r:id="rId23" imgW="774360" imgH="2286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74" y="5994974"/>
                        <a:ext cx="1791717" cy="538737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2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882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9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59,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331" y="252507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0388" y="442721"/>
            <a:ext cx="828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</p:txBody>
      </p:sp>
      <p:pic>
        <p:nvPicPr>
          <p:cNvPr id="69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28743"/>
              </p:ext>
            </p:extLst>
          </p:nvPr>
        </p:nvGraphicFramePr>
        <p:xfrm>
          <a:off x="417700" y="2175681"/>
          <a:ext cx="2364216" cy="5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4" name="Формула" r:id="rId6" imgW="761760" imgH="177480" progId="Equation.3">
                  <p:embed/>
                </p:oleObj>
              </mc:Choice>
              <mc:Fallback>
                <p:oleObj name="Формула" r:id="rId6" imgW="761760" imgH="177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00" y="2175681"/>
                        <a:ext cx="2364216" cy="562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6732240" y="1988840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32240" y="4221088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36654" y="2708919"/>
            <a:ext cx="504057" cy="175327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01333"/>
              </p:ext>
            </p:extLst>
          </p:nvPr>
        </p:nvGraphicFramePr>
        <p:xfrm>
          <a:off x="3707904" y="2060017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5" name="Формула" r:id="rId8" imgW="876240" imgH="393480" progId="Equation.3">
                  <p:embed/>
                </p:oleObj>
              </mc:Choice>
              <mc:Fallback>
                <p:oleObj name="Формула" r:id="rId8" imgW="87624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060017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28888"/>
              </p:ext>
            </p:extLst>
          </p:nvPr>
        </p:nvGraphicFramePr>
        <p:xfrm>
          <a:off x="3995936" y="2924944"/>
          <a:ext cx="10080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6" name="Формула" r:id="rId10" imgW="507960" imgH="177480" progId="Equation.3">
                  <p:embed/>
                </p:oleObj>
              </mc:Choice>
              <mc:Fallback>
                <p:oleObj name="Формула" r:id="rId10" imgW="507960" imgH="17748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924944"/>
                        <a:ext cx="10080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15816" y="2132856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96497"/>
              </p:ext>
            </p:extLst>
          </p:nvPr>
        </p:nvGraphicFramePr>
        <p:xfrm>
          <a:off x="3689502" y="3441140"/>
          <a:ext cx="1587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7" name="Формула" r:id="rId12" imgW="799920" imgH="203040" progId="Equation.3">
                  <p:embed/>
                </p:oleObj>
              </mc:Choice>
              <mc:Fallback>
                <p:oleObj name="Формула" r:id="rId12" imgW="799920" imgH="2030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502" y="3441140"/>
                        <a:ext cx="15875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478640"/>
              </p:ext>
            </p:extLst>
          </p:nvPr>
        </p:nvGraphicFramePr>
        <p:xfrm>
          <a:off x="3743325" y="3851275"/>
          <a:ext cx="1511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8" name="Формула" r:id="rId14" imgW="761760" imgH="203040" progId="Equation.3">
                  <p:embed/>
                </p:oleObj>
              </mc:Choice>
              <mc:Fallback>
                <p:oleObj name="Формула" r:id="rId14" imgW="761760" imgH="20304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3851275"/>
                        <a:ext cx="1511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259456"/>
              </p:ext>
            </p:extLst>
          </p:nvPr>
        </p:nvGraphicFramePr>
        <p:xfrm>
          <a:off x="2478088" y="4573588"/>
          <a:ext cx="43783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99" name="Формула" r:id="rId16" imgW="1549080" imgH="203040" progId="Equation.3">
                  <p:embed/>
                </p:oleObj>
              </mc:Choice>
              <mc:Fallback>
                <p:oleObj name="Формула" r:id="rId16" imgW="1549080" imgH="20304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573588"/>
                        <a:ext cx="4378325" cy="5842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09774"/>
              </p:ext>
            </p:extLst>
          </p:nvPr>
        </p:nvGraphicFramePr>
        <p:xfrm>
          <a:off x="3382963" y="5313363"/>
          <a:ext cx="25114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0" name="Формула" r:id="rId18" imgW="888840" imgH="177480" progId="Equation.3">
                  <p:embed/>
                </p:oleObj>
              </mc:Choice>
              <mc:Fallback>
                <p:oleObj name="Формула" r:id="rId18" imgW="888840" imgH="17748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313363"/>
                        <a:ext cx="2511425" cy="511175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настраиваемая 26">
            <a:hlinkClick r:id="rId20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1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70" grpId="0" animBg="1"/>
      <p:bldP spid="3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195/45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331" y="252507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" y="4486361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915816" y="1999173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618" y="1999173"/>
            <a:ext cx="249369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задачи №3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0582"/>
              </p:ext>
            </p:extLst>
          </p:nvPr>
        </p:nvGraphicFramePr>
        <p:xfrm>
          <a:off x="484188" y="3068638"/>
          <a:ext cx="20812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1" name="Формула" r:id="rId6" imgW="736560" imgH="177480" progId="Equation.3">
                  <p:embed/>
                </p:oleObj>
              </mc:Choice>
              <mc:Fallback>
                <p:oleObj name="Формула" r:id="rId6" imgW="736560" imgH="17748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068638"/>
                        <a:ext cx="2081212" cy="511175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059832" y="1999173"/>
            <a:ext cx="316835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Найдём диаметр шины 195/45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898985"/>
              </p:ext>
            </p:extLst>
          </p:nvPr>
        </p:nvGraphicFramePr>
        <p:xfrm>
          <a:off x="3729025" y="2840979"/>
          <a:ext cx="1635063" cy="38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2" name="Формула" r:id="rId8" imgW="761669" imgH="177723" progId="Equation.3">
                  <p:embed/>
                </p:oleObj>
              </mc:Choice>
              <mc:Fallback>
                <p:oleObj name="Формула" r:id="rId8" imgW="761669" imgH="177723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25" y="2840979"/>
                        <a:ext cx="1635063" cy="38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47832"/>
              </p:ext>
            </p:extLst>
          </p:nvPr>
        </p:nvGraphicFramePr>
        <p:xfrm>
          <a:off x="3774851" y="3127283"/>
          <a:ext cx="17383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3" name="Формула" r:id="rId10" imgW="876240" imgH="393480" progId="Equation.3">
                  <p:embed/>
                </p:oleObj>
              </mc:Choice>
              <mc:Fallback>
                <p:oleObj name="Формула" r:id="rId10" imgW="876240" imgH="39348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851" y="3127283"/>
                        <a:ext cx="17383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30923"/>
              </p:ext>
            </p:extLst>
          </p:nvPr>
        </p:nvGraphicFramePr>
        <p:xfrm>
          <a:off x="3203848" y="3865725"/>
          <a:ext cx="10080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4" name="Формула" r:id="rId12" imgW="507960" imgH="177480" progId="Equation.3">
                  <p:embed/>
                </p:oleObj>
              </mc:Choice>
              <mc:Fallback>
                <p:oleObj name="Формула" r:id="rId12" imgW="507960" imgH="177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865725"/>
                        <a:ext cx="100806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558668"/>
              </p:ext>
            </p:extLst>
          </p:nvPr>
        </p:nvGraphicFramePr>
        <p:xfrm>
          <a:off x="4489871" y="3850715"/>
          <a:ext cx="1738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5" name="Формула" r:id="rId14" imgW="876240" imgH="203040" progId="Equation.3">
                  <p:embed/>
                </p:oleObj>
              </mc:Choice>
              <mc:Fallback>
                <p:oleObj name="Формула" r:id="rId14" imgW="876240" imgH="20304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871" y="3850715"/>
                        <a:ext cx="17383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396961"/>
              </p:ext>
            </p:extLst>
          </p:nvPr>
        </p:nvGraphicFramePr>
        <p:xfrm>
          <a:off x="3888358" y="4160316"/>
          <a:ext cx="15113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6" name="Формула" r:id="rId16" imgW="761760" imgH="203040" progId="Equation.3">
                  <p:embed/>
                </p:oleObj>
              </mc:Choice>
              <mc:Fallback>
                <p:oleObj name="Формула" r:id="rId16" imgW="761760" imgH="20304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358" y="4160316"/>
                        <a:ext cx="15113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683988"/>
              </p:ext>
            </p:extLst>
          </p:nvPr>
        </p:nvGraphicFramePr>
        <p:xfrm>
          <a:off x="2761065" y="4496300"/>
          <a:ext cx="3832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7" name="Формула" r:id="rId18" imgW="1625400" imgH="203040" progId="Equation.3">
                  <p:embed/>
                </p:oleObj>
              </mc:Choice>
              <mc:Fallback>
                <p:oleObj name="Формула" r:id="rId18" imgW="1625400" imgH="20304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65" y="4496300"/>
                        <a:ext cx="3832225" cy="487363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984395"/>
              </p:ext>
            </p:extLst>
          </p:nvPr>
        </p:nvGraphicFramePr>
        <p:xfrm>
          <a:off x="3851275" y="5045075"/>
          <a:ext cx="18256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8" name="Формула" r:id="rId20" imgW="774360" imgH="228600" progId="Equation.3">
                  <p:embed/>
                </p:oleObj>
              </mc:Choice>
              <mc:Fallback>
                <p:oleObj name="Формула" r:id="rId20" imgW="774360" imgH="2286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045075"/>
                        <a:ext cx="1825625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14025"/>
              </p:ext>
            </p:extLst>
          </p:nvPr>
        </p:nvGraphicFramePr>
        <p:xfrm>
          <a:off x="3821439" y="5689812"/>
          <a:ext cx="18859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9" name="Формула" r:id="rId22" imgW="799920" imgH="228600" progId="Equation.3">
                  <p:embed/>
                </p:oleObj>
              </mc:Choice>
              <mc:Fallback>
                <p:oleObj name="Формула" r:id="rId22" imgW="799920" imgH="2286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439" y="5689812"/>
                        <a:ext cx="1885950" cy="5476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733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98074" y="576763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24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75" grpId="0" animBg="1"/>
      <p:bldP spid="75" grpId="1" animBg="1"/>
      <p:bldP spid="76" grpId="0" animBg="1"/>
      <p:bldP spid="7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2217</Words>
  <Application>Microsoft Office PowerPoint</Application>
  <PresentationFormat>Экран (4:3)</PresentationFormat>
  <Paragraphs>392</Paragraphs>
  <Slides>34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Формула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530</cp:revision>
  <dcterms:created xsi:type="dcterms:W3CDTF">2019-09-07T22:13:13Z</dcterms:created>
  <dcterms:modified xsi:type="dcterms:W3CDTF">2024-07-24T12:14:13Z</dcterms:modified>
</cp:coreProperties>
</file>