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88" r:id="rId2"/>
    <p:sldId id="259" r:id="rId3"/>
    <p:sldId id="301" r:id="rId4"/>
    <p:sldId id="342" r:id="rId5"/>
    <p:sldId id="345" r:id="rId6"/>
    <p:sldId id="258" r:id="rId7"/>
    <p:sldId id="260" r:id="rId8"/>
    <p:sldId id="347" r:id="rId9"/>
    <p:sldId id="348" r:id="rId10"/>
    <p:sldId id="349" r:id="rId11"/>
    <p:sldId id="350" r:id="rId12"/>
    <p:sldId id="270" r:id="rId13"/>
    <p:sldId id="281" r:id="rId14"/>
    <p:sldId id="351" r:id="rId15"/>
    <p:sldId id="353" r:id="rId16"/>
    <p:sldId id="355" r:id="rId17"/>
    <p:sldId id="354" r:id="rId18"/>
    <p:sldId id="271" r:id="rId19"/>
    <p:sldId id="365" r:id="rId20"/>
    <p:sldId id="302" r:id="rId21"/>
    <p:sldId id="305" r:id="rId22"/>
    <p:sldId id="366" r:id="rId23"/>
    <p:sldId id="367" r:id="rId24"/>
    <p:sldId id="368" r:id="rId25"/>
    <p:sldId id="369" r:id="rId26"/>
    <p:sldId id="370" r:id="rId27"/>
    <p:sldId id="291" r:id="rId28"/>
    <p:sldId id="371" r:id="rId29"/>
    <p:sldId id="316" r:id="rId30"/>
    <p:sldId id="358" r:id="rId31"/>
    <p:sldId id="359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5" r:id="rId40"/>
    <p:sldId id="326" r:id="rId41"/>
    <p:sldId id="327" r:id="rId42"/>
    <p:sldId id="357" r:id="rId43"/>
    <p:sldId id="363" r:id="rId44"/>
    <p:sldId id="329" r:id="rId45"/>
    <p:sldId id="373" r:id="rId46"/>
    <p:sldId id="372" r:id="rId47"/>
    <p:sldId id="374" r:id="rId48"/>
    <p:sldId id="356" r:id="rId49"/>
    <p:sldId id="375" r:id="rId50"/>
    <p:sldId id="377" r:id="rId51"/>
    <p:sldId id="378" r:id="rId52"/>
    <p:sldId id="379" r:id="rId53"/>
    <p:sldId id="380" r:id="rId54"/>
    <p:sldId id="376" r:id="rId55"/>
    <p:sldId id="381" r:id="rId56"/>
    <p:sldId id="382" r:id="rId57"/>
    <p:sldId id="383" r:id="rId58"/>
    <p:sldId id="384" r:id="rId59"/>
    <p:sldId id="386" r:id="rId60"/>
    <p:sldId id="257" r:id="rId61"/>
    <p:sldId id="385" r:id="rId62"/>
    <p:sldId id="387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D0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76" autoAdjust="0"/>
  </p:normalViewPr>
  <p:slideViewPr>
    <p:cSldViewPr>
      <p:cViewPr varScale="1">
        <p:scale>
          <a:sx n="87" d="100"/>
          <a:sy n="87" d="100"/>
        </p:scale>
        <p:origin x="23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F76B-0266-4898-90C7-6E628DBF1BF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9A599-76C4-43DD-9BF7-E6BD80B98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0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0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Виктор и его друзья собираются поехать в отпуск на две недели. Предварительно они наметили маршрут.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 со слайдом</a:t>
            </a:r>
            <a:r>
              <a:rPr lang="ru-RU" baseline="0" dirty="0" smtClean="0"/>
              <a:t> – 1 способ</a:t>
            </a:r>
            <a:endParaRPr lang="ru-RU" dirty="0" smtClean="0"/>
          </a:p>
          <a:p>
            <a:r>
              <a:rPr lang="ru-RU" dirty="0" smtClean="0"/>
              <a:t>1 – Нажимаем на кнопку «Подсказки» – появляется первая прямоугольная выноска</a:t>
            </a:r>
          </a:p>
          <a:p>
            <a:r>
              <a:rPr lang="ru-RU" dirty="0" smtClean="0"/>
              <a:t>2 – нажимаем на прямоугольную выноску – визуализация</a:t>
            </a:r>
            <a:r>
              <a:rPr lang="ru-RU" baseline="0" dirty="0" smtClean="0"/>
              <a:t> решения первого действия</a:t>
            </a:r>
          </a:p>
          <a:p>
            <a:r>
              <a:rPr lang="ru-RU" baseline="0" dirty="0" smtClean="0"/>
              <a:t>3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Нажимаем  на кнопку «Подсказки» – появляется вторая прямоугольная выноска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нажимаем на прямоугольную выноску – визуализация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решения второго действия</a:t>
            </a: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Нажимаем  на кнопку «Подсказки» – появляется третья прямоугольная выноска</a:t>
            </a:r>
            <a:endParaRPr lang="ru-RU" dirty="0" smtClean="0"/>
          </a:p>
          <a:p>
            <a:pPr rtl="0" eaLnBrk="1" fontAlgn="auto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нажимаем на прямоугольную выноску – визуализация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решения третьего действия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 работы со слайдом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2 способ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последовательно нажимаем на кнопку «Подсказки – 3 раза. Затем, для проверки правильности решения задачи по подсказкам, последовательно нажимаем на прямоугольные выноски.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Виктор выяснил, что его велосипед пришёл в нерабочее состояние. Он посетил сайты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интернет-магазина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«ОК» и магазина «Вело», расположенного в соседнем доме, чтобы узнать цены. В этих магазинах можно купить велосипед либо запасные части. Виктора не устраивает срок доставки из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интернет-магазина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поэтому он решил приобрести  детали в магазине «Вело»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Виктор готов потратить на ремонт не более 6000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при этом хочет купить самый дорогой набор деталей для ремонта велосипеда, который может себе позволить. Ему нужно купить 5 спиц, 2 шины (одного вида), две педали (одного вида), тормоз и набор крепёжных изделий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 со слайдом: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Нажимаем на кнопку «Фон» (поле закрывает «лишнюю» информацию (она не нужна для решения задачи)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Для визуализации подсчёта стоимости товара нажимаем на название товара в таблице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Для визуализации подсказок нажимаем на соответствующие кнопки «1», «2», «3» и «4»</a:t>
            </a:r>
          </a:p>
          <a:p>
            <a:pPr marL="228600" indent="-228600">
              <a:buAutoNum type="arabicPeriod"/>
            </a:pPr>
            <a:r>
              <a:rPr lang="ru-RU" dirty="0" smtClean="0"/>
              <a:t>На подсказках настроена 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. При нажатии на подсказку видим решение При нажатии на 1 и 3 подсказки сначала происходит подсветка необходимых для решение </a:t>
            </a:r>
            <a:r>
              <a:rPr lang="ru-RU" dirty="0" err="1" smtClean="0"/>
              <a:t>даннцх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«Ответ»</a:t>
            </a:r>
          </a:p>
          <a:p>
            <a:pPr marL="228600" indent="-228600">
              <a:buAutoNum type="arabicPeriod"/>
            </a:pPr>
            <a:r>
              <a:rPr lang="ru-RU" dirty="0" smtClean="0"/>
              <a:t>Нажимаем на необходимую Вам управляющую кнопку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Галина с мужем и двумя детьми  наметили в один из летних выходных на целый день съездить на автомобиле в соседний морской город.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Они заранее разработали маршрут. После посещения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городского парка (2), в котором есть аттракционы и всевозможные развлечения, семья планирует пойти на пляж.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=======================================================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кнопку «ДА» нажимаем последовательно два раза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Затем семья решила прогуляться по старинной набережной (5), которая оканчивается морским вокзалом (4).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=======================================================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кнопку «ДА» нажимаем последовательно три раза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Затем семья решила прогуляться по старинной набережной (5), которая оканчивается морским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вокзалом (4).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=======================================================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кнопку «ДА» нажимаем последовательно три раза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в таблице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нажимаем на название объекта в таблице.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нажатии на кнопку подсказки (2 раза) появляются прямоугольные выноски.</a:t>
            </a:r>
          </a:p>
          <a:p>
            <a:r>
              <a:rPr lang="ru-RU" dirty="0" smtClean="0"/>
              <a:t>Для проверки</a:t>
            </a:r>
            <a:r>
              <a:rPr lang="ru-RU" baseline="0" dirty="0" smtClean="0"/>
              <a:t> правильности решения нажимаем на выноски.</a:t>
            </a:r>
          </a:p>
          <a:p>
            <a:r>
              <a:rPr lang="ru-RU" baseline="0" dirty="0" smtClean="0"/>
              <a:t>Для визуализации ответа нажимаем на кнопку «Ответ»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последовательном нажатии (4 раза) на кнопку подсказка появляются:</a:t>
            </a:r>
          </a:p>
          <a:p>
            <a:r>
              <a:rPr lang="ru-RU" dirty="0" smtClean="0"/>
              <a:t>1-прямоугольная выноска</a:t>
            </a:r>
          </a:p>
          <a:p>
            <a:r>
              <a:rPr lang="ru-RU" dirty="0" smtClean="0"/>
              <a:t>2-3-4-измерения трапеции по рис.</a:t>
            </a:r>
          </a:p>
          <a:p>
            <a:r>
              <a:rPr lang="ru-RU" dirty="0" smtClean="0"/>
              <a:t>Далее нажимаем на прямоугольную выноску – визуализация</a:t>
            </a:r>
            <a:r>
              <a:rPr lang="ru-RU" baseline="0" dirty="0" smtClean="0"/>
              <a:t> решения</a:t>
            </a:r>
          </a:p>
          <a:p>
            <a:r>
              <a:rPr lang="ru-RU" baseline="0" dirty="0" err="1" smtClean="0"/>
              <a:t>Принеобходимости</a:t>
            </a:r>
            <a:r>
              <a:rPr lang="ru-RU" baseline="0" dirty="0" smtClean="0"/>
              <a:t> можно нажать на кнопку «</a:t>
            </a:r>
            <a:r>
              <a:rPr lang="en-US" baseline="0" dirty="0" err="1" smtClean="0"/>
              <a:t>i</a:t>
            </a:r>
            <a:r>
              <a:rPr lang="ru-RU" baseline="0" dirty="0" smtClean="0"/>
              <a:t>»</a:t>
            </a:r>
            <a:r>
              <a:rPr lang="en-US" baseline="0" dirty="0" smtClean="0"/>
              <a:t> </a:t>
            </a:r>
            <a:r>
              <a:rPr lang="ru-RU" baseline="0" dirty="0" smtClean="0"/>
              <a:t>чтобы вспомнить формулу нахождения площади трапеции.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Они планируют на велосипедах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добраться от города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Гранюк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кемпинга (7) за 4 дня, а потом поставить там палатки и отдыхать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море.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нажать на кнопку «Подсказки»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Алгоритм работы со слайдом: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Последовательно нажимаем на кнопку «Подсказки»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0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 со слайдами данного варианта аналогичен работе со слайдами Варианта 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48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Друзья собираются выехать утром и в первый день добраться до хутора Южный, где живёт бабушка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Виктора. Там есть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озеро,в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котором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можно купаться и ловить рыбу,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они и собираются делать…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демонстрации условия щелчком мышки (или колёсиком) нажимаем на пустое поле слайда для визуализации таблицы.</a:t>
            </a:r>
          </a:p>
          <a:p>
            <a:r>
              <a:rPr lang="ru-RU" dirty="0" smtClean="0"/>
              <a:t>Для появления цифр в таблице необходимо нажать на название объекта (верхняя строка таблицы)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работы со слайдом: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Нажимаем на кнопку «Фон» (поле закрывает «лишнюю» информацию (она не нужна для решения задачи)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Для визуализации подсчёта стоимости товара нажимаем на название товара в таблице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Для визуализации подсказок нажимаем на соответствующие кнопки «1», «2», «3» и «4»</a:t>
            </a:r>
          </a:p>
          <a:p>
            <a:pPr marL="228600" indent="-228600">
              <a:buAutoNum type="arabicPeriod"/>
            </a:pPr>
            <a:r>
              <a:rPr lang="ru-RU" dirty="0" smtClean="0"/>
              <a:t>На подсказках настроена 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. При нажатии на подсказку видим решение При нажатии на 1 и 3 подсказки сначала происходит подсветка необходимых для решение </a:t>
            </a:r>
            <a:r>
              <a:rPr lang="ru-RU" dirty="0" err="1" smtClean="0"/>
              <a:t>даннцх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«Ответ»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07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Алгоритм работы со слайдами данного варианта аналогичен работе со слайдами Варианта 2. Изменения на 59 слайде!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18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демонстрации условия щелчком мышки (или колёсиком) нажимаем на пустое поле слайда для визуализации таблицы.</a:t>
            </a:r>
          </a:p>
          <a:p>
            <a:r>
              <a:rPr lang="ru-RU" dirty="0" smtClean="0"/>
              <a:t>Для появления цифр в таблице необходимо нажать на название объекта (верхняя строка </a:t>
            </a:r>
            <a:r>
              <a:rPr lang="ru-RU" dirty="0" err="1" smtClean="0"/>
              <a:t>таблици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04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последовательном нажатии (4 раза) на кнопку подсказка появляются:</a:t>
            </a:r>
          </a:p>
          <a:p>
            <a:r>
              <a:rPr lang="ru-RU" dirty="0" smtClean="0"/>
              <a:t>1-прямоугольная выноска</a:t>
            </a:r>
          </a:p>
          <a:p>
            <a:r>
              <a:rPr lang="ru-RU" dirty="0" smtClean="0"/>
              <a:t>2-3-4-измерения трапеции по рис.</a:t>
            </a:r>
          </a:p>
          <a:p>
            <a:r>
              <a:rPr lang="ru-RU" dirty="0" smtClean="0"/>
              <a:t>Далее нажимаем на прямоугольную выноску – визуализация</a:t>
            </a:r>
            <a:r>
              <a:rPr lang="ru-RU" baseline="0" dirty="0" smtClean="0"/>
              <a:t> решения</a:t>
            </a:r>
          </a:p>
          <a:p>
            <a:r>
              <a:rPr lang="ru-RU" baseline="0" dirty="0" err="1" smtClean="0"/>
              <a:t>Принеобходимости</a:t>
            </a:r>
            <a:r>
              <a:rPr lang="ru-RU" baseline="0" dirty="0" smtClean="0"/>
              <a:t> можно нажать на кнопку «</a:t>
            </a:r>
            <a:r>
              <a:rPr lang="en-US" baseline="0" dirty="0" err="1" smtClean="0"/>
              <a:t>i</a:t>
            </a:r>
            <a:r>
              <a:rPr lang="ru-RU" baseline="0" dirty="0" smtClean="0"/>
              <a:t>»</a:t>
            </a:r>
            <a:r>
              <a:rPr lang="en-US" baseline="0" dirty="0" smtClean="0"/>
              <a:t> </a:t>
            </a:r>
            <a:r>
              <a:rPr lang="ru-RU" baseline="0" dirty="0" smtClean="0"/>
              <a:t>чтобы вспомнить формулу нахождения площади трапеции.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визуализации расчёта стоимости двух лампочек необходимо нажать на стоимость одной лампочки (895 и</a:t>
            </a:r>
            <a:r>
              <a:rPr lang="ru-RU" baseline="0" dirty="0" smtClean="0"/>
              <a:t> 920)</a:t>
            </a:r>
          </a:p>
          <a:p>
            <a:r>
              <a:rPr lang="ru-RU" baseline="0" dirty="0" smtClean="0"/>
              <a:t>Для визуализации сумм потерт – нажимаем на синие прямоугольники</a:t>
            </a:r>
          </a:p>
          <a:p>
            <a:r>
              <a:rPr lang="ru-RU" baseline="0" dirty="0" smtClean="0"/>
              <a:t>Для визуализации общей суммы необходимо дважды нажать на слово «ИТОГО»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4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Потом планируется доехать до посёлка Быково и заночевать там в мини-отеле.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следующий день друзья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собираются проехать 24 км до города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Гусевск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вдоль степного заказника (8) и переночевать в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одной из гостиниц.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 со слайдом</a:t>
            </a:r>
            <a:r>
              <a:rPr lang="ru-RU" baseline="0" dirty="0" smtClean="0"/>
              <a:t> – 1 способ</a:t>
            </a:r>
            <a:endParaRPr lang="ru-RU" dirty="0" smtClean="0"/>
          </a:p>
          <a:p>
            <a:r>
              <a:rPr lang="ru-RU" dirty="0" smtClean="0"/>
              <a:t>1 – Нажимаем на кнопку «Подсказки» – появляется первая прямоугольная выноска</a:t>
            </a:r>
          </a:p>
          <a:p>
            <a:r>
              <a:rPr lang="ru-RU" dirty="0" smtClean="0"/>
              <a:t>2 – нажимаем на прямоугольную выноску – визуализация</a:t>
            </a:r>
            <a:r>
              <a:rPr lang="ru-RU" baseline="0" dirty="0" smtClean="0"/>
              <a:t> решения первого действия</a:t>
            </a:r>
          </a:p>
          <a:p>
            <a:r>
              <a:rPr lang="ru-RU" baseline="0" dirty="0" smtClean="0"/>
              <a:t>3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Нажимаем  на кнопку «Подсказки» – появляется вторая прямоугольная выноска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нажимаем на прямоугольную выноску – визуализация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решения второго действия</a:t>
            </a: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Нажимаем  на кнопку «Подсказки» – появляется третья прямоугольная выноска</a:t>
            </a:r>
            <a:endParaRPr lang="ru-RU" dirty="0" smtClean="0"/>
          </a:p>
          <a:p>
            <a:pPr rtl="0" eaLnBrk="1" fontAlgn="auto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нажимаем на прямоугольную выноску – визуализация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решения третьего действия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 работы со слайдом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2 способ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последовательно нажимаем на кнопку «Подсказки – 3 раза. Затем, для проверки правильности решения задачи по подсказкам, последовательно нажимаем на прямоугольные выноски.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работы со слайдом</a:t>
            </a:r>
            <a:r>
              <a:rPr lang="ru-RU" baseline="0" dirty="0" smtClean="0"/>
              <a:t> </a:t>
            </a:r>
            <a:endParaRPr lang="ru-RU" dirty="0" smtClean="0"/>
          </a:p>
          <a:p>
            <a:r>
              <a:rPr lang="ru-RU" dirty="0" smtClean="0"/>
              <a:t>1 – Нажимаем  последовательно на кнопку «Подсказка» – появляется прямоугольная выноска, кнопка информации (переход</a:t>
            </a:r>
            <a:r>
              <a:rPr lang="ru-RU" baseline="0" dirty="0" smtClean="0"/>
              <a:t> на слайд-подсказку по формулам нахождения площади фигур)</a:t>
            </a:r>
            <a:r>
              <a:rPr lang="ru-RU" dirty="0" smtClean="0"/>
              <a:t> Подсказки на рисунке.</a:t>
            </a:r>
          </a:p>
          <a:p>
            <a:r>
              <a:rPr lang="ru-RU" dirty="0" smtClean="0"/>
              <a:t>2 – нажимаем последовательно на прямоугольную выноску – визуализация</a:t>
            </a:r>
            <a:r>
              <a:rPr lang="ru-RU" baseline="0" dirty="0" smtClean="0"/>
              <a:t> решения задачи</a:t>
            </a:r>
          </a:p>
          <a:p>
            <a:pPr rtl="0" eaLnBrk="1" fontAlgn="auto" latinLnBrk="0" hangingPunct="1"/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9196" cy="27231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№1 - №5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Маршрут путешествия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809" name="Picture 1" descr="image1"/>
          <p:cNvPicPr>
            <a:picLocks noChangeAspect="1" noChangeArrowheads="1"/>
          </p:cNvPicPr>
          <p:nvPr userDrawn="1"/>
        </p:nvPicPr>
        <p:blipFill>
          <a:blip r:embed="rId3"/>
          <a:srcRect l="3625"/>
          <a:stretch>
            <a:fillRect/>
          </a:stretch>
        </p:blipFill>
        <p:spPr bwMode="auto">
          <a:xfrm>
            <a:off x="285720" y="500042"/>
            <a:ext cx="379834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42" name="Picture 2" descr="image1"/>
          <p:cNvPicPr>
            <a:picLocks noChangeAspect="1" noChangeArrowheads="1"/>
          </p:cNvPicPr>
          <p:nvPr userDrawn="1"/>
        </p:nvPicPr>
        <p:blipFill>
          <a:blip r:embed="rId3"/>
          <a:srcRect b="10331"/>
          <a:stretch>
            <a:fillRect/>
          </a:stretch>
        </p:blipFill>
        <p:spPr bwMode="auto">
          <a:xfrm>
            <a:off x="285720" y="1643050"/>
            <a:ext cx="8643998" cy="347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88224" y="3429000"/>
            <a:ext cx="237626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 descr="image1"/>
          <p:cNvPicPr>
            <a:picLocks noChangeAspect="1" noChangeArrowheads="1"/>
          </p:cNvPicPr>
          <p:nvPr userDrawn="1"/>
        </p:nvPicPr>
        <p:blipFill>
          <a:blip r:embed="rId3"/>
          <a:srcRect l="6545" t="-2173" r="-1455" b="4393"/>
          <a:stretch>
            <a:fillRect/>
          </a:stretch>
        </p:blipFill>
        <p:spPr bwMode="auto">
          <a:xfrm>
            <a:off x="214282" y="285728"/>
            <a:ext cx="4094191" cy="63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image1"/>
          <p:cNvPicPr>
            <a:picLocks noChangeAspect="1" noChangeArrowheads="1"/>
          </p:cNvPicPr>
          <p:nvPr userDrawn="1"/>
        </p:nvPicPr>
        <p:blipFill>
          <a:blip r:embed="rId3"/>
          <a:srcRect l="1779" r="1278" b="11475"/>
          <a:stretch>
            <a:fillRect/>
          </a:stretch>
        </p:blipFill>
        <p:spPr bwMode="auto">
          <a:xfrm>
            <a:off x="785786" y="1431238"/>
            <a:ext cx="7643866" cy="39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60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9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slide" Target="slide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" Target="slide61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6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44.xml"/><Relationship Id="rId5" Type="http://schemas.openxmlformats.org/officeDocument/2006/relationships/slide" Target="slide29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slide" Target="slide6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2.xml"/><Relationship Id="rId7" Type="http://schemas.openxmlformats.org/officeDocument/2006/relationships/slide" Target="slide4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9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eg"/><Relationship Id="rId9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slide" Target="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slide" Target="slide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5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4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slide" Target="slide6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6.bin"/><Relationship Id="rId9" Type="http://schemas.openxmlformats.org/officeDocument/2006/relationships/slide" Target="slid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44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thumbs.dreamstime.com/b/%D0%BC%D0%B0%D0%BB%D1%8C%D1%87%D0%B8%D0%BA-%D0%BD%D0%B0-%D0%B2%D0%B5%D0%BB%D0%BE%D1%81%D0%B8%D0%BF%D0%B5%D0%B4%D0%B5-26456794.jpg" TargetMode="External"/><Relationship Id="rId13" Type="http://schemas.openxmlformats.org/officeDocument/2006/relationships/hyperlink" Target="https://im0-tub-ru.yandex.net/i?id=f5a40260ba1732e17c665ddd3c98bc1d&amp;n=13&amp;exp=1" TargetMode="External"/><Relationship Id="rId18" Type="http://schemas.openxmlformats.org/officeDocument/2006/relationships/hyperlink" Target="https://im0-tub-ru.yandex.net/i?id=8bcd093af02734308e37d063e6f86d0a&amp;n=13&amp;exp=1" TargetMode="External"/><Relationship Id="rId3" Type="http://schemas.openxmlformats.org/officeDocument/2006/relationships/hyperlink" Target="http://fnkaa.ru/wp-content/uploads/2018/02/empty12.jpg" TargetMode="External"/><Relationship Id="rId21" Type="http://schemas.openxmlformats.org/officeDocument/2006/relationships/hyperlink" Target="https://st.depositphotos.com/1526816/2682/v/950/depositphotos_26828639-stock-illustration-a-boy-standing-in-front.jpg" TargetMode="External"/><Relationship Id="rId7" Type="http://schemas.openxmlformats.org/officeDocument/2006/relationships/hyperlink" Target="https://kr.toluna.com/dpolls_images/2018/10/01/a94ffbb7-a1a9-4d41-953a-9d74e0727c1a.jpg" TargetMode="External"/><Relationship Id="rId12" Type="http://schemas.openxmlformats.org/officeDocument/2006/relationships/image" Target="../media/image38.jpeg"/><Relationship Id="rId17" Type="http://schemas.openxmlformats.org/officeDocument/2006/relationships/hyperlink" Target="https://st2.depositphotos.com/1000489/7293/v/950/depositphotos_72931233-stock-illustration-father-and-son-are-on.jpg" TargetMode="External"/><Relationship Id="rId2" Type="http://schemas.openxmlformats.org/officeDocument/2006/relationships/image" Target="../media/image36.jpeg"/><Relationship Id="rId16" Type="http://schemas.openxmlformats.org/officeDocument/2006/relationships/hyperlink" Target="https://image.pbs.org/poster_images/assets/48i8johwrev070a4j9sm.png.resize.710x399.png" TargetMode="External"/><Relationship Id="rId20" Type="http://schemas.openxmlformats.org/officeDocument/2006/relationships/hyperlink" Target="https://img2.freepng.ru/20180310/lze/kisspng-gelatin-dessert-jam-sandwich-fruit-preserves-clip-applesauce-5aa48027f16e99.4128840515207301519889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m0-tub-ru.yandex.net/i?id=89ed0a6fbdf90ef0a5335e27d76f3641&amp;n=13&amp;exp=1" TargetMode="External"/><Relationship Id="rId11" Type="http://schemas.openxmlformats.org/officeDocument/2006/relationships/hyperlink" Target="https://media.istockphoto.com/vectors/bicycle-repair-vector-id452264559?k=6&amp;m=452264559&amp;s=612x612&amp;w=0&amp;h=8fncac4iz0nziosg0bGy-1a7uonXwjIiEvZY7m1LKwI=" TargetMode="External"/><Relationship Id="rId5" Type="http://schemas.openxmlformats.org/officeDocument/2006/relationships/image" Target="../media/image37.jpeg"/><Relationship Id="rId15" Type="http://schemas.openxmlformats.org/officeDocument/2006/relationships/hyperlink" Target="https://avatars.mds.yandex.net/get-zen_doc/235144/pub_5b05be70f03173c597c28cd7_5b05beaa256d5ce5fa3e5cb6/scale_600" TargetMode="External"/><Relationship Id="rId10" Type="http://schemas.openxmlformats.org/officeDocument/2006/relationships/hyperlink" Target="https://avatars.mds.yandex.net/get-marketpic/1327625/market_-EC_FOFbTnL_2yGD1b7ohg/orig" TargetMode="External"/><Relationship Id="rId19" Type="http://schemas.openxmlformats.org/officeDocument/2006/relationships/hyperlink" Target="https://avatars.mds.yandex.net/get-zen_doc/1108048/pub_5da6c2ca7cccba00c2f3ea02_5da6c7661d656a00ad8f767b/scale_1200" TargetMode="External"/><Relationship Id="rId4" Type="http://schemas.openxmlformats.org/officeDocument/2006/relationships/hyperlink" Target="http://www.baskistan.com/blog/wp-content/uploads/2019/08/8227e25182f2a7d67579acc8d7f05144bd73a749.jpeg" TargetMode="External"/><Relationship Id="rId9" Type="http://schemas.openxmlformats.org/officeDocument/2006/relationships/hyperlink" Target="https://static8.depositphotos.com/1526816/995/v/950/depositphotos_9959826-stock-illustration-cycling.jpg" TargetMode="External"/><Relationship Id="rId14" Type="http://schemas.openxmlformats.org/officeDocument/2006/relationships/hyperlink" Target="https://im0-tub-ru.yandex.net/i?id=f44e8081951a4cc9adaa804aebe2dafe&amp;n=33&amp;w=279&amp;h=150" TargetMode="External"/><Relationship Id="rId22" Type="http://schemas.openxmlformats.org/officeDocument/2006/relationships/hyperlink" Target="https://im0-tub-ru.yandex.net/i?id=2209b43e4e6ecf279e0d412dbd702702&amp;n=13&amp;exp=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16113"/>
            <a:ext cx="8229600" cy="4525962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91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0430" y="285728"/>
            <a:ext cx="49677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следующий день друзья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собираются проехать 24 км до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Гусевск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вдоль степного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заказника (8) и переночевать 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одной из гостиниц.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3286124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71934" y="3929066"/>
            <a:ext cx="188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Гранюк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3929066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кемпинг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71934" y="4357694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х. Южный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4357694"/>
            <a:ext cx="223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пос. Быково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322233" y="2894009"/>
            <a:ext cx="1212858" cy="1588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1934" y="4786322"/>
            <a:ext cx="191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Гусевск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71538" y="2428868"/>
            <a:ext cx="1214446" cy="928694"/>
            <a:chOff x="1071538" y="2428868"/>
            <a:chExt cx="1214446" cy="92869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71538" y="2428868"/>
              <a:ext cx="785818" cy="928694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>
              <a:off x="1607323" y="2678901"/>
              <a:ext cx="928694" cy="428628"/>
            </a:xfrm>
            <a:prstGeom prst="triangle">
              <a:avLst>
                <a:gd name="adj" fmla="val 65232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29388" y="4786322"/>
            <a:ext cx="1786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заказник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2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28992" y="285728"/>
            <a:ext cx="59182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Гусевска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посёлок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Домарку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расположен кемпинг, можно доехать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напрямую или через деревню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Астрелка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Прямой путь короче, но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 в эти дни идёт ремонт дороги,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неизвестно, где проехать быстрее.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7224" y="5572140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71934" y="3929066"/>
            <a:ext cx="188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Гранюк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3929066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кемпинг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71934" y="4357694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х. Южный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4357694"/>
            <a:ext cx="223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пос. Быково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107919" y="4394207"/>
            <a:ext cx="2214578" cy="569916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1934" y="4786322"/>
            <a:ext cx="191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Гусевск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388" y="4786322"/>
            <a:ext cx="1786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заказник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1934" y="5214950"/>
            <a:ext cx="21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Домарку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42976" y="3786190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429388" y="5214950"/>
            <a:ext cx="217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Астрелка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6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8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8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0430" y="428604"/>
            <a:ext cx="5576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таблице с цифрами, которыми эти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2538" y="3999934"/>
            <a:ext cx="6786026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214546" y="4071942"/>
          <a:ext cx="664258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</a:p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Гранюк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</a:t>
                      </a:r>
                    </a:p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Астрелка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Хутор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</a:p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Гусевск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000496" y="47148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0714" y="3999934"/>
            <a:ext cx="1369862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357818" y="47148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28036" y="3999934"/>
            <a:ext cx="1428760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786578" y="47148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56796" y="3999934"/>
            <a:ext cx="1357322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999870" y="471431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642680" y="4071372"/>
            <a:ext cx="1214446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1465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571868" y="2000240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71934" y="2143116"/>
            <a:ext cx="188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Гранюк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9388" y="2143116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кемпинг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71934" y="2571744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х. Южный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29388" y="2571744"/>
            <a:ext cx="223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пос. Быково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71934" y="3000372"/>
            <a:ext cx="191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Гусевск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29388" y="3000372"/>
            <a:ext cx="1786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заказник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71934" y="3429000"/>
            <a:ext cx="21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Домарку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9388" y="3429000"/>
            <a:ext cx="217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Астрелка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3571868" y="2571744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898" name="Picture 2" descr="https://avatars.mds.yandex.net/get-marketpic/1327625/market_-EC_FOFbTnL_2yGD1b7ohg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500438"/>
            <a:ext cx="1500198" cy="135867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500694" y="4929198"/>
            <a:ext cx="341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 336 : 25 = 13,44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0694" y="4143380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 24 · 14 = 336 (пак)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0694" y="3286124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 3 · 8 = 24 (пак)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3842" y="285728"/>
            <a:ext cx="57301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Оксане поручили купить чай на всех.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пачек чая надо купить, если  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компании 8 человек, в день они выпивают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среднем 3 пакетика чая на одного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 и поездка продлится две недели.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каждой пачке 25 пакетиков чая.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3428992" y="271462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(3)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2928926" y="4929198"/>
            <a:ext cx="6000792" cy="928694"/>
          </a:xfrm>
          <a:prstGeom prst="wedgeRectCallout">
            <a:avLst>
              <a:gd name="adj1" fmla="val -23131"/>
              <a:gd name="adj2" fmla="val -2413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Определить необходимое количество пачек чая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2928926" y="4071942"/>
            <a:ext cx="6000792" cy="785818"/>
          </a:xfrm>
          <a:prstGeom prst="wedgeRectCallout">
            <a:avLst>
              <a:gd name="adj1" fmla="val -25462"/>
              <a:gd name="adj2" fmla="val -1820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необходимое количество пакетиков на всю поездку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2928926" y="3214686"/>
            <a:ext cx="6000792" cy="785818"/>
          </a:xfrm>
          <a:prstGeom prst="wedgeRectCallout">
            <a:avLst>
              <a:gd name="adj1" fmla="val -24024"/>
              <a:gd name="adj2" fmla="val -601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необходимое количество пакетиков в день на всю компанию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4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3" grpId="0"/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5786454"/>
            <a:ext cx="2571768" cy="85725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286248" y="5000636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270 + 81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351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(м²)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248" y="3714752"/>
            <a:ext cx="455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 18 · 15 = 270 (м²)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прям-ка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3842" y="285728"/>
            <a:ext cx="58468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заказник. Ответ дайте в квадратных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километрах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786578" y="1857364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3571868" y="2357430"/>
            <a:ext cx="5357850" cy="642942"/>
          </a:xfrm>
          <a:prstGeom prst="wedgeRectCallout">
            <a:avLst>
              <a:gd name="adj1" fmla="val 22642"/>
              <a:gd name="adj2" fmla="val -613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заказника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прям-ка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S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тр-ка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71868" y="1714488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1071538" y="2428868"/>
            <a:ext cx="1214446" cy="928694"/>
            <a:chOff x="1071538" y="2428868"/>
            <a:chExt cx="1214446" cy="92869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71538" y="2428868"/>
              <a:ext cx="785818" cy="928694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5400000">
              <a:off x="1607323" y="2678901"/>
              <a:ext cx="928694" cy="428628"/>
            </a:xfrm>
            <a:prstGeom prst="triangle">
              <a:avLst>
                <a:gd name="adj" fmla="val 65232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/>
          <p:cNvSpPr/>
          <p:nvPr/>
        </p:nvSpPr>
        <p:spPr>
          <a:xfrm>
            <a:off x="3214678" y="3643314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2428868"/>
            <a:ext cx="785818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71538" y="3357562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52210" y="265916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18к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19" idx="0"/>
            <a:endCxn id="19" idx="3"/>
          </p:cNvCxnSpPr>
          <p:nvPr/>
        </p:nvCxnSpPr>
        <p:spPr>
          <a:xfrm flipH="1">
            <a:off x="1857356" y="3034674"/>
            <a:ext cx="428628" cy="1588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28794" y="307181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103963"/>
              </p:ext>
            </p:extLst>
          </p:nvPr>
        </p:nvGraphicFramePr>
        <p:xfrm>
          <a:off x="4297363" y="4214813"/>
          <a:ext cx="34067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2" name="Формула" r:id="rId5" imgW="1904760" imgH="393480" progId="Equation.3">
                  <p:embed/>
                </p:oleObj>
              </mc:Choice>
              <mc:Fallback>
                <p:oleObj name="Формула" r:id="rId5" imgW="1904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4214813"/>
                        <a:ext cx="34067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7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298" b="22310"/>
          <a:stretch>
            <a:fillRect/>
          </a:stretch>
        </p:blipFill>
        <p:spPr bwMode="auto">
          <a:xfrm>
            <a:off x="214282" y="5786454"/>
            <a:ext cx="6143668" cy="867461"/>
          </a:xfrm>
          <a:prstGeom prst="rect">
            <a:avLst/>
          </a:prstGeom>
          <a:noFill/>
        </p:spPr>
      </p:pic>
      <p:sp>
        <p:nvSpPr>
          <p:cNvPr id="50" name="Управляющая кнопка: сведения 49">
            <a:hlinkClick r:id="rId9" action="ppaction://hlinksldjump" highlightClick="1"/>
          </p:cNvPr>
          <p:cNvSpPr/>
          <p:nvPr/>
        </p:nvSpPr>
        <p:spPr>
          <a:xfrm>
            <a:off x="8143900" y="3143248"/>
            <a:ext cx="71438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2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20" grpId="0" animBg="1"/>
      <p:bldP spid="26" grpId="0" animBg="1"/>
      <p:bldP spid="27" grpId="0"/>
      <p:bldP spid="28" grpId="0"/>
      <p:bldP spid="35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3571868" y="2571744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13842" y="285728"/>
            <a:ext cx="55363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могут пойти в отпуск с 15 июля,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Григория и Марии. Они готовы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выехать  16 июля и догнать группу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посёлке Быково, не заезжая на хутор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Южный. Найдите расстояние,  которое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проедут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г.Гранюк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Быково (км).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3428992" y="271462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4143372" y="4071942"/>
            <a:ext cx="4786346" cy="785818"/>
          </a:xfrm>
          <a:prstGeom prst="wedgeRectCallout">
            <a:avLst>
              <a:gd name="adj1" fmla="val -25462"/>
              <a:gd name="adj2" fmla="val -1820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Воспользуемся теоремой Пифагора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4143372" y="3214686"/>
            <a:ext cx="4786346" cy="785818"/>
          </a:xfrm>
          <a:prstGeom prst="wedgeRectCallout">
            <a:avLst>
              <a:gd name="adj1" fmla="val -24024"/>
              <a:gd name="adj2" fmla="val -601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Рассмотрим прямоугольный треугольник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4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857224" y="1000108"/>
            <a:ext cx="1000132" cy="1285884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сведения 20">
            <a:hlinkClick r:id="rId5" action="ppaction://hlinksldjump" highlightClick="1"/>
          </p:cNvPr>
          <p:cNvSpPr/>
          <p:nvPr/>
        </p:nvSpPr>
        <p:spPr>
          <a:xfrm>
            <a:off x="8143900" y="2714620"/>
            <a:ext cx="71438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57224" y="2285992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7356" y="150017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5357818" y="4929198"/>
          <a:ext cx="2245497" cy="72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0" name="Формула" r:id="rId6" imgW="838080" imgH="253800" progId="Equation.3">
                  <p:embed/>
                </p:oleObj>
              </mc:Choice>
              <mc:Fallback>
                <p:oleObj name="Формула" r:id="rId6" imgW="8380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929198"/>
                        <a:ext cx="2245497" cy="725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20" grpId="0" animBg="1"/>
      <p:bldP spid="21" grpId="0" animBg="1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28"/>
            <a:ext cx="8307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 выяснил, что его велосипед пришёл в нерабочее состояние. Он посетил сайты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интернет-магазина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«ОК» и магазина «Вело», расположенного в соседнем доме, чтобы узнать цены. В этих магазинах можно купить велосипед либо запасные части. Виктора не устраивает срок доставки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интернет-магазина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поэтому он решил приобрести  детали в магазине «Вело»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1908" name="Picture 4" descr="https://media.istockphoto.com/vectors/bicycle-repair-vector-id452264559?k=6&amp;m=452264559&amp;s=612x612&amp;w=0&amp;h=8fncac4iz0nziosg0bGy-1a7uonXwjIiEvZY7m1LKwI=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143248"/>
            <a:ext cx="3749067" cy="2756667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3071810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 готов потратить на ремонт не более 6000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при этом хочет купить самый дорогой набор деталей для ремонта велосипеда, который может себе позволить. Ему нужно купить 5 спиц, 2 шины (одного вида), две педали (одного вида), тормоз и набор крепёжных изделий.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57290" y="4214818"/>
            <a:ext cx="40005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4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428736"/>
          <a:ext cx="850112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  «Вело» (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«ОК» (</a:t>
                      </a:r>
                      <a:r>
                        <a:rPr lang="ru-RU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Доставка (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Подсветка на спицы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Шина (вид А)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Шина (вид Б)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Спица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Педаль (вид В)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Педаль (вид Г)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 (вид Д)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 (вид Е)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Крепёжные изделия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072066" y="1428736"/>
            <a:ext cx="3786214" cy="48577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2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 готов потратить на ремонт не более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6000 руб.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Ему нужно купить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спиц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шины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(одного вида),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педали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(одного вида),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тормоз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набор крепёжных изделий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4929190" y="3643314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3500438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4929190" y="2714620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2571744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4929190" y="3214686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786446" y="3071810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1680 · 2 = 3360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3071810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4929190" y="4143380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86446" y="4000504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437 · 2 = 874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7158" y="4000504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4929190" y="4572008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4429132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4929190" y="5000636"/>
            <a:ext cx="796514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7157" y="4857760"/>
            <a:ext cx="3186055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с вырезом 35"/>
          <p:cNvSpPr/>
          <p:nvPr/>
        </p:nvSpPr>
        <p:spPr>
          <a:xfrm>
            <a:off x="4929190" y="5929330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5786454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28596" y="1428736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350 + 1130 + 740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2220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596" y="1428736"/>
            <a:ext cx="44291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стоимость товара без выбора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8596" y="1424249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1428728" y="6215082"/>
            <a:ext cx="64294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58016" y="3571876"/>
            <a:ext cx="642942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857884" y="5857892"/>
            <a:ext cx="642942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786446" y="4929198"/>
            <a:ext cx="785818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86446" y="3500438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79 · 5 = 350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6446" y="485776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1130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86446" y="578645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740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596" y="2357430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6000 – 2220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3780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8596" y="2357430"/>
            <a:ext cx="44291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остаток денег для необходимых покупок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8596" y="2357430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2214546" y="6215082"/>
            <a:ext cx="64294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596" y="3286124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1360 + 1720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3080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8596" y="3286124"/>
            <a:ext cx="44291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Определить возможную стоимость товара по выбору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8596" y="3286124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3000364" y="6215082"/>
            <a:ext cx="64294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072330" y="2643182"/>
            <a:ext cx="642942" cy="357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072330" y="4500570"/>
            <a:ext cx="714380" cy="357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786446" y="257174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680 · 2 = 1360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6446" y="4429132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860 · 2 = 1720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596" y="4214818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2220 + 3080 = 5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28596" y="4214818"/>
            <a:ext cx="44291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Определить полную стоимость купленного товара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28596" y="4214818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3786182" y="6215082"/>
            <a:ext cx="64294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357158" y="6215082"/>
            <a:ext cx="928694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572000" y="6215082"/>
            <a:ext cx="192882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72000" y="6215082"/>
            <a:ext cx="192882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572000" y="6215082"/>
            <a:ext cx="192882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xit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9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9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9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4" grpId="0" animBg="1"/>
      <p:bldP spid="25" grpId="0"/>
      <p:bldP spid="27" grpId="0" animBg="1"/>
      <p:bldP spid="28" grpId="0"/>
      <p:bldP spid="30" grpId="0" animBg="1"/>
      <p:bldP spid="33" grpId="0" animBg="1"/>
      <p:bldP spid="36" grpId="0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9" grpId="0" animBg="1"/>
      <p:bldP spid="50" grpId="0" animBg="1"/>
      <p:bldP spid="54" grpId="0" animBg="1"/>
      <p:bldP spid="19" grpId="0"/>
      <p:bldP spid="34" grpId="0"/>
      <p:bldP spid="37" grpId="0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5" grpId="0" animBg="1"/>
      <p:bldP spid="66" grpId="0" animBg="1"/>
      <p:bldP spid="22" grpId="0"/>
      <p:bldP spid="31" grpId="0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2705" y="476672"/>
            <a:ext cx="3494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906977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Галина с мужем и двумя детьми  наметили в один из летних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выходных на целый день съездить на автомобиле в соседний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морской город. Они заранее разработали маршрут. После посещения городского парка (2), в котором есть аттракционы и всевозможные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развлечения, семья планирует пойти на пляж, а затем прогуляться по старинной набережной (5), которая оканчивается морским вокзалом (4). Возвращаясь семья полюбуется яхтами, стоящими в яхт-клубе, а затем по лестнице (8) поднимется на смотровую площадку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10" descr="https://im0-tub-ru.yandex.net/i?id=b785c5109f049185333c5cfba360ada5&amp;n=33&amp;w=279&amp;h=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214818"/>
            <a:ext cx="1785950" cy="8680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827584" y="5733256"/>
            <a:ext cx="3168352" cy="7200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260" name="Picture 4" descr="http://co8tula.ru/upload/iblock/d3a/d3a9957cb73046ceb7bfc5ea5929c6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4248472" cy="539931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572000" y="1988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72000" y="285293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4572000" y="37170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4572000" y="45811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ведения 11">
            <a:hlinkClick r:id="rId7" action="ppaction://hlinksldjump" highlightClick="1"/>
          </p:cNvPr>
          <p:cNvSpPr/>
          <p:nvPr/>
        </p:nvSpPr>
        <p:spPr>
          <a:xfrm>
            <a:off x="8388424" y="6021288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1324" y="5000636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8594" name="Picture 2" descr="https://im0-tub-ru.yandex.net/i?id=f5a40260ba1732e17c665ddd3c98bc1d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2" t="28125" r="-1" b="28125"/>
          <a:stretch>
            <a:fillRect/>
          </a:stretch>
        </p:blipFill>
        <p:spPr bwMode="auto">
          <a:xfrm>
            <a:off x="214283" y="4879850"/>
            <a:ext cx="6929486" cy="17638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0197" y="214290"/>
            <a:ext cx="89738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Галина с мужем и двумя детьми  наметили в один из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летних выходных на целый день съездить на автомобиле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соседний морской город.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778028" y="5000636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858148" y="5000636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8602" name="Picture 10" descr="https://im0-tub-ru.yandex.net/i?id=b785c5109f049185333c5cfba360ada5&amp;n=33&amp;w=279&amp;h=1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5715016"/>
            <a:ext cx="1785950" cy="8680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2461" y="285728"/>
            <a:ext cx="890153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Они заранее разработали маршрут. После посещения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городского парка (2), в котором есть аттракционы и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всевозможные развлечения, семья планирует пойти на пляж.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324" y="5000636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778028" y="5000636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58148" y="5000636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8662" y="350043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2645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городской парк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8662" y="171448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8596" y="5786454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пляж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2461" y="285728"/>
            <a:ext cx="75298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семья решила прогуляться по старинной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набережной (5), которая оканчивается морским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вокзалом (4).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324" y="5000636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778028" y="5000636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58148" y="5000636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43306" y="285749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2645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городской парк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57686" y="171448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8596" y="5786454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пляж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6143644"/>
            <a:ext cx="218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набережная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5786454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море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500826" y="21431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714744" y="5429264"/>
            <a:ext cx="26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морской вокзал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8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2461" y="285728"/>
            <a:ext cx="82652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Возвращаясь семья полюбуется яхтами, стоящими 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яхт-клубе, а затем по лестнице (8) поднимется на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смотровую площадку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1324" y="5000636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778028" y="5000636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58148" y="5000636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321468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2645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городской парк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00628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8596" y="5786454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пляж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6143644"/>
            <a:ext cx="218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набережная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5786454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море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72000" y="4000504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00430" y="5429264"/>
            <a:ext cx="26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морской вокзал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5786454"/>
            <a:ext cx="178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яхт-клуб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0430" y="6143644"/>
            <a:ext cx="184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лестница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2132" y="5786454"/>
            <a:ext cx="335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смотровая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8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2910" y="357166"/>
            <a:ext cx="7687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объектов, указанных в таблице, определите,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какими цифрами они обозначены на плане.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2645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городской парк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5786454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пляж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6143644"/>
            <a:ext cx="218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набережная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5786454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море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0430" y="5429264"/>
            <a:ext cx="26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морской вокзал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5786454"/>
            <a:ext cx="178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яхт-клуб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0430" y="6143644"/>
            <a:ext cx="184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лестница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2132" y="5786454"/>
            <a:ext cx="335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смотровая площадка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786578" y="4071942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86578" y="4643446"/>
            <a:ext cx="208994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6317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86578" y="4643446"/>
            <a:ext cx="2089942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6578" y="4643446"/>
            <a:ext cx="2089942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4348" y="285728"/>
            <a:ext cx="8246150" cy="1381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85786" y="428604"/>
          <a:ext cx="813690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Яхт-клуб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Смотровая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Море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Пляж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28926" y="107154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8860" y="357166"/>
            <a:ext cx="1357322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572000" y="107154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428604"/>
            <a:ext cx="1857388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286512" y="107154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15008" y="357166"/>
            <a:ext cx="1512738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929586" y="107154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358082" y="428604"/>
            <a:ext cx="1512738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возврат 43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7" grpId="0"/>
      <p:bldP spid="20" grpId="0"/>
      <p:bldP spid="22" grpId="0"/>
      <p:bldP spid="23" grpId="0"/>
      <p:bldP spid="24" grpId="0"/>
      <p:bldP spid="25" grpId="0"/>
      <p:bldP spid="29" grpId="0" animBg="1"/>
      <p:bldP spid="29" grpId="1" animBg="1"/>
      <p:bldP spid="30" grpId="0" animBg="1"/>
      <p:bldP spid="30" grpId="1" animBg="1"/>
      <p:bldP spid="33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https://avatars.mds.yandex.net/get-zen_doc/235144/pub_5b05be70f03173c597c28cd7_5b05beaa256d5ce5fa3e5cb6/scale_600"/>
          <p:cNvPicPr>
            <a:picLocks noChangeAspect="1" noChangeArrowheads="1"/>
          </p:cNvPicPr>
          <p:nvPr/>
        </p:nvPicPr>
        <p:blipFill>
          <a:blip r:embed="rId3"/>
          <a:srcRect l="3482" t="2127" r="3674"/>
          <a:stretch>
            <a:fillRect/>
          </a:stretch>
        </p:blipFill>
        <p:spPr bwMode="auto">
          <a:xfrm>
            <a:off x="285719" y="3571876"/>
            <a:ext cx="5283309" cy="303788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85728"/>
            <a:ext cx="850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улице продаётся квас на разлив из бочки. Большой стакан стоит 30 рублей, а маленький – 20. Папа и мама выпили по большому стакану, а дети по маленькому стакану. Сколько рублей сдачи получит папа с 200 рублей, если он расплачивается за всех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857588" y="2000240"/>
            <a:ext cx="4786378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9256" y="3643314"/>
            <a:ext cx="3113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200 – 100 = 100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2786058"/>
            <a:ext cx="357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30 · 2 + 20 · 2 = 100(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786578" y="214311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928926" y="3571876"/>
            <a:ext cx="6000792" cy="785818"/>
          </a:xfrm>
          <a:prstGeom prst="wedgeRectCallout">
            <a:avLst>
              <a:gd name="adj1" fmla="val 18075"/>
              <a:gd name="adj2" fmla="val -1820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сколько рублей сдачи получит папа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928926" y="2714620"/>
            <a:ext cx="6000792" cy="785818"/>
          </a:xfrm>
          <a:prstGeom prst="wedgeRectCallout">
            <a:avLst>
              <a:gd name="adj1" fmla="val 26211"/>
              <a:gd name="adj2" fmla="val -74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стоимость стаканов кваса, выпитых семьёй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85728"/>
            <a:ext cx="71438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285728"/>
            <a:ext cx="854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парк.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 километрах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572264" y="1428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571868" y="2000240"/>
            <a:ext cx="5357850" cy="642942"/>
          </a:xfrm>
          <a:prstGeom prst="wedgeRectCallout">
            <a:avLst>
              <a:gd name="adj1" fmla="val 22840"/>
              <a:gd name="adj2" fmla="val -762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парка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трапеции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1,08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28992" y="1285860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57158" y="2214554"/>
            <a:ext cx="1000132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4348" y="3000372"/>
            <a:ext cx="10342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,8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3452" y="3858172"/>
            <a:ext cx="10342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4929198"/>
            <a:ext cx="7264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4143372" y="2714620"/>
          <a:ext cx="432276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7" name="Формула" r:id="rId4" imgW="1676160" imgH="393480" progId="Equation.3">
                  <p:embed/>
                </p:oleObj>
              </mc:Choice>
              <mc:Fallback>
                <p:oleObj name="Формула" r:id="rId4" imgW="1676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714620"/>
                        <a:ext cx="4322763" cy="963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6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сведения 23">
            <a:hlinkClick r:id="rId7" action="ppaction://hlinksldjump" highlightClick="1"/>
          </p:cNvPr>
          <p:cNvSpPr/>
          <p:nvPr/>
        </p:nvSpPr>
        <p:spPr>
          <a:xfrm>
            <a:off x="7929586" y="857232"/>
            <a:ext cx="71438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 rot="10800000" flipH="1">
            <a:off x="642909" y="3000372"/>
            <a:ext cx="1428761" cy="1785950"/>
            <a:chOff x="2309189" y="2332306"/>
            <a:chExt cx="1106345" cy="207170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309189" y="2332306"/>
              <a:ext cx="885075" cy="2071702"/>
            </a:xfrm>
            <a:prstGeom prst="rect">
              <a:avLst/>
            </a:prstGeom>
            <a:solidFill>
              <a:srgbClr val="FFC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flipV="1">
              <a:off x="3194265" y="2332306"/>
              <a:ext cx="221269" cy="2071702"/>
            </a:xfrm>
            <a:prstGeom prst="rtTriangle">
              <a:avLst/>
            </a:prstGeom>
            <a:solidFill>
              <a:srgbClr val="FFC00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28596" y="5429264"/>
            <a:ext cx="2645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городской парк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2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ый треугольник 52"/>
          <p:cNvSpPr/>
          <p:nvPr/>
        </p:nvSpPr>
        <p:spPr>
          <a:xfrm flipH="1">
            <a:off x="6000760" y="2357430"/>
            <a:ext cx="857256" cy="1228126"/>
          </a:xfrm>
          <a:prstGeom prst="rtTriangl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260648"/>
            <a:ext cx="8539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расстояние от яхт-клуба до морского вокзала.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785786" y="128586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stCxn id="44" idx="3"/>
            <a:endCxn id="39" idx="7"/>
          </p:cNvCxnSpPr>
          <p:nvPr/>
        </p:nvCxnSpPr>
        <p:spPr>
          <a:xfrm rot="5400000" flipH="1" flipV="1">
            <a:off x="5771818" y="2485678"/>
            <a:ext cx="1316280" cy="95909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786578" y="2285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929322" y="350043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858016" y="292893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714348" y="1857364"/>
            <a:ext cx="3528392" cy="1152128"/>
          </a:xfrm>
          <a:prstGeom prst="wedgeRectCallout">
            <a:avLst>
              <a:gd name="adj1" fmla="val -25164"/>
              <a:gd name="adj2" fmla="val -625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Достроим до прямоугольного треугольника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ая выноска 53"/>
          <p:cNvSpPr/>
          <p:nvPr/>
        </p:nvSpPr>
        <p:spPr>
          <a:xfrm>
            <a:off x="714348" y="3071810"/>
            <a:ext cx="3528392" cy="1152128"/>
          </a:xfrm>
          <a:prstGeom prst="wedgeRectCallout">
            <a:avLst>
              <a:gd name="adj1" fmla="val -24239"/>
              <a:gd name="adj2" fmla="val -578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Для нахождения расстояния используем теорему Пифагора.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5074" y="364331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714348" y="4286256"/>
            <a:ext cx="3528392" cy="648072"/>
            <a:chOff x="5004048" y="4431982"/>
            <a:chExt cx="3528392" cy="648072"/>
          </a:xfrm>
        </p:grpSpPr>
        <p:sp>
          <p:nvSpPr>
            <p:cNvPr id="58" name="Прямоугольная выноска 57"/>
            <p:cNvSpPr/>
            <p:nvPr/>
          </p:nvSpPr>
          <p:spPr>
            <a:xfrm>
              <a:off x="5004048" y="4431982"/>
              <a:ext cx="3528392" cy="648072"/>
            </a:xfrm>
            <a:prstGeom prst="wedgeRectCallout">
              <a:avLst>
                <a:gd name="adj1" fmla="val -20508"/>
                <a:gd name="adj2" fmla="val -7148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 √600² + 800²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289932" y="4574858"/>
              <a:ext cx="142876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омой 50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00430" y="5429264"/>
            <a:ext cx="26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морской вокзал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00430" y="5786454"/>
            <a:ext cx="178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яхт-клуб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сведения 24">
            <a:hlinkClick r:id="rId4" action="ppaction://hlinksldjump" highlightClick="1"/>
          </p:cNvPr>
          <p:cNvSpPr/>
          <p:nvPr/>
        </p:nvSpPr>
        <p:spPr>
          <a:xfrm>
            <a:off x="7901866" y="1340768"/>
            <a:ext cx="71438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3" grpId="0" animBg="1"/>
      <p:bldP spid="39" grpId="0" animBg="1"/>
      <p:bldP spid="44" grpId="0" animBg="1"/>
      <p:bldP spid="57" grpId="0"/>
      <p:bldP spid="52" grpId="0" animBg="1"/>
      <p:bldP spid="52" grpId="1" animBg="1"/>
      <p:bldP spid="54" grpId="0" animBg="1"/>
      <p:bldP spid="54" grpId="1" animBg="1"/>
      <p:bldP spid="55" grpId="0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AutoShape 2" descr="http://e-derslik.edu.az/books/346/assets/img/page32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1364" name="Picture 4" descr="https://image.pbs.org/poster_images/assets/48i8johwrev070a4j9sm.png.resize.710x3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3724876" cy="30146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Средняя цена чека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расчёте на 1 человека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кафе, куда семья Галины зашла пообедать, равна 500 рублям. На сколько рублей в среднем  отличается чек на члена семьи Галины от  среднего чека на 1 человека в кафе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14810" y="142852"/>
          <a:ext cx="4810116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Блюдо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порций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1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порцию (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Салат с рыбой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Салат овощной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Салат с мясом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Окрошка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Солянка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Куриная лапша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Пюре с котлетой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Спагетти с сыром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Мороженое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62150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621508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621508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28596" y="2285992"/>
            <a:ext cx="3643338" cy="1285884"/>
          </a:xfrm>
          <a:prstGeom prst="wedgeRectCallout">
            <a:avLst>
              <a:gd name="adj1" fmla="val -27195"/>
              <a:gd name="adj2" fmla="val 2623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 общую стоимость чека на всю семью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285720" y="6143644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1571612"/>
            <a:ext cx="571504" cy="357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2357430"/>
            <a:ext cx="571504" cy="357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4714884"/>
            <a:ext cx="571504" cy="357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5572140"/>
            <a:ext cx="2357454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ИТОГО:  1600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28596" y="2285992"/>
            <a:ext cx="3643338" cy="1285884"/>
          </a:xfrm>
          <a:prstGeom prst="wedgeRectCallout">
            <a:avLst>
              <a:gd name="adj1" fmla="val -27195"/>
              <a:gd name="adj2" fmla="val 2623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Определить  среднюю стоимость чека на одного члена семьи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5929330"/>
            <a:ext cx="2357454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 чел:  400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428596" y="2285992"/>
            <a:ext cx="3643338" cy="1285884"/>
          </a:xfrm>
          <a:prstGeom prst="wedgeRectCallout">
            <a:avLst>
              <a:gd name="adj1" fmla="val -27195"/>
              <a:gd name="adj2" fmla="val 2623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Определить  отличие стоимости чеков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8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8053" y="476672"/>
            <a:ext cx="3763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7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9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18885" y="476672"/>
            <a:ext cx="330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857620" y="785794"/>
            <a:ext cx="500066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6429396"/>
            <a:ext cx="571504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429000"/>
            <a:ext cx="64294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0430" y="357166"/>
            <a:ext cx="585506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Настя и её друзья собираются поехать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отпуск на три недели. Предварительно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наметили маршрут. Они планируют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велосипедах добраться до города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Клюквинск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(6) до палаточного лагеря (5)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4 дня, а потом поставить там палатки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отдыхать на море. Ребята собираются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выехать утром и в первый день добраться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посёлка Яблочко, где живёт дедушка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Насти. Там есть залив, в котором можно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купаться и плавать на катамаране,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они и собираются делать до обеда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следующего дня. Потом планируется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доехать до города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заночевать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там 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428604"/>
            <a:ext cx="5429288" cy="6072230"/>
          </a:xfrm>
          <a:prstGeom prst="rect">
            <a:avLst/>
          </a:prstGeom>
          <a:noFill/>
          <a:ln w="476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5786454"/>
            <a:ext cx="2643206" cy="857256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4780" r="298" b="16826"/>
          <a:stretch>
            <a:fillRect/>
          </a:stretch>
        </p:blipFill>
        <p:spPr bwMode="auto">
          <a:xfrm>
            <a:off x="2357422" y="5786454"/>
            <a:ext cx="4000528" cy="928694"/>
          </a:xfrm>
          <a:prstGeom prst="rect">
            <a:avLst/>
          </a:prstGeom>
          <a:noFill/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286644" y="6072206"/>
            <a:ext cx="1571636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s://sgcisanfrancisco.org/images/cycle-clipart-female-cyclist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636273"/>
            <a:ext cx="875858" cy="965423"/>
          </a:xfrm>
          <a:prstGeom prst="rect">
            <a:avLst/>
          </a:prstGeom>
          <a:noFill/>
        </p:spPr>
      </p:pic>
      <p:pic>
        <p:nvPicPr>
          <p:cNvPr id="11" name="Picture 2" descr="https://thumbs.dreamstime.com/b/%D0%BC%D0%B0%D0%BB%D1%8C%D1%87%D0%B8%D0%BA-%D0%BD%D0%B0-%D0%B2%D0%B5%D0%BB%D0%BE%D1%81%D0%B8%D0%BF%D0%B5%D0%B4%D0%B5-264567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7" y="5643578"/>
            <a:ext cx="1058213" cy="1056891"/>
          </a:xfrm>
          <a:prstGeom prst="rect">
            <a:avLst/>
          </a:prstGeom>
          <a:noFill/>
        </p:spPr>
      </p:pic>
      <p:pic>
        <p:nvPicPr>
          <p:cNvPr id="12" name="Picture 8" descr="https://pandia.ru/text/82/097/images/img3_2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72198" y="5572140"/>
            <a:ext cx="1071570" cy="1071570"/>
          </a:xfrm>
          <a:prstGeom prst="rect">
            <a:avLst/>
          </a:prstGeom>
          <a:noFill/>
        </p:spPr>
      </p:pic>
      <p:pic>
        <p:nvPicPr>
          <p:cNvPr id="13" name="Picture 4" descr="https://kr.toluna.com/dpolls_images/2018/10/01/a94ffbb7-a1a9-4d41-953a-9d74e0727c1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57686" y="5572140"/>
            <a:ext cx="1960309" cy="1080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1000108"/>
            <a:ext cx="64294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1814" y="500042"/>
            <a:ext cx="56734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следующие два дня они собираются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доехать до посёлка Шушун, где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ложен лагерь, но пока не решили, по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дороге им ехать. Можно повернуть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направо, проехать вдоль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лесничества  (8) и переночевать в отеле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деревне  Опушки. Также после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свернуть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доехать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Шушун через  посёлок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Второй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путь менее загружен транспортом, 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дорога там грунтовая, и после дождя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велосипедах ехать нельзя.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6429396"/>
            <a:ext cx="571504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428604"/>
            <a:ext cx="5429288" cy="5072098"/>
          </a:xfrm>
          <a:prstGeom prst="rect">
            <a:avLst/>
          </a:prstGeom>
          <a:noFill/>
          <a:ln w="476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5786454"/>
            <a:ext cx="2571768" cy="857256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298" b="22310"/>
          <a:stretch>
            <a:fillRect/>
          </a:stretch>
        </p:blipFill>
        <p:spPr bwMode="auto">
          <a:xfrm>
            <a:off x="214282" y="5786454"/>
            <a:ext cx="6143668" cy="867461"/>
          </a:xfrm>
          <a:prstGeom prst="rect">
            <a:avLst/>
          </a:prstGeom>
          <a:noFill/>
        </p:spPr>
      </p:pic>
      <p:pic>
        <p:nvPicPr>
          <p:cNvPr id="9" name="Picture 6" descr="https://sgcisanfrancisco.org/images/cycle-clipart-female-cyclist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636273"/>
            <a:ext cx="875858" cy="965423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C%D0%B0%D0%BB%D1%8C%D1%87%D0%B8%D0%BA-%D0%BD%D0%B0-%D0%B2%D0%B5%D0%BB%D0%BE%D1%81%D0%B8%D0%BF%D0%B5%D0%B4%D0%B5-2645679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7" y="5643578"/>
            <a:ext cx="1058213" cy="1056891"/>
          </a:xfrm>
          <a:prstGeom prst="rect">
            <a:avLst/>
          </a:prstGeom>
          <a:noFill/>
        </p:spPr>
      </p:pic>
      <p:pic>
        <p:nvPicPr>
          <p:cNvPr id="11" name="Picture 8" descr="https://pandia.ru/text/82/097/images/img3_2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72198" y="5572140"/>
            <a:ext cx="1071570" cy="1071570"/>
          </a:xfrm>
          <a:prstGeom prst="rect">
            <a:avLst/>
          </a:prstGeom>
          <a:noFill/>
        </p:spPr>
      </p:pic>
      <p:pic>
        <p:nvPicPr>
          <p:cNvPr id="12" name="Picture 4" descr="https://kr.toluna.com/dpolls_images/2018/10/01/a94ffbb7-a1a9-4d41-953a-9d74e0727c1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57686" y="5572140"/>
            <a:ext cx="1960309" cy="10809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28992" y="357166"/>
            <a:ext cx="557216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50170" y="5000636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6565994" y="5000636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9" action="ppaction://hlinksldjump" highlightClick="1"/>
          </p:cNvPr>
          <p:cNvSpPr/>
          <p:nvPr/>
        </p:nvSpPr>
        <p:spPr>
          <a:xfrm>
            <a:off x="7358082" y="500063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857620" y="928670"/>
            <a:ext cx="71438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09533" y="285728"/>
            <a:ext cx="5334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Настя и её друзья собираются поехать в отпуск на три недели. Предварительно они наметили маршрут.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35781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86512" y="714356"/>
            <a:ext cx="2571768" cy="57150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1" grpId="0" animBg="1"/>
      <p:bldP spid="21" grpId="1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857620" y="785794"/>
            <a:ext cx="571504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857620" y="285728"/>
            <a:ext cx="5163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планируют на велосипедах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добраться от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г.Клюквинск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(6) до палаточного лагеря (5) за 4 дня, а потом поставить там палатки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отдыхать на море.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571604" y="5857892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071934" y="3929066"/>
            <a:ext cx="239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Клюквинск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000100" y="571480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429388" y="3929066"/>
            <a:ext cx="149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лагерь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1" grpId="1" animBg="1"/>
      <p:bldP spid="42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929058" y="857232"/>
            <a:ext cx="57150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22776" y="214290"/>
            <a:ext cx="5321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 собираются выехать утром и в первый день добраться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посёлка Яблочко, где живёт дедушка Насти. Там есть залив,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котором можно купаться и плавать на катамаране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000364" y="4000504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071934" y="3929066"/>
            <a:ext cx="239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Клюквинск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388" y="3929066"/>
            <a:ext cx="149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лагерь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71934" y="4357694"/>
            <a:ext cx="228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пос.Яблочко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1964513" y="4679165"/>
            <a:ext cx="1571636" cy="1214446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4" grpId="1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857620" y="857232"/>
            <a:ext cx="64294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857620" y="285728"/>
            <a:ext cx="499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Потом планируется доехать до города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заночевать  там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714480" y="4500570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071934" y="4357694"/>
            <a:ext cx="228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пос.Яблочко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29388" y="4357694"/>
            <a:ext cx="168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10800000">
            <a:off x="2143108" y="4500570"/>
            <a:ext cx="1214446" cy="1588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71934" y="3929066"/>
            <a:ext cx="239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Клюквинск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9388" y="3929066"/>
            <a:ext cx="149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лагерь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857620" y="1071546"/>
            <a:ext cx="35719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780352" y="214290"/>
            <a:ext cx="53636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следующие два дня они собираются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доехать до посёлка Шушун, где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ложен лагерь, но пока не решили, по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дороге им ехать. Можно от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повернуть  направо, проехать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вдоль лесничества  (8) и переночевать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отеле  в деревне  Опушки.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71604" y="3286124"/>
            <a:ext cx="785818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rot="16200000" flipV="1">
            <a:off x="1679555" y="3963991"/>
            <a:ext cx="1071570" cy="1588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71934" y="4786322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дер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Опушки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9388" y="4786322"/>
            <a:ext cx="227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лесничество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71934" y="4357694"/>
            <a:ext cx="228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пос.Яблочко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88" y="4357694"/>
            <a:ext cx="168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71934" y="3929066"/>
            <a:ext cx="239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Клюквинск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29388" y="3929066"/>
            <a:ext cx="149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лагерь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8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2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29" grpId="1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857620" y="1000108"/>
            <a:ext cx="42862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857620" y="285728"/>
            <a:ext cx="5489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Хрюма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можно свернуть налево и доехать в Шушун через  посёлок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Этот путь менее загружен транспортом, но дорога там грунтовая, и после дождя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велосипедах ехать нельзя.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20" y="3143248"/>
            <a:ext cx="864096" cy="8572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>
            <a:off x="571472" y="3643314"/>
            <a:ext cx="1643074" cy="857256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71934" y="5214950"/>
            <a:ext cx="193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пос.Шода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42910" y="642918"/>
            <a:ext cx="714380" cy="5715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429388" y="521495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Шушун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71934" y="4786322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дер. Опушки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9388" y="4786322"/>
            <a:ext cx="227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лесничество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71934" y="4357694"/>
            <a:ext cx="228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пос.Яблочко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29388" y="4357694"/>
            <a:ext cx="168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71934" y="3929066"/>
            <a:ext cx="239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Клюквинск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29388" y="3929066"/>
            <a:ext cx="149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лагерь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4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  <p:bldP spid="35" grpId="0" animBg="1"/>
      <p:bldP spid="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3857620" y="928670"/>
            <a:ext cx="500066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2841" y="2143116"/>
            <a:ext cx="5291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 которыми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538" y="428034"/>
            <a:ext cx="6786026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214546" y="500042"/>
          <a:ext cx="664258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Посёлок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Шушун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Опушки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Посёлок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Яблочко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</a:p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Хрюм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000496" y="11429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00430" y="428604"/>
            <a:ext cx="1369862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357818" y="11429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57752" y="428604"/>
            <a:ext cx="1428760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786578" y="114298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6512" y="500042"/>
            <a:ext cx="128588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999870" y="114241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43834" y="500042"/>
            <a:ext cx="1214446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571868" y="2000240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71934" y="5214950"/>
            <a:ext cx="193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пос.Шода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9388" y="521495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Шушун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71934" y="4786322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дер. Опушки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29388" y="4786322"/>
            <a:ext cx="227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лесничество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71934" y="4357694"/>
            <a:ext cx="228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пос.Яблочко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29388" y="4357694"/>
            <a:ext cx="168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71934" y="3929066"/>
            <a:ext cx="239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Клюквинск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29388" y="3929066"/>
            <a:ext cx="149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лагерь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возврат 31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4" grpId="0" animBg="1"/>
      <p:bldP spid="45" grpId="0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3214678" y="285728"/>
            <a:ext cx="71438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5786454"/>
            <a:ext cx="2571768" cy="857256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3286116" y="285728"/>
            <a:ext cx="5974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лесничество. Ответ дайте в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квадратных  километрах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6786578" y="1857364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ая выноска 54"/>
          <p:cNvSpPr/>
          <p:nvPr/>
        </p:nvSpPr>
        <p:spPr>
          <a:xfrm>
            <a:off x="3571868" y="2357430"/>
            <a:ext cx="5357850" cy="642942"/>
          </a:xfrm>
          <a:prstGeom prst="wedgeRectCallout">
            <a:avLst>
              <a:gd name="adj1" fmla="val 22642"/>
              <a:gd name="adj2" fmla="val -613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лесничества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трапеции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571868" y="1714488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3571868" y="1142984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428860" y="1571612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1642498" y="2500850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14546" y="4286256"/>
            <a:ext cx="9573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2"/>
          <p:cNvGraphicFramePr>
            <a:graphicFrameLocks noChangeAspect="1"/>
          </p:cNvGraphicFramePr>
          <p:nvPr/>
        </p:nvGraphicFramePr>
        <p:xfrm>
          <a:off x="4357686" y="4000504"/>
          <a:ext cx="4223695" cy="96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1" name="Формула" r:id="rId5" imgW="1638000" imgH="393480" progId="Equation.3">
                  <p:embed/>
                </p:oleObj>
              </mc:Choice>
              <mc:Fallback>
                <p:oleObj name="Формула" r:id="rId5" imgW="163800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4000504"/>
                        <a:ext cx="4223695" cy="963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298" b="22310"/>
          <a:stretch>
            <a:fillRect/>
          </a:stretch>
        </p:blipFill>
        <p:spPr bwMode="auto">
          <a:xfrm>
            <a:off x="214282" y="5786454"/>
            <a:ext cx="6143668" cy="867461"/>
          </a:xfrm>
          <a:prstGeom prst="rect">
            <a:avLst/>
          </a:prstGeom>
          <a:noFill/>
        </p:spPr>
      </p:pic>
      <p:sp>
        <p:nvSpPr>
          <p:cNvPr id="74" name="Управляющая кнопка: сведения 73">
            <a:hlinkClick r:id="rId8" action="ppaction://hlinksldjump" highlightClick="1"/>
          </p:cNvPr>
          <p:cNvSpPr/>
          <p:nvPr/>
        </p:nvSpPr>
        <p:spPr>
          <a:xfrm>
            <a:off x="8143900" y="3143248"/>
            <a:ext cx="71438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2428860" y="2000240"/>
            <a:ext cx="1000132" cy="2214578"/>
            <a:chOff x="2428860" y="2000240"/>
            <a:chExt cx="1000132" cy="2214578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2428860" y="2000240"/>
              <a:ext cx="571504" cy="2214578"/>
            </a:xfrm>
            <a:prstGeom prst="rect">
              <a:avLst/>
            </a:prstGeom>
            <a:solidFill>
              <a:schemeClr val="accent3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ый треугольник 78"/>
            <p:cNvSpPr/>
            <p:nvPr/>
          </p:nvSpPr>
          <p:spPr>
            <a:xfrm flipV="1">
              <a:off x="3000364" y="2071678"/>
              <a:ext cx="428628" cy="2071702"/>
            </a:xfrm>
            <a:prstGeom prst="rtTriangle">
              <a:avLst/>
            </a:prstGeom>
            <a:solidFill>
              <a:schemeClr val="accent3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9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4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63" grpId="0" animBg="1"/>
      <p:bldP spid="65" grpId="0"/>
      <p:bldP spid="66" grpId="0"/>
      <p:bldP spid="68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86116" y="6429396"/>
            <a:ext cx="571504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429000"/>
            <a:ext cx="64294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1814" y="500042"/>
            <a:ext cx="564218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 и его друзья собираются поехать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отпуск на две недели. Предварительно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наметили маршрут. Они планируют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велосипедах добраться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г.Гранюк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кемпинга (7) за 4 дня, а потом поставить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 палатки и отдыхать на море. Друзья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собираются выехать утром и в первый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добраться до хутора Южный, где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живёт бабушка Виктора. Там есть озеро,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котором можно купаться и ловить рыбу,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они и собираются делать до обеда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следующего дня. Потом планируется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доехать до посёлка Быково и заночевать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 в мини-отеле.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28604"/>
            <a:ext cx="5429288" cy="6072230"/>
          </a:xfrm>
          <a:prstGeom prst="rect">
            <a:avLst/>
          </a:prstGeom>
          <a:noFill/>
          <a:ln w="476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5786454"/>
            <a:ext cx="2643206" cy="857256"/>
          </a:xfrm>
          <a:prstGeom prst="rect">
            <a:avLst/>
          </a:prstGeom>
          <a:noFill/>
        </p:spPr>
      </p:pic>
      <p:pic>
        <p:nvPicPr>
          <p:cNvPr id="128002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298" b="22310"/>
          <a:stretch>
            <a:fillRect/>
          </a:stretch>
        </p:blipFill>
        <p:spPr bwMode="auto">
          <a:xfrm>
            <a:off x="214282" y="5786454"/>
            <a:ext cx="6143668" cy="867461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7215206" y="5500702"/>
            <a:ext cx="1571636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6" name="Picture 6" descr="https://sgcisanfrancisco.org/images/cycle-clipart-female-cyclist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636273"/>
            <a:ext cx="875858" cy="965423"/>
          </a:xfrm>
          <a:prstGeom prst="rect">
            <a:avLst/>
          </a:prstGeom>
          <a:noFill/>
        </p:spPr>
      </p:pic>
      <p:pic>
        <p:nvPicPr>
          <p:cNvPr id="15" name="Picture 2" descr="https://thumbs.dreamstime.com/b/%D0%BC%D0%B0%D0%BB%D1%8C%D1%87%D0%B8%D0%BA-%D0%BD%D0%B0-%D0%B2%D0%B5%D0%BB%D0%BE%D1%81%D0%B8%D0%BF%D0%B5%D0%B4%D0%B5-264567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7" y="5643578"/>
            <a:ext cx="1058213" cy="1056891"/>
          </a:xfrm>
          <a:prstGeom prst="rect">
            <a:avLst/>
          </a:prstGeom>
          <a:noFill/>
        </p:spPr>
      </p:pic>
      <p:pic>
        <p:nvPicPr>
          <p:cNvPr id="128008" name="Picture 8" descr="https://pandia.ru/text/82/097/images/img3_2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72198" y="5572140"/>
            <a:ext cx="1071570" cy="1071570"/>
          </a:xfrm>
          <a:prstGeom prst="rect">
            <a:avLst/>
          </a:prstGeom>
          <a:noFill/>
        </p:spPr>
      </p:pic>
      <p:pic>
        <p:nvPicPr>
          <p:cNvPr id="19" name="Picture 4" descr="https://kr.toluna.com/dpolls_images/2018/10/01/a94ffbb7-a1a9-4d41-953a-9d74e0727c1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57686" y="5572140"/>
            <a:ext cx="1960309" cy="1080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3500430" y="357166"/>
            <a:ext cx="785818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71868" y="2571744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s://avatars.mds.yandex.net/get-marketpic/1327625/market_-EC_FOFbTnL_2yGD1b7ohg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214950"/>
            <a:ext cx="1500198" cy="1358670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5500694" y="4929198"/>
            <a:ext cx="341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 504 : 50 = 10,08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0694" y="4143380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 24 · 21 = 504 (пак)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0694" y="3286124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 2 · 12 = 24 (пак)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57554" y="285728"/>
            <a:ext cx="5940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Юре поручили купить чай на всех.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пачек чая надо купить, если  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компании 12 человек, в день они выпивают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среднем 2 пакетика чая на одного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 и поездка продлится три недели.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каждой пачке 50 пакетиков чая.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3428992" y="271462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(3)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ая выноска 64"/>
          <p:cNvSpPr/>
          <p:nvPr/>
        </p:nvSpPr>
        <p:spPr>
          <a:xfrm>
            <a:off x="2928926" y="4929198"/>
            <a:ext cx="6000792" cy="928694"/>
          </a:xfrm>
          <a:prstGeom prst="wedgeRectCallout">
            <a:avLst>
              <a:gd name="adj1" fmla="val -23131"/>
              <a:gd name="adj2" fmla="val -2413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Определить необходимое количество пачек чая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ая выноска 65"/>
          <p:cNvSpPr/>
          <p:nvPr/>
        </p:nvSpPr>
        <p:spPr>
          <a:xfrm>
            <a:off x="2928926" y="4071942"/>
            <a:ext cx="6000792" cy="785818"/>
          </a:xfrm>
          <a:prstGeom prst="wedgeRectCallout">
            <a:avLst>
              <a:gd name="adj1" fmla="val -25462"/>
              <a:gd name="adj2" fmla="val -1820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необходимое количество пакетиков на всю поездку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ая выноска 66"/>
          <p:cNvSpPr/>
          <p:nvPr/>
        </p:nvSpPr>
        <p:spPr>
          <a:xfrm>
            <a:off x="2928926" y="3214686"/>
            <a:ext cx="6000792" cy="785818"/>
          </a:xfrm>
          <a:prstGeom prst="wedgeRectCallout">
            <a:avLst>
              <a:gd name="adj1" fmla="val -24024"/>
              <a:gd name="adj2" fmla="val -601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необходимое количество пакетиков в день на всю компанию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4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ая выноска 68"/>
          <p:cNvSpPr/>
          <p:nvPr/>
        </p:nvSpPr>
        <p:spPr>
          <a:xfrm>
            <a:off x="4143372" y="4929198"/>
            <a:ext cx="4786346" cy="785818"/>
          </a:xfrm>
          <a:prstGeom prst="wedgeRectCallout">
            <a:avLst>
              <a:gd name="adj1" fmla="val -25462"/>
              <a:gd name="adj2" fmla="val -1820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расстояние от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г.Хрюм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посёлка Шушун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571868" y="2571744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57620" y="285728"/>
            <a:ext cx="51287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расстояние, которое проедут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 от города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посёлка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Шушун, если пройдёт дождь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они поедут вдоль лесничества.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Ответ дайте в километрах.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3428992" y="271462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(6)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4143372" y="4071942"/>
            <a:ext cx="4786346" cy="785818"/>
          </a:xfrm>
          <a:prstGeom prst="wedgeRectCallout">
            <a:avLst>
              <a:gd name="adj1" fmla="val -25462"/>
              <a:gd name="adj2" fmla="val -1820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Рассмотрим прямоугольный ∆ Воспользуемся т. Пифагора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4143372" y="3214686"/>
            <a:ext cx="4786346" cy="785818"/>
          </a:xfrm>
          <a:prstGeom prst="wedgeRectCallout">
            <a:avLst>
              <a:gd name="adj1" fmla="val -24024"/>
              <a:gd name="adj2" fmla="val -601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по рис. расстояние от города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Хрюм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пос. Шушун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592933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ый треугольник 55"/>
          <p:cNvSpPr/>
          <p:nvPr/>
        </p:nvSpPr>
        <p:spPr>
          <a:xfrm flipH="1" flipV="1">
            <a:off x="1214414" y="1071546"/>
            <a:ext cx="1000132" cy="2357430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4" action="ppaction://hlinksldjump" highlightClick="1"/>
          </p:cNvPr>
          <p:cNvSpPr/>
          <p:nvPr/>
        </p:nvSpPr>
        <p:spPr>
          <a:xfrm>
            <a:off x="8143900" y="2714620"/>
            <a:ext cx="71438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143108" y="150017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43042" y="642918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285720" y="4929198"/>
          <a:ext cx="2065336" cy="65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7" name="Формула" r:id="rId5" imgW="850680" imgH="253800" progId="Equation.3">
                  <p:embed/>
                </p:oleObj>
              </mc:Choice>
              <mc:Fallback>
                <p:oleObj name="Формула" r:id="rId5" imgW="850680" imgH="253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929198"/>
                        <a:ext cx="2065336" cy="6572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 rot="5400000">
            <a:off x="1715274" y="3929066"/>
            <a:ext cx="999338" cy="7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785918" y="3857628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7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6" grpId="1" animBg="1"/>
      <p:bldP spid="46" grpId="2" animBg="1"/>
      <p:bldP spid="49" grpId="0" animBg="1"/>
      <p:bldP spid="49" grpId="1" animBg="1"/>
      <p:bldP spid="49" grpId="2" animBg="1"/>
      <p:bldP spid="50" grpId="0" animBg="1"/>
      <p:bldP spid="56" grpId="0" animBg="1"/>
      <p:bldP spid="57" grpId="0" animBg="1"/>
      <p:bldP spid="60" grpId="0"/>
      <p:bldP spid="61" grpId="0"/>
      <p:bldP spid="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285728"/>
            <a:ext cx="8307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Юра выяснил, что его велосипед пришёл в нерабочее состояние. Он посетил сайты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интернет-магазина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«ОК» и магазина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Сипед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расположенного в соседнем доме, чтобы узнать цены. В этих магазинах можно купить велосипед либо запасные части. Юру устраивает срок доставки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интернет-магазина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поэтому он решил приобрести  детали в магазине «ОК»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media.istockphoto.com/vectors/bicycle-repair-vector-id452264559?k=6&amp;m=452264559&amp;s=612x612&amp;w=0&amp;h=8fncac4iz0nziosg0bGy-1a7uonXwjIiEvZY7m1LKwI=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143248"/>
            <a:ext cx="3749067" cy="2756667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3071810"/>
            <a:ext cx="5286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Юра готов потратить на ремонт не более 5000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при этом хочет купить самый дорогой набор деталей для ремонта велосипеда, который может себе позволить. Ему нужно купить 3 спицы, 2 шины (одного вида), две педали (одного вида), тормоз и подсветку на спицы.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57290" y="4214818"/>
            <a:ext cx="40005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6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357158" y="1428736"/>
          <a:ext cx="850112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  «ОК» (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Доставка (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Сипед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</a:t>
                      </a:r>
                      <a:r>
                        <a:rPr lang="ru-RU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Подсветка на спицы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Шина (вид А)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Шина (вид Б)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1490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Спица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Педаль (вид В)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Педаль (вид Г)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 (вид Д)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 (вид Е)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Крепёжные изделия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72066" y="1428736"/>
            <a:ext cx="3786214" cy="48577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8572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Юра готов потратить на ремонт не более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5000 руб.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Ему нужно купить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спицы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шины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(одного вида),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педали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(одного вида),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тормоз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подсветку на спицы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929190" y="3643314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500438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929190" y="2714620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571744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4929190" y="3214686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071810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4929190" y="4143380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4000504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4929190" y="4572008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4429132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4929190" y="5429264"/>
            <a:ext cx="796514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5357826"/>
            <a:ext cx="3186055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4929190" y="2285992"/>
            <a:ext cx="785818" cy="214314"/>
          </a:xfrm>
          <a:prstGeom prst="notchedRightArrow">
            <a:avLst>
              <a:gd name="adj1" fmla="val 50000"/>
              <a:gd name="adj2" fmla="val 12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58" y="2143116"/>
            <a:ext cx="314327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786446" y="257174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650 · 2 = 1300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86446" y="4429132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750 · 2 = 1500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72000" y="6215082"/>
            <a:ext cx="192882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4880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72000" y="6215082"/>
            <a:ext cx="192882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6215082"/>
            <a:ext cx="192882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357158" y="6215082"/>
            <a:ext cx="928694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596" y="1428736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 + 1380 + 180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1770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8596" y="1428736"/>
            <a:ext cx="44291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стоимость товара без выбора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8596" y="1428736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1428728" y="6215082"/>
            <a:ext cx="64294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86446" y="2214554"/>
            <a:ext cx="642942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786446" y="5357826"/>
            <a:ext cx="785818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6929454" y="3571876"/>
            <a:ext cx="642942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8596" y="2357430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5000 – 1770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3230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28596" y="2357430"/>
            <a:ext cx="44291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остаток денег для необходимых покупок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8596" y="2357430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2214546" y="6215082"/>
            <a:ext cx="64294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8596" y="3286124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2300 + 810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3110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8596" y="3286124"/>
            <a:ext cx="44291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Определить возможную стоимость товара по выбору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8596" y="3286124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3000364" y="6215082"/>
            <a:ext cx="64294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43768" y="3143248"/>
            <a:ext cx="785818" cy="357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929454" y="4071942"/>
            <a:ext cx="714380" cy="357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28596" y="4214818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1770 + 3110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4880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28596" y="4214818"/>
            <a:ext cx="442915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Определить полную стоимость купленного товара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28596" y="4214818"/>
            <a:ext cx="4429156" cy="85725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</p:cNvPr>
          <p:cNvSpPr/>
          <p:nvPr/>
        </p:nvSpPr>
        <p:spPr>
          <a:xfrm>
            <a:off x="3786182" y="6215082"/>
            <a:ext cx="64294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446" y="528638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1380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3500438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79 · 3 = 210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86446" y="214311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3071810"/>
            <a:ext cx="214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1150 · 2 = 2300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446" y="4000504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405 · 2 = 810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Управляющая кнопка: далее 81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правляющая кнопка: возврат 82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домой 83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9" presetClass="exit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9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9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9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9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  <p:bldP spid="19" grpId="0" animBg="1"/>
      <p:bldP spid="22" grpId="0" animBg="1"/>
      <p:bldP spid="24" grpId="0" animBg="1"/>
      <p:bldP spid="26" grpId="0" animBg="1"/>
      <p:bldP spid="48" grpId="0"/>
      <p:bldP spid="49" grpId="0"/>
      <p:bldP spid="55" grpId="0" animBg="1"/>
      <p:bldP spid="55" grpId="1" animBg="1"/>
      <p:bldP spid="56" grpId="0" animBg="1"/>
      <p:bldP spid="56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5" grpId="0" animBg="1"/>
      <p:bldP spid="66" grpId="0" animBg="1"/>
      <p:bldP spid="67" grpId="0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6" grpId="0" animBg="1"/>
      <p:bldP spid="77" grpId="0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36" grpId="0"/>
      <p:bldP spid="35" grpId="0"/>
      <p:bldP spid="37" grpId="0"/>
      <p:bldP spid="17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289" y="476672"/>
            <a:ext cx="372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https://st2.depositphotos.com/1000489/7293/v/950/depositphotos_72931233-stock-illustration-father-and-son-are-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4143404" cy="41434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Пётр с сыном в пятницу вечером приехали в гости к дедушке и бабушке в село Сосновка (3). Пётр обещал родителям сначала помочь собрать вишню, а затем показать сыну знакомые с детства места в окрестностях Сосновки. Пётр с сыном разработали маршрут.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78687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субботу удалось выехать из Сосновки в 10 часов утра и сразу отправиться на северо-восток в заказник (1), который находится в лесу. Чтобы в него попасть, через 20 км от Сосновки сразу за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указателем автомобиль свернул на юго-восток, въехал в лес и по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лесной дороге доехал до самого заказника. После посещения заказника по той же лесной дороге автомобиль возвратился к указателю и продолжил движение в деревню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Медовка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3042" name="Picture 2" descr="https://im0-tub-ru.yandex.net/i?id=8bcd093af02734308e37d063e6f86d0a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57356" y="4286256"/>
            <a:ext cx="2196711" cy="1071555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7429520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78687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Медовки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Пётр с сыном вместо того, чтобы отправиться в Большую Сосновку (4), по ошибке поехали в Малую Сосновку, зато там они побывали на пасеке, где купили банку мёда. После они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вернулись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Медовку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а оттуда направились в Большую Сосновку.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 большой Сосновки пешком Пётр с сыном отправились к скалам, где понаблюдали за альпинистами, искупались в реке, позагорали, а потом вернулись в Сосновку</a:t>
            </a:r>
          </a:p>
        </p:txBody>
      </p:sp>
      <p:pic>
        <p:nvPicPr>
          <p:cNvPr id="343042" name="Picture 2" descr="https://im0-tub-ru.yandex.net/i?id=8bcd093af02734308e37d063e6f86d0a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57356" y="4286256"/>
            <a:ext cx="2196711" cy="1071555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286116" y="6429396"/>
            <a:ext cx="571504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5786454"/>
            <a:ext cx="2571768" cy="857256"/>
          </a:xfrm>
          <a:prstGeom prst="rect">
            <a:avLst/>
          </a:prstGeom>
          <a:noFill/>
        </p:spPr>
      </p:pic>
      <p:pic>
        <p:nvPicPr>
          <p:cNvPr id="29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298" b="22310"/>
          <a:stretch>
            <a:fillRect/>
          </a:stretch>
        </p:blipFill>
        <p:spPr bwMode="auto">
          <a:xfrm>
            <a:off x="214282" y="5786454"/>
            <a:ext cx="6143668" cy="86746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214290"/>
            <a:ext cx="87154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Пётр с сыном в пятницу вечером приехали в гости к дедушке и бабушке. Пётр обещал родителям сначала помочь собрать вишню, а затем показать сыну знакомые с детства места в  окрестностях. 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Пётр с сыном разработали маршрут.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000636"/>
            <a:ext cx="47149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36738" y="5000636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916858" y="5000636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Пётр с сыном в пятницу вечером приехали в гости к дедушке и бабушке в село Сосновка (3)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994050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815632" y="4994050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7895752" y="4994050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568" y="386104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4981" y="5430415"/>
            <a:ext cx="19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Сосновка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86116" y="6429396"/>
            <a:ext cx="571504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429000"/>
            <a:ext cx="64294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1814" y="500042"/>
            <a:ext cx="54151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следующий день они собираются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проехать 24 км до города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Гусевск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вдоль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степного заказника (8) и переночевать 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одной из гостиниц.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Гусевска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посёлок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Домарку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где расположен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кемпинг, можно доехать напрямую или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деревню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Астрелка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Прямой путь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короче, но там в эти дни идёт ремонт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дороги, и пока неизвестно, где можно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проехать быстрее.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28604"/>
            <a:ext cx="5429288" cy="4714908"/>
          </a:xfrm>
          <a:prstGeom prst="rect">
            <a:avLst/>
          </a:prstGeom>
          <a:noFill/>
          <a:ln w="476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5786454"/>
            <a:ext cx="2571768" cy="857256"/>
          </a:xfrm>
          <a:prstGeom prst="rect">
            <a:avLst/>
          </a:prstGeom>
          <a:noFill/>
        </p:spPr>
      </p:pic>
      <p:pic>
        <p:nvPicPr>
          <p:cNvPr id="128002" name="Picture 2" descr="https://im0-tub-ru.yandex.net/i?id=89ed0a6fbdf90ef0a5335e27d76f3641&amp;n=13&amp;exp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298" b="22310"/>
          <a:stretch>
            <a:fillRect/>
          </a:stretch>
        </p:blipFill>
        <p:spPr bwMode="auto">
          <a:xfrm>
            <a:off x="214282" y="5786454"/>
            <a:ext cx="6143668" cy="867461"/>
          </a:xfrm>
          <a:prstGeom prst="rect">
            <a:avLst/>
          </a:prstGeom>
          <a:noFill/>
        </p:spPr>
      </p:pic>
      <p:pic>
        <p:nvPicPr>
          <p:cNvPr id="128006" name="Picture 6" descr="https://sgcisanfrancisco.org/images/cycle-clipart-female-cyclist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636273"/>
            <a:ext cx="875858" cy="965423"/>
          </a:xfrm>
          <a:prstGeom prst="rect">
            <a:avLst/>
          </a:prstGeom>
          <a:noFill/>
        </p:spPr>
      </p:pic>
      <p:pic>
        <p:nvPicPr>
          <p:cNvPr id="15" name="Picture 2" descr="https://thumbs.dreamstime.com/b/%D0%BC%D0%B0%D0%BB%D1%8C%D1%87%D0%B8%D0%BA-%D0%BD%D0%B0-%D0%B2%D0%B5%D0%BB%D0%BE%D1%81%D0%B8%D0%BF%D0%B5%D0%B4%D0%B5-264567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7" y="5643578"/>
            <a:ext cx="1058213" cy="1056891"/>
          </a:xfrm>
          <a:prstGeom prst="rect">
            <a:avLst/>
          </a:prstGeom>
          <a:noFill/>
        </p:spPr>
      </p:pic>
      <p:pic>
        <p:nvPicPr>
          <p:cNvPr id="128008" name="Picture 8" descr="https://pandia.ru/text/82/097/images/img3_2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72198" y="5572140"/>
            <a:ext cx="1071570" cy="1071570"/>
          </a:xfrm>
          <a:prstGeom prst="rect">
            <a:avLst/>
          </a:prstGeom>
          <a:noFill/>
        </p:spPr>
      </p:pic>
      <p:pic>
        <p:nvPicPr>
          <p:cNvPr id="128004" name="Picture 4" descr="https://kr.toluna.com/dpolls_images/2018/10/01/a94ffbb7-a1a9-4d41-953a-9d74e0727c1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57686" y="5572140"/>
            <a:ext cx="1960309" cy="10809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28992" y="357166"/>
            <a:ext cx="557216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900" y="4714884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6559724" y="4714884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7351812" y="471488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994050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815632" y="4994050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7895752" y="4994050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6056" y="2717921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4981" y="5430415"/>
            <a:ext cx="19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Сосновка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878687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субботу удалось выехать из Сосновки в 10 часов утра и сразу отправиться на северо-восток в заказник (1), который находится в лесу. Сторона клетки соответствует 2 км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331640" y="2204864"/>
            <a:ext cx="2736304" cy="205222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067944" y="2204864"/>
            <a:ext cx="1368152" cy="102611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981" y="5737608"/>
            <a:ext cx="186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заказник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03848" y="3230978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4981" y="6064489"/>
            <a:ext cx="115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лес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384873">
            <a:off x="2051720" y="288313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13665" y="3230978"/>
            <a:ext cx="317975" cy="0"/>
          </a:xfrm>
          <a:prstGeom prst="line">
            <a:avLst/>
          </a:prstGeom>
          <a:ln w="412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3037" y="283086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2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9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9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17" grpId="0" animBg="1"/>
      <p:bldP spid="22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994050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815632" y="4994050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7895752" y="4994050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35896" y="16288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4981" y="5430415"/>
            <a:ext cx="19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Сосновка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87868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После посещения заказника по той же лесной дороге автомобиль возвратился к указателю и продолжил движение в деревню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Медовка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081000" y="1844824"/>
            <a:ext cx="1715136" cy="35979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067944" y="2204864"/>
            <a:ext cx="1368152" cy="102611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981" y="5737608"/>
            <a:ext cx="186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заказник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64088" y="123263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4981" y="6064489"/>
            <a:ext cx="115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лес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120" y="5430415"/>
            <a:ext cx="197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указатель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3120" y="5703249"/>
            <a:ext cx="209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д.Медовка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13665" y="3230978"/>
            <a:ext cx="317975" cy="0"/>
          </a:xfrm>
          <a:prstGeom prst="line">
            <a:avLst/>
          </a:prstGeom>
          <a:ln w="412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3037" y="283086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994050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815632" y="4994050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7895752" y="4994050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71218" y="2834934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4981" y="5430415"/>
            <a:ext cx="19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Сосновка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87868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Медовки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Пётр с сыном вместо того, чтобы отправиться в Большую Сосновку (4), по ошибке поехали в Малую Сосновку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796136" y="1845118"/>
            <a:ext cx="1656184" cy="35949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981" y="5737608"/>
            <a:ext cx="186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заказник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64288" y="16301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4981" y="6064489"/>
            <a:ext cx="115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лес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120" y="5430415"/>
            <a:ext cx="197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указатель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3120" y="5703249"/>
            <a:ext cx="209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д.Медовка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8971" y="6008048"/>
            <a:ext cx="222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Б.Сосновка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4067" y="5433904"/>
            <a:ext cx="232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М.Сосновка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13665" y="3230978"/>
            <a:ext cx="317975" cy="0"/>
          </a:xfrm>
          <a:prstGeom prst="line">
            <a:avLst/>
          </a:prstGeom>
          <a:ln w="412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3037" y="283086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994050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815632" y="4994050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7895752" y="4994050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94404" y="335699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4981" y="5430415"/>
            <a:ext cx="19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Сосновка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878687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После они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вернулись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Медовку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а оттуда направились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Б.Сосновку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Б.Сосновки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пешком Пётр с сыном отправились к скалам,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… 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 потом вернулись в Сосновку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796136" y="1845118"/>
            <a:ext cx="1656184" cy="35949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981" y="5737608"/>
            <a:ext cx="186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заказник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8253" y="393305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4981" y="6064489"/>
            <a:ext cx="115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лес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120" y="5430415"/>
            <a:ext cx="197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указатель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3120" y="5703249"/>
            <a:ext cx="209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д.Медовка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8971" y="6008048"/>
            <a:ext cx="222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Б.Сосновка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4067" y="5433904"/>
            <a:ext cx="232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М.Сосновка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724128" y="1875690"/>
            <a:ext cx="995802" cy="13552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69204" y="5737607"/>
            <a:ext cx="150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скалы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13665" y="3230978"/>
            <a:ext cx="317975" cy="0"/>
          </a:xfrm>
          <a:prstGeom prst="line">
            <a:avLst/>
          </a:prstGeom>
          <a:ln w="412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3037" y="283086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739" y="5139710"/>
            <a:ext cx="7687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объектов, указанных в таблице, определите,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какими цифрами они обозначены на плане.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177" y="5068272"/>
            <a:ext cx="8246150" cy="1381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39265"/>
              </p:ext>
            </p:extLst>
          </p:nvPr>
        </p:nvGraphicFramePr>
        <p:xfrm>
          <a:off x="594615" y="5211148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Указатель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Лес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Медовка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Скалы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15627" y="55309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6842" y="5188135"/>
            <a:ext cx="1513069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06900" y="55309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93203" y="5211148"/>
            <a:ext cx="1642893" cy="4056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03780" y="553092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5206834"/>
            <a:ext cx="1580114" cy="40561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738415" y="553092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88218" y="5201798"/>
            <a:ext cx="1614315" cy="4013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79865" y="4536255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81384" y="1119529"/>
            <a:ext cx="208994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5862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79674" y="1120757"/>
            <a:ext cx="2089942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93444" y="1119529"/>
            <a:ext cx="2089942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6449" y="320848"/>
            <a:ext cx="19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Сосновка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6449" y="628041"/>
            <a:ext cx="186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заказник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6449" y="954922"/>
            <a:ext cx="115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лес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588" y="320848"/>
            <a:ext cx="197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указатель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588" y="593682"/>
            <a:ext cx="209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д.Медовка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0439" y="898481"/>
            <a:ext cx="222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Б.Сосновка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5535" y="324337"/>
            <a:ext cx="232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М.Сосновка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0672" y="628040"/>
            <a:ext cx="150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скалы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013665" y="3230978"/>
            <a:ext cx="317975" cy="0"/>
          </a:xfrm>
          <a:prstGeom prst="line">
            <a:avLst/>
          </a:prstGeom>
          <a:ln w="412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3037" y="283086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8" grpId="0" animBg="1"/>
      <p:bldP spid="18" grpId="1" animBg="1"/>
      <p:bldP spid="19" grpId="0" animBg="1"/>
      <p:bldP spid="19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https://avatars.mds.yandex.net/get-zen_doc/1108048/pub_5da6c2ca7cccba00c2f3ea02_5da6c7661d656a00ad8f767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22" y="1916832"/>
            <a:ext cx="2706480" cy="3816424"/>
          </a:xfrm>
          <a:prstGeom prst="snipRoundRect">
            <a:avLst>
              <a:gd name="adj1" fmla="val 25676"/>
              <a:gd name="adj2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92" name="Picture 8" descr="https://static.1k.by/images/products/ip/big/ppb/6/2955429/i7de2813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29104"/>
            <a:ext cx="3257629" cy="28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94" name="Picture 10" descr="https://minemshop.ru/images/audio_cd_covers/101454193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1343556" cy="8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96" name="Picture 12" descr="https://i.pinimg.com/474x/79/2f/75/792f758f26feb76c02f43d5e30f06037--strawberry-jelly-grape-jel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18" y="3645024"/>
            <a:ext cx="936104" cy="1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i.pinimg.com/474x/79/2f/75/792f758f26feb76c02f43d5e30f06037--strawberry-jelly-grape-jel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82" y="3676640"/>
            <a:ext cx="936104" cy="1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i.pinimg.com/474x/79/2f/75/792f758f26feb76c02f43d5e30f06037--strawberry-jelly-grape-jel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23" y="3822307"/>
            <a:ext cx="936104" cy="1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i.pinimg.com/474x/79/2f/75/792f758f26feb76c02f43d5e30f06037--strawberry-jelly-grape-jel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5224"/>
            <a:ext cx="936104" cy="1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https://assets.katomcdn.com/q_auto,f_auto/products/634/634-92110/634-92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8" descr="https://assets.katomcdn.com/q_auto,f_auto/products/634/634-92110/634-921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2404" name="Picture 20" descr="https://pbs.twimg.com/media/D6SsXDFWkAAZSwO.jpg:lar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5" r="25847"/>
          <a:stretch/>
        </p:blipFill>
        <p:spPr bwMode="auto">
          <a:xfrm>
            <a:off x="5919449" y="5388279"/>
            <a:ext cx="761485" cy="11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https://pbs.twimg.com/media/D6SsXDFWkAAZSwO.jpg:lar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5" r="25847"/>
          <a:stretch/>
        </p:blipFill>
        <p:spPr bwMode="auto">
          <a:xfrm>
            <a:off x="6591227" y="5445224"/>
            <a:ext cx="761485" cy="11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s://pbs.twimg.com/media/D6SsXDFWkAAZSwO.jpg:lar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5" r="25847"/>
          <a:stretch/>
        </p:blipFill>
        <p:spPr bwMode="auto">
          <a:xfrm>
            <a:off x="6071849" y="5540679"/>
            <a:ext cx="761485" cy="11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https://pbs.twimg.com/media/D6SsXDFWkAAZSwO.jpg:lar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5" r="25847"/>
          <a:stretch/>
        </p:blipFill>
        <p:spPr bwMode="auto">
          <a:xfrm>
            <a:off x="8161417" y="5445224"/>
            <a:ext cx="761485" cy="11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s://i.pinimg.com/474x/79/2f/75/792f758f26feb76c02f43d5e30f06037--strawberry-jelly-grape-jel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45" y="3825265"/>
            <a:ext cx="936104" cy="1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42910" y="285728"/>
            <a:ext cx="850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5 кг вишни бабушка сварила варенье. Она будет разливать его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поллитровые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банки. Сколько банок должна подготовить бабушка, если из одного килограмма вишни получается 1,3 л варенья.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797078" y="1700808"/>
            <a:ext cx="4786378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838" y="3722589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6,5 : 0,5 = 13 (банок)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6" y="2708920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· 1,3 = 6,5 (л)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361508" y="1820064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312967" y="3515867"/>
            <a:ext cx="5107812" cy="978393"/>
          </a:xfrm>
          <a:prstGeom prst="wedgeRectCallout">
            <a:avLst>
              <a:gd name="adj1" fmla="val -22702"/>
              <a:gd name="adj2" fmla="val -1882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сколько банок должна подготовить бабушка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308169" y="2425874"/>
            <a:ext cx="5107812" cy="1027755"/>
          </a:xfrm>
          <a:prstGeom prst="wedgeRectCallout">
            <a:avLst>
              <a:gd name="adj1" fmla="val -22323"/>
              <a:gd name="adj2" fmla="val -672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сколько литров варенья получится их 5 кг вишен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3585" y="60023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1276" y="6003823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1508" y="6019629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12" descr="https://i.pinimg.com/474x/79/2f/75/792f758f26feb76c02f43d5e30f06037--strawberry-jelly-grape-jel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41" y="5530733"/>
            <a:ext cx="936104" cy="1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s://i.pinimg.com/474x/79/2f/75/792f758f26feb76c02f43d5e30f06037--strawberry-jelly-grape-jel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56" y="5597624"/>
            <a:ext cx="936104" cy="1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ttps://i.pinimg.com/474x/79/2f/75/792f758f26feb76c02f43d5e30f06037--strawberry-jelly-grape-jell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33" y="5672685"/>
            <a:ext cx="936104" cy="1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озврат 44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омой 45">
            <a:hlinkClick r:id="rId7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91033" y="2214554"/>
            <a:ext cx="3366973" cy="1718503"/>
            <a:chOff x="3091033" y="2214554"/>
            <a:chExt cx="3366973" cy="1718503"/>
          </a:xfrm>
        </p:grpSpPr>
        <p:sp>
          <p:nvSpPr>
            <p:cNvPr id="26" name="Прямоугольник 25"/>
            <p:cNvSpPr/>
            <p:nvPr/>
          </p:nvSpPr>
          <p:spPr>
            <a:xfrm rot="10800000">
              <a:off x="4067943" y="2214554"/>
              <a:ext cx="1368036" cy="1718502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 flipV="1">
              <a:off x="3091033" y="2214554"/>
              <a:ext cx="976907" cy="1718503"/>
            </a:xfrm>
            <a:prstGeom prst="rtTriangle">
              <a:avLst/>
            </a:prstGeom>
            <a:solidFill>
              <a:srgbClr val="00B0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10800000" flipH="1" flipV="1">
              <a:off x="5435979" y="2303113"/>
              <a:ext cx="1022027" cy="1268764"/>
            </a:xfrm>
            <a:prstGeom prst="rtTriangle">
              <a:avLst/>
            </a:prstGeom>
            <a:solidFill>
              <a:srgbClr val="00B0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85728"/>
            <a:ext cx="71438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285728"/>
            <a:ext cx="854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лес (вместе с заказником). Ответ дайте в квадратных  километрах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572264" y="1428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3458" y="5708804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0000" y="5708804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28992" y="1285860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86210" y="2752334"/>
            <a:ext cx="134573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37110" y="3982148"/>
            <a:ext cx="9573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58453" y="2752548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221137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085354"/>
              </p:ext>
            </p:extLst>
          </p:nvPr>
        </p:nvGraphicFramePr>
        <p:xfrm>
          <a:off x="359154" y="4679822"/>
          <a:ext cx="50768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4" name="Формула" r:id="rId4" imgW="1968480" imgH="393480" progId="Equation.3">
                  <p:embed/>
                </p:oleObj>
              </mc:Choice>
              <mc:Fallback>
                <p:oleObj name="Формула" r:id="rId4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54" y="4679822"/>
                        <a:ext cx="5076825" cy="963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Управляющая кнопка: сведения 23">
            <a:hlinkClick r:id="rId6" action="ppaction://hlinksldjump" highlightClick="1"/>
          </p:cNvPr>
          <p:cNvSpPr/>
          <p:nvPr/>
        </p:nvSpPr>
        <p:spPr>
          <a:xfrm>
            <a:off x="8192320" y="5250669"/>
            <a:ext cx="71438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862504" y="3771063"/>
            <a:ext cx="10804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9638" y="4235483"/>
            <a:ext cx="17861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заказник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68808" y="2926244"/>
            <a:ext cx="38053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4348" y="284297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28137" y="574053"/>
            <a:ext cx="7269577" cy="642942"/>
          </a:xfrm>
          <a:prstGeom prst="wedgeRectCallout">
            <a:avLst>
              <a:gd name="adj1" fmla="val 28076"/>
              <a:gd name="adj2" fmla="val 870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 и заказник =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трапеции +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45279" y="3639692"/>
            <a:ext cx="8034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км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4803434" y="276273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67542"/>
              </p:ext>
            </p:extLst>
          </p:nvPr>
        </p:nvGraphicFramePr>
        <p:xfrm>
          <a:off x="315416" y="5607859"/>
          <a:ext cx="458628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5" name="Формула" r:id="rId7" imgW="1777680" imgH="393480" progId="Equation.3">
                  <p:embed/>
                </p:oleObj>
              </mc:Choice>
              <mc:Fallback>
                <p:oleObj name="Формула" r:id="rId7" imgW="1777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16" y="5607859"/>
                        <a:ext cx="4586288" cy="963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9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6" grpId="0" animBg="1"/>
      <p:bldP spid="17" grpId="0" animBg="1"/>
      <p:bldP spid="18" grpId="0"/>
      <p:bldP spid="19" grpId="0"/>
      <p:bldP spid="24" grpId="0" animBg="1"/>
      <p:bldP spid="11" grpId="0" animBg="1"/>
      <p:bldP spid="36" grpId="0" animBg="1"/>
      <p:bldP spid="3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86210" y="2752334"/>
            <a:ext cx="134573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68808" y="2926244"/>
            <a:ext cx="38053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348" y="284297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85728"/>
            <a:ext cx="854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расстояние, которое проехал автомобиль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лесной дороге. Ответ дайте в километрах.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67944" y="2204864"/>
            <a:ext cx="1368152" cy="10081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05780" y="610593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93458" y="573325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2944" y="573325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93458" y="573325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сведения 21">
            <a:hlinkClick r:id="rId3" action="ppaction://hlinksldjump" highlightClick="1"/>
          </p:cNvPr>
          <p:cNvSpPr/>
          <p:nvPr/>
        </p:nvSpPr>
        <p:spPr>
          <a:xfrm>
            <a:off x="8192820" y="5301208"/>
            <a:ext cx="71438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428992" y="1285860"/>
            <a:ext cx="5286412" cy="158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ая выноска 13"/>
          <p:cNvSpPr/>
          <p:nvPr/>
        </p:nvSpPr>
        <p:spPr>
          <a:xfrm>
            <a:off x="305780" y="5173466"/>
            <a:ext cx="4786346" cy="785818"/>
          </a:xfrm>
          <a:prstGeom prst="wedgeRectCallout">
            <a:avLst>
              <a:gd name="adj1" fmla="val -23551"/>
              <a:gd name="adj2" fmla="val 739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Рассмотрим прямоугольный ∆ Воспользуемся т. Пифагора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 flipH="1" flipV="1">
            <a:off x="4067943" y="2252860"/>
            <a:ext cx="1368152" cy="1008113"/>
          </a:xfrm>
          <a:prstGeom prst="rtTriangle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499992" y="221137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78942"/>
              </p:ext>
            </p:extLst>
          </p:nvPr>
        </p:nvGraphicFramePr>
        <p:xfrm>
          <a:off x="3586659" y="4077072"/>
          <a:ext cx="18494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4" name="Формула" r:id="rId4" imgW="761760" imgH="253800" progId="Equation.3">
                  <p:embed/>
                </p:oleObj>
              </mc:Choice>
              <mc:Fallback>
                <p:oleObj name="Формула" r:id="rId4" imgW="7617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659" y="4077072"/>
                        <a:ext cx="1849437" cy="657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5337224" y="2526083"/>
            <a:ext cx="8034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6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4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22" grpId="0" animBg="1"/>
      <p:bldP spid="24" grpId="0" animBg="1"/>
      <p:bldP spid="25" grpId="0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285728"/>
            <a:ext cx="8307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дороге домой в автомобиле спустило колесо. В шиномонтажной мастерской стало понятно, что шина ремонту не подлежит. Пётр позвонил в два магазина, чтобы принять решение о покупке шины, а заодно приобрести ДВЕ  лампочки для фар и четырёхлитровую канистру машинного масла. И в магазин «Автолюбитель» и в магазин «Скорость» шина поступит в продажу в течение трёх дней после заказа.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1602" name="Picture 2" descr="https://st.depositphotos.com/1526816/2710/v/950/depositphotos_27108131-stock-illustration-a-boy-fixing-a-r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63384"/>
            <a:ext cx="5381624" cy="36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9872" y="2852935"/>
            <a:ext cx="5477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магазине «Автолюбитель» заказ будет принят, если внесена предоплата. Время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работы обоих магазинов совпадает с   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рабочим временем Петра.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6606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обращении в магазин «Скорость» Пётр потеряет в зарплате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рублей, а при обращении в магазин «Автолюбитель» 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при внесении предоплаты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получении заказа. На сколько рублей будут отличаться затраты при обращении в эти магазины с учётом потерянного рабочего времени.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99555"/>
              </p:ext>
            </p:extLst>
          </p:nvPr>
        </p:nvGraphicFramePr>
        <p:xfrm>
          <a:off x="305779" y="2604784"/>
          <a:ext cx="85867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«Автолюбитель»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«Скорость»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Шина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 за шт.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Моторное масло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 за 4л. (</a:t>
                      </a:r>
                      <a:r>
                        <a:rPr lang="ru-RU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1899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1699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Лампочки для фар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 за шт. (</a:t>
                      </a:r>
                      <a:r>
                        <a:rPr lang="ru-RU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64356" y="206084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0150" y="205435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4644" y="205435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58488" y="4624288"/>
            <a:ext cx="266429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29938" y="4881487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895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= 1790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4624288"/>
            <a:ext cx="241469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74449" y="4883326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= 1840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276" y="5797021"/>
            <a:ext cx="3208980" cy="4744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13582" y="579045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12289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9223" y="577717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13539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98178" y="5431651"/>
            <a:ext cx="1440160" cy="33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31474" y="5431651"/>
            <a:ext cx="1440160" cy="33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5" grpId="0"/>
      <p:bldP spid="17" grpId="0"/>
      <p:bldP spid="19" grpId="0"/>
      <p:bldP spid="20" grpId="0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0430" y="260648"/>
            <a:ext cx="5334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Виктор и его друзья собираются поехать в отпуск на две недели. Предварительно они наметили маршрут.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35781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714356"/>
            <a:ext cx="2571768" cy="57150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аппо, Попов - ОГЭ 2020. Математика. Экзаменационный тренажёр. 20 экзаменационных вариантов обложка книги"/>
          <p:cNvPicPr>
            <a:picLocks noChangeAspect="1" noChangeArrowheads="1"/>
          </p:cNvPicPr>
          <p:nvPr/>
        </p:nvPicPr>
        <p:blipFill>
          <a:blip r:embed="rId2" cstate="print"/>
          <a:srcRect t="4447" r="347" b="6613"/>
          <a:stretch>
            <a:fillRect/>
          </a:stretch>
        </p:blipFill>
        <p:spPr bwMode="auto">
          <a:xfrm rot="20991401">
            <a:off x="2489229" y="1815572"/>
            <a:ext cx="2253839" cy="33194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48064" y="1412776"/>
            <a:ext cx="3456384" cy="4945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82413" y="145838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Титульный слайд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98437" y="1818424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Фон слайдов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404664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Высоцкий, Рослова, Ященко - ОГЭ-2020. Математика. Типовые варианты экзаменационных заданий. 37 вариантов обложка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1947">
            <a:off x="611560" y="692696"/>
            <a:ext cx="2376264" cy="36724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4459" y="2176754"/>
            <a:ext cx="16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Лесная полоса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43021" y="2462506"/>
            <a:ext cx="17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Велосипедисты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4459" y="2748258"/>
            <a:ext cx="15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Велосипедист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43021" y="3034010"/>
            <a:ext cx="17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Велосипедист-2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25289" y="3315772"/>
            <a:ext cx="156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Чай </a:t>
            </a:r>
            <a:r>
              <a:rPr lang="ru-RU" dirty="0" err="1" smtClean="0">
                <a:hlinkClick r:id="rId10"/>
              </a:rPr>
              <a:t>Гринфилд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96727" y="3601524"/>
            <a:ext cx="138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Велоремонт</a:t>
            </a:r>
            <a:endParaRPr lang="ru-RU" dirty="0"/>
          </a:p>
        </p:txBody>
      </p:sp>
      <p:pic>
        <p:nvPicPr>
          <p:cNvPr id="253954" name="Picture 2" descr="http://tenbook.ru/image/cache/catalog/de6c328b95907e6142d899ef0d075f44-1000x13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1" y="3286124"/>
            <a:ext cx="2072361" cy="29940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10975" y="3887276"/>
            <a:ext cx="74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Город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3887276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Автомобиль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190314" y="420443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Квас из бочки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18876" y="4490188"/>
            <a:ext cx="178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Семейный ужин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047438" y="4775940"/>
            <a:ext cx="189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Прогулка с отцом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976000" y="5061692"/>
            <a:ext cx="203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Автомобиль синий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8842" y="5334896"/>
            <a:ext cx="102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9"/>
              </a:rPr>
              <a:t>Бабушка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10446" y="5334896"/>
            <a:ext cx="192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Банка с вареньем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47458" y="5589240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1"/>
              </a:rPr>
              <a:t>Автомобиль  красный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83050" y="5910816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2"/>
              </a:rPr>
              <a:t>Пифагор</a:t>
            </a:r>
            <a:endParaRPr lang="ru-RU" dirty="0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956376" y="6365174"/>
            <a:ext cx="776848" cy="3761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000"/>
            <a:ext cx="4119696" cy="319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381000"/>
            <a:ext cx="31393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Теорема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Пифагора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899592" y="3686070"/>
            <a:ext cx="3384376" cy="2448272"/>
          </a:xfrm>
          <a:prstGeom prst="rtTriangle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2910" y="47971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578" y="596849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2503" y="429303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52309"/>
              </p:ext>
            </p:extLst>
          </p:nvPr>
        </p:nvGraphicFramePr>
        <p:xfrm>
          <a:off x="5145878" y="2135326"/>
          <a:ext cx="3141507" cy="8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57" name="Формула" r:id="rId4" imgW="749160" imgH="203040" progId="Equation.3">
                  <p:embed/>
                </p:oleObj>
              </mc:Choice>
              <mc:Fallback>
                <p:oleObj name="Формула" r:id="rId4" imgW="7491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878" y="2135326"/>
                        <a:ext cx="3141507" cy="807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47864" y="3810736"/>
            <a:ext cx="5385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Квадрат гипотенузы равен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умме квадратов катетов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378246"/>
              </p:ext>
            </p:extLst>
          </p:nvPr>
        </p:nvGraphicFramePr>
        <p:xfrm>
          <a:off x="5013325" y="5226050"/>
          <a:ext cx="34067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58" name="Формула" r:id="rId6" imgW="812520" imgH="253800" progId="Equation.3">
                  <p:embed/>
                </p:oleObj>
              </mc:Choice>
              <mc:Fallback>
                <p:oleObj name="Формула" r:id="rId6" imgW="812520" imgH="253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5226050"/>
                        <a:ext cx="3406775" cy="1009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7956376" y="6365174"/>
            <a:ext cx="776848" cy="3761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4992" y="332656"/>
            <a:ext cx="7560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Площадь треугольника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01008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Площадь трапеции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7956376" y="6365174"/>
            <a:ext cx="776848" cy="3761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899592" y="1340768"/>
            <a:ext cx="2664296" cy="1872208"/>
          </a:xfrm>
          <a:prstGeom prst="rt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1038" y="19888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930" y="30689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5704"/>
              </p:ext>
            </p:extLst>
          </p:nvPr>
        </p:nvGraphicFramePr>
        <p:xfrm>
          <a:off x="2267744" y="1064062"/>
          <a:ext cx="2016224" cy="116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1" name="Формула" r:id="rId3" imgW="647640" imgH="393480" progId="Equation.3">
                  <p:embed/>
                </p:oleObj>
              </mc:Choice>
              <mc:Fallback>
                <p:oleObj name="Формула" r:id="rId3" imgW="647640" imgH="393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064062"/>
                        <a:ext cx="2016224" cy="11625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оловина рамки 9"/>
          <p:cNvSpPr/>
          <p:nvPr/>
        </p:nvSpPr>
        <p:spPr>
          <a:xfrm rot="5400000">
            <a:off x="894166" y="2837506"/>
            <a:ext cx="360040" cy="349188"/>
          </a:xfrm>
          <a:prstGeom prst="halfFrame">
            <a:avLst>
              <a:gd name="adj1" fmla="val 6666"/>
              <a:gd name="adj2" fmla="val 77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2726" y="4437112"/>
            <a:ext cx="2088232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99592" y="6093296"/>
            <a:ext cx="3384376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99592" y="4437112"/>
            <a:ext cx="903134" cy="1656184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90958" y="4437112"/>
            <a:ext cx="393010" cy="1656184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02726" y="4437112"/>
            <a:ext cx="0" cy="1656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овина рамки 24"/>
          <p:cNvSpPr/>
          <p:nvPr/>
        </p:nvSpPr>
        <p:spPr>
          <a:xfrm rot="5400000">
            <a:off x="1764836" y="5723102"/>
            <a:ext cx="360040" cy="349188"/>
          </a:xfrm>
          <a:prstGeom prst="halfFrame">
            <a:avLst>
              <a:gd name="adj1" fmla="val 6666"/>
              <a:gd name="adj2" fmla="val 77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6865" y="607278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1917" y="39165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6432" y="49728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0894"/>
              </p:ext>
            </p:extLst>
          </p:nvPr>
        </p:nvGraphicFramePr>
        <p:xfrm>
          <a:off x="4760505" y="4332421"/>
          <a:ext cx="394017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2" name="Формула" r:id="rId5" imgW="939600" imgH="393480" progId="Equation.3">
                  <p:embed/>
                </p:oleObj>
              </mc:Choice>
              <mc:Fallback>
                <p:oleObj name="Формула" r:id="rId5" imgW="939600" imgH="39348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505" y="4332421"/>
                        <a:ext cx="3940175" cy="156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>
            <a:endCxn id="4" idx="0"/>
          </p:cNvCxnSpPr>
          <p:nvPr/>
        </p:nvCxnSpPr>
        <p:spPr>
          <a:xfrm>
            <a:off x="4608004" y="1040542"/>
            <a:ext cx="0" cy="2460466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/>
          <p:cNvSpPr/>
          <p:nvPr/>
        </p:nvSpPr>
        <p:spPr>
          <a:xfrm>
            <a:off x="5065412" y="1175955"/>
            <a:ext cx="1800200" cy="2210544"/>
          </a:xfrm>
          <a:prstGeom prst="triangle">
            <a:avLst>
              <a:gd name="adj" fmla="val 26860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endCxn id="35" idx="3"/>
          </p:cNvCxnSpPr>
          <p:nvPr/>
        </p:nvCxnSpPr>
        <p:spPr>
          <a:xfrm flipH="1">
            <a:off x="5548946" y="1160748"/>
            <a:ext cx="23278" cy="22257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овина рамки 37"/>
          <p:cNvSpPr/>
          <p:nvPr/>
        </p:nvSpPr>
        <p:spPr>
          <a:xfrm rot="5400000">
            <a:off x="5530570" y="3013601"/>
            <a:ext cx="360040" cy="349188"/>
          </a:xfrm>
          <a:prstGeom prst="halfFrame">
            <a:avLst>
              <a:gd name="adj1" fmla="val 6666"/>
              <a:gd name="adj2" fmla="val 77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4444" y="20608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70587" y="32626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89453"/>
              </p:ext>
            </p:extLst>
          </p:nvPr>
        </p:nvGraphicFramePr>
        <p:xfrm>
          <a:off x="6588224" y="1076117"/>
          <a:ext cx="201612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3" name="Формула" r:id="rId7" imgW="647640" imgH="393480" progId="Equation.3">
                  <p:embed/>
                </p:oleObj>
              </mc:Choice>
              <mc:Fallback>
                <p:oleObj name="Формула" r:id="rId7" imgW="647640" imgH="39348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076117"/>
                        <a:ext cx="2016125" cy="1163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7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0430" y="285728"/>
            <a:ext cx="55202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планируют на велосипедах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добраться от города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Гранюк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кемпинга (7) за 4 дня, а потом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поставить там палатки и отдыхать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море.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642918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71934" y="3929066"/>
            <a:ext cx="188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Гранюк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500166" y="5572140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29388" y="3929066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кемпинг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6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0" animBg="1"/>
      <p:bldP spid="16" grpId="1" animBg="1"/>
      <p:bldP spid="1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0430" y="285728"/>
            <a:ext cx="56784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Друзья собираются выехать утром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 первый день добраться до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хутора Южный, где живёт бабушка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Виктора. Там есть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озеро,в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котором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купаться и ловить рыбу,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они и собираются делать…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57356" y="2214554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71934" y="3929066"/>
            <a:ext cx="188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Гранюк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3929066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кемпинг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71934" y="4357694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х. Южный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1535885" y="1393017"/>
            <a:ext cx="1214446" cy="571504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8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0430" y="285728"/>
            <a:ext cx="53486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Потом планируется доехать до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посёлка Быково и заночевать там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мини-отеле.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857496"/>
            <a:ext cx="50479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349268" y="335756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429388" y="335756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2000240"/>
            <a:ext cx="86409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71934" y="3929066"/>
            <a:ext cx="188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Гранюк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3929066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кемпинг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663116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742325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71934" y="4357694"/>
            <a:ext cx="20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х. Южный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4357694"/>
            <a:ext cx="223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пос. Быково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857224" y="2214554"/>
            <a:ext cx="1571636" cy="1588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4948</Words>
  <Application>Microsoft Office PowerPoint</Application>
  <PresentationFormat>Экран (4:3)</PresentationFormat>
  <Paragraphs>1032</Paragraphs>
  <Slides>62</Slides>
  <Notes>38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Calibri</vt:lpstr>
      <vt:lpstr>Times New Roman</vt:lpstr>
      <vt:lpstr>Тема Office</vt:lpstr>
      <vt:lpstr>Формула</vt:lpstr>
      <vt:lpstr> 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483</cp:revision>
  <dcterms:created xsi:type="dcterms:W3CDTF">2019-09-07T22:13:13Z</dcterms:created>
  <dcterms:modified xsi:type="dcterms:W3CDTF">2024-07-24T12:16:24Z</dcterms:modified>
</cp:coreProperties>
</file>