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3"/>
  </p:notesMasterIdLst>
  <p:sldIdLst>
    <p:sldId id="256" r:id="rId2"/>
    <p:sldId id="262" r:id="rId3"/>
    <p:sldId id="259" r:id="rId4"/>
    <p:sldId id="260" r:id="rId5"/>
    <p:sldId id="261" r:id="rId6"/>
    <p:sldId id="263" r:id="rId7"/>
    <p:sldId id="264" r:id="rId8"/>
    <p:sldId id="265" r:id="rId9"/>
    <p:sldId id="266" r:id="rId10"/>
    <p:sldId id="267" r:id="rId11"/>
    <p:sldId id="257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250" autoAdjust="0"/>
    <p:restoredTop sz="94669" autoAdjust="0"/>
  </p:normalViewPr>
  <p:slideViewPr>
    <p:cSldViewPr>
      <p:cViewPr varScale="1">
        <p:scale>
          <a:sx n="107" d="100"/>
          <a:sy n="107" d="100"/>
        </p:scale>
        <p:origin x="1734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200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1AC0AE3-FB76-4F16-99B0-EC8A132620AD}" type="datetimeFigureOut">
              <a:rPr lang="ru-RU" smtClean="0"/>
              <a:t>24.07.2024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750D095-685F-499D-8801-C9F11A19E6CD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396982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A3AC1E-A8FC-4145-8C21-A3E5034466AD}" type="datetimeFigureOut">
              <a:rPr lang="ru-RU" smtClean="0"/>
              <a:t>24.07.2024</a:t>
            </a:fld>
            <a:endParaRPr lang="ru-RU" dirty="0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A4FB0-FC1A-46DE-ABEF-433E65F2A031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A3AC1E-A8FC-4145-8C21-A3E5034466AD}" type="datetimeFigureOut">
              <a:rPr lang="ru-RU" smtClean="0"/>
              <a:t>24.07.2024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A4FB0-FC1A-46DE-ABEF-433E65F2A031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A3AC1E-A8FC-4145-8C21-A3E5034466AD}" type="datetimeFigureOut">
              <a:rPr lang="ru-RU" smtClean="0"/>
              <a:t>24.07.2024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A4FB0-FC1A-46DE-ABEF-433E65F2A031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A3AC1E-A8FC-4145-8C21-A3E5034466AD}" type="datetimeFigureOut">
              <a:rPr lang="ru-RU" smtClean="0"/>
              <a:t>24.07.2024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A4FB0-FC1A-46DE-ABEF-433E65F2A031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A3AC1E-A8FC-4145-8C21-A3E5034466AD}" type="datetimeFigureOut">
              <a:rPr lang="ru-RU" smtClean="0"/>
              <a:t>24.07.2024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A4FB0-FC1A-46DE-ABEF-433E65F2A031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A3AC1E-A8FC-4145-8C21-A3E5034466AD}" type="datetimeFigureOut">
              <a:rPr lang="ru-RU" smtClean="0"/>
              <a:t>24.07.2024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A4FB0-FC1A-46DE-ABEF-433E65F2A031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A3AC1E-A8FC-4145-8C21-A3E5034466AD}" type="datetimeFigureOut">
              <a:rPr lang="ru-RU" smtClean="0"/>
              <a:t>24.07.2024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A4FB0-FC1A-46DE-ABEF-433E65F2A031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A3AC1E-A8FC-4145-8C21-A3E5034466AD}" type="datetimeFigureOut">
              <a:rPr lang="ru-RU" smtClean="0"/>
              <a:t>24.07.2024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A4FB0-FC1A-46DE-ABEF-433E65F2A031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A3AC1E-A8FC-4145-8C21-A3E5034466AD}" type="datetimeFigureOut">
              <a:rPr lang="ru-RU" smtClean="0"/>
              <a:t>24.07.2024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A4FB0-FC1A-46DE-ABEF-433E65F2A031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A3AC1E-A8FC-4145-8C21-A3E5034466AD}" type="datetimeFigureOut">
              <a:rPr lang="ru-RU" smtClean="0"/>
              <a:t>24.07.2024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A4FB0-FC1A-46DE-ABEF-433E65F2A031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A3AC1E-A8FC-4145-8C21-A3E5034466AD}" type="datetimeFigureOut">
              <a:rPr lang="ru-RU" smtClean="0"/>
              <a:t>24.07.2024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A4FB0-FC1A-46DE-ABEF-433E65F2A031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/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dirty="0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94A3AC1E-A8FC-4145-8C21-A3E5034466AD}" type="datetimeFigureOut">
              <a:rPr lang="ru-RU" smtClean="0"/>
              <a:t>24.07.2024</a:t>
            </a:fld>
            <a:endParaRPr lang="ru-RU" dirty="0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 dirty="0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25AA4FB0-FC1A-46DE-ABEF-433E65F2A031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9.xml"/><Relationship Id="rId3" Type="http://schemas.openxmlformats.org/officeDocument/2006/relationships/slide" Target="slide4.xml"/><Relationship Id="rId7" Type="http://schemas.openxmlformats.org/officeDocument/2006/relationships/slide" Target="slide8.xml"/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Relationship Id="rId6" Type="http://schemas.openxmlformats.org/officeDocument/2006/relationships/slide" Target="slide7.xml"/><Relationship Id="rId5" Type="http://schemas.openxmlformats.org/officeDocument/2006/relationships/slide" Target="slide6.xml"/><Relationship Id="rId4" Type="http://schemas.openxmlformats.org/officeDocument/2006/relationships/slide" Target="slide5.xml"/><Relationship Id="rId9" Type="http://schemas.openxmlformats.org/officeDocument/2006/relationships/slide" Target="slide10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slide" Target="slide2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5" Type="http://schemas.openxmlformats.org/officeDocument/2006/relationships/slide" Target="slide2.xml"/><Relationship Id="rId4" Type="http://schemas.openxmlformats.org/officeDocument/2006/relationships/image" Target="../media/image1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979712" y="625475"/>
            <a:ext cx="6404248" cy="2443485"/>
          </a:xfrm>
        </p:spPr>
        <p:txBody>
          <a:bodyPr>
            <a:normAutofit/>
          </a:bodyPr>
          <a:lstStyle/>
          <a:p>
            <a:r>
              <a:rPr lang="ru-RU" sz="4000" dirty="0" smtClean="0">
                <a:latin typeface="+mn-lt"/>
              </a:rPr>
              <a:t>Готовимся к ОГЭ </a:t>
            </a:r>
            <a:r>
              <a:rPr lang="ru-RU" sz="4000" dirty="0" smtClean="0">
                <a:latin typeface="+mn-lt"/>
              </a:rPr>
              <a:t>2025 </a:t>
            </a:r>
            <a:r>
              <a:rPr lang="ru-RU" sz="4000" dirty="0" smtClean="0">
                <a:latin typeface="+mn-lt"/>
              </a:rPr>
              <a:t>по математике,</a:t>
            </a:r>
            <a:br>
              <a:rPr lang="ru-RU" sz="4000" dirty="0" smtClean="0">
                <a:latin typeface="+mn-lt"/>
              </a:rPr>
            </a:br>
            <a:r>
              <a:rPr lang="ru-RU" sz="4000" dirty="0" smtClean="0">
                <a:latin typeface="+mn-lt"/>
              </a:rPr>
              <a:t>решение задания №23</a:t>
            </a:r>
            <a:endParaRPr lang="ru-RU" sz="4000" dirty="0">
              <a:latin typeface="+mn-lt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283968" y="4653136"/>
            <a:ext cx="4528592" cy="1752600"/>
          </a:xfrm>
        </p:spPr>
        <p:txBody>
          <a:bodyPr>
            <a:normAutofit/>
          </a:bodyPr>
          <a:lstStyle/>
          <a:p>
            <a:pPr algn="just"/>
            <a:r>
              <a:rPr lang="ru-RU" sz="2400" dirty="0"/>
              <a:t>у</a:t>
            </a:r>
            <a:r>
              <a:rPr lang="ru-RU" sz="2400" dirty="0" smtClean="0"/>
              <a:t>читель математики</a:t>
            </a:r>
          </a:p>
          <a:p>
            <a:pPr algn="just"/>
            <a:r>
              <a:rPr lang="ru-RU" sz="2400" dirty="0" smtClean="0"/>
              <a:t>Матюха Эльвира Анатольевна</a:t>
            </a:r>
          </a:p>
        </p:txBody>
      </p:sp>
      <p:sp>
        <p:nvSpPr>
          <p:cNvPr id="5" name="AutoShape 4" descr="https://100ballnik.com/wp-content/uploads/2022/06/%D0%9E%D0%93%D0%AD_9-%D0%BA%D0%BB%D0%B0%D1%81%D1%81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6" name="AutoShape 6" descr="https://100ballnik.com/wp-content/uploads/2022/06/%D0%9E%D0%93%D0%AD_9-%D0%BA%D0%BB%D0%B0%D1%81%D1%81.jpg"/>
          <p:cNvSpPr>
            <a:spLocks noChangeAspect="1" noChangeArrowheads="1"/>
          </p:cNvSpPr>
          <p:nvPr/>
        </p:nvSpPr>
        <p:spPr bwMode="auto">
          <a:xfrm>
            <a:off x="-1718546" y="3736300"/>
            <a:ext cx="157689" cy="1576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7" name="AutoShape 8" descr="https://100ballnik.com/wp-content/uploads/2022/06/%D0%9E%D0%93%D0%AD_9-%D0%BA%D0%BB%D0%B0%D1%81%D1%81.jpg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034" name="Picture 10" descr="https://saratov.gov.ru/upload/iblock/41e/06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9574" y="3429000"/>
            <a:ext cx="3227700" cy="34100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666957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03648" y="116632"/>
            <a:ext cx="7498080" cy="634082"/>
          </a:xfrm>
        </p:spPr>
        <p:txBody>
          <a:bodyPr>
            <a:normAutofit/>
          </a:bodyPr>
          <a:lstStyle/>
          <a:p>
            <a:pPr algn="ctr"/>
            <a:r>
              <a:rPr lang="ru-RU" sz="2400" dirty="0">
                <a:latin typeface="+mn-lt"/>
              </a:rPr>
              <a:t>Задача </a:t>
            </a:r>
            <a:r>
              <a:rPr lang="ru-RU" sz="2400" dirty="0" smtClean="0">
                <a:latin typeface="+mn-lt"/>
              </a:rPr>
              <a:t>8.</a:t>
            </a:r>
            <a:endParaRPr lang="ru-RU" sz="2400" dirty="0">
              <a:latin typeface="+mn-lt"/>
            </a:endParaRPr>
          </a:p>
        </p:txBody>
      </p:sp>
      <p:sp>
        <p:nvSpPr>
          <p:cNvPr id="4" name="Управляющая кнопка: назад 3">
            <a:hlinkClick r:id="" action="ppaction://hlinkshowjump?jump=previousslide" highlightClick="1"/>
          </p:cNvPr>
          <p:cNvSpPr/>
          <p:nvPr/>
        </p:nvSpPr>
        <p:spPr>
          <a:xfrm>
            <a:off x="251520" y="6237312"/>
            <a:ext cx="576064" cy="432048"/>
          </a:xfrm>
          <a:prstGeom prst="actionButtonBackPrevious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" name="Управляющая кнопка: домой 5">
            <a:hlinkClick r:id="rId2" action="ppaction://hlinksldjump" highlightClick="1"/>
          </p:cNvPr>
          <p:cNvSpPr/>
          <p:nvPr/>
        </p:nvSpPr>
        <p:spPr>
          <a:xfrm>
            <a:off x="5868144" y="6237312"/>
            <a:ext cx="720080" cy="504056"/>
          </a:xfrm>
          <a:prstGeom prst="actionButtonHome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" name="Управляющая кнопка: далее 4">
            <a:hlinkClick r:id="" action="ppaction://hlinkshowjump?jump=nextslide" highlightClick="1"/>
          </p:cNvPr>
          <p:cNvSpPr/>
          <p:nvPr/>
        </p:nvSpPr>
        <p:spPr>
          <a:xfrm>
            <a:off x="8244408" y="6237312"/>
            <a:ext cx="576064" cy="432048"/>
          </a:xfrm>
          <a:prstGeom prst="actionButtonForwardNex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7" name="Ромб 6"/>
          <p:cNvSpPr/>
          <p:nvPr/>
        </p:nvSpPr>
        <p:spPr>
          <a:xfrm>
            <a:off x="1547664" y="1052736"/>
            <a:ext cx="1368152" cy="2376264"/>
          </a:xfrm>
          <a:prstGeom prst="diamond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>
            <a:off x="2231740" y="1052736"/>
            <a:ext cx="0" cy="2376264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>
            <a:stCxn id="7" idx="1"/>
          </p:cNvCxnSpPr>
          <p:nvPr/>
        </p:nvCxnSpPr>
        <p:spPr>
          <a:xfrm>
            <a:off x="1547664" y="2240868"/>
            <a:ext cx="1368152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 flipH="1">
            <a:off x="1763688" y="2240868"/>
            <a:ext cx="468052" cy="324036"/>
          </a:xfrm>
          <a:prstGeom prst="line">
            <a:avLst/>
          </a:prstGeom>
          <a:ln w="190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Прямоугольник 13"/>
          <p:cNvSpPr/>
          <p:nvPr/>
        </p:nvSpPr>
        <p:spPr>
          <a:xfrm rot="3317593">
            <a:off x="1790567" y="2512590"/>
            <a:ext cx="117013" cy="144016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5" name="Пирог 14"/>
          <p:cNvSpPr/>
          <p:nvPr/>
        </p:nvSpPr>
        <p:spPr>
          <a:xfrm rot="532742">
            <a:off x="2017068" y="3252742"/>
            <a:ext cx="408195" cy="352518"/>
          </a:xfrm>
          <a:prstGeom prst="pie">
            <a:avLst>
              <a:gd name="adj1" fmla="val 14053608"/>
              <a:gd name="adj2" fmla="val 1564160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893740" y="2056202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</a:t>
            </a:r>
            <a:endParaRPr lang="ru-RU" dirty="0"/>
          </a:p>
        </p:txBody>
      </p:sp>
      <p:sp>
        <p:nvSpPr>
          <p:cNvPr id="17" name="TextBox 16"/>
          <p:cNvSpPr txBox="1"/>
          <p:nvPr/>
        </p:nvSpPr>
        <p:spPr>
          <a:xfrm>
            <a:off x="2098645" y="3402335"/>
            <a:ext cx="351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/>
              <a:t>А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499258" y="2498180"/>
            <a:ext cx="351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Н</a:t>
            </a:r>
            <a:endParaRPr lang="ru-RU" dirty="0"/>
          </a:p>
        </p:txBody>
      </p:sp>
      <p:sp>
        <p:nvSpPr>
          <p:cNvPr id="19" name="TextBox 18"/>
          <p:cNvSpPr txBox="1"/>
          <p:nvPr/>
        </p:nvSpPr>
        <p:spPr>
          <a:xfrm>
            <a:off x="1246132" y="2056202"/>
            <a:ext cx="3385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В</a:t>
            </a:r>
            <a:endParaRPr lang="ru-RU" dirty="0"/>
          </a:p>
        </p:txBody>
      </p:sp>
      <p:sp>
        <p:nvSpPr>
          <p:cNvPr id="20" name="TextBox 19"/>
          <p:cNvSpPr txBox="1"/>
          <p:nvPr/>
        </p:nvSpPr>
        <p:spPr>
          <a:xfrm>
            <a:off x="2111469" y="786770"/>
            <a:ext cx="3385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С</a:t>
            </a:r>
            <a:endParaRPr lang="ru-R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Объект 20"/>
              <p:cNvSpPr>
                <a:spLocks noGrp="1"/>
              </p:cNvSpPr>
              <p:nvPr>
                <p:ph idx="1"/>
              </p:nvPr>
            </p:nvSpPr>
            <p:spPr>
              <a:xfrm>
                <a:off x="1246132" y="1052736"/>
                <a:ext cx="7708392" cy="5195664"/>
              </a:xfrm>
            </p:spPr>
            <p:txBody>
              <a:bodyPr>
                <a:noAutofit/>
              </a:bodyPr>
              <a:lstStyle/>
              <a:p>
                <a:pPr marL="0" lvl="0" indent="0">
                  <a:spcBef>
                    <a:spcPts val="0"/>
                  </a:spcBef>
                  <a:spcAft>
                    <a:spcPts val="1000"/>
                  </a:spcAft>
                  <a:buClrTx/>
                  <a:buSzTx/>
                  <a:buNone/>
                </a:pPr>
                <a:r>
                  <a:rPr lang="ru-RU" sz="1800" b="1" dirty="0" smtClean="0">
                    <a:solidFill>
                      <a:prstClr val="black"/>
                    </a:solidFill>
                    <a:ea typeface="Calibri"/>
                    <a:cs typeface="Times New Roman" panose="02020603050405020304" pitchFamily="18" charset="0"/>
                  </a:rPr>
                  <a:t>                                                Дано</a:t>
                </a:r>
                <a:r>
                  <a:rPr lang="ru-RU" sz="1800" dirty="0" smtClean="0">
                    <a:solidFill>
                      <a:prstClr val="black"/>
                    </a:solidFill>
                    <a:ea typeface="Calibri"/>
                    <a:cs typeface="Times New Roman" panose="02020603050405020304" pitchFamily="18" charset="0"/>
                  </a:rPr>
                  <a:t>:</a:t>
                </a:r>
                <a:r>
                  <a:rPr lang="en-US" sz="1800" dirty="0">
                    <a:solidFill>
                      <a:prstClr val="black"/>
                    </a:solidFill>
                    <a:ea typeface="Calibri"/>
                    <a:cs typeface="Times New Roman" panose="02020603050405020304" pitchFamily="18" charset="0"/>
                  </a:rPr>
                  <a:t> </a:t>
                </a:r>
                <a:r>
                  <a:rPr lang="en-US" sz="1800" dirty="0" smtClean="0">
                    <a:solidFill>
                      <a:prstClr val="black"/>
                    </a:solidFill>
                    <a:ea typeface="Calibri"/>
                    <a:cs typeface="Times New Roman" panose="02020603050405020304" pitchFamily="18" charset="0"/>
                  </a:rPr>
                  <a:t>ABCD</a:t>
                </a:r>
                <a:r>
                  <a:rPr lang="ru-RU" sz="1800" dirty="0">
                    <a:solidFill>
                      <a:prstClr val="black"/>
                    </a:solidFill>
                    <a:ea typeface="Calibri"/>
                    <a:cs typeface="Times New Roman" panose="02020603050405020304" pitchFamily="18" charset="0"/>
                  </a:rPr>
                  <a:t>-ромб, ОН=14, </a:t>
                </a:r>
                <a:r>
                  <a:rPr lang="ru-RU" sz="1800" dirty="0" smtClean="0">
                    <a:solidFill>
                      <a:prstClr val="black"/>
                    </a:solidFill>
                    <a:ea typeface="Calibri"/>
                    <a:cs typeface="Times New Roman" panose="02020603050405020304" pitchFamily="18" charset="0"/>
                  </a:rPr>
                  <a:t>АС=56.</a:t>
                </a:r>
                <a:endParaRPr lang="ru-RU" sz="1800" dirty="0">
                  <a:solidFill>
                    <a:prstClr val="black"/>
                  </a:solidFill>
                  <a:ea typeface="Calibri"/>
                  <a:cs typeface="Times New Roman" panose="02020603050405020304" pitchFamily="18" charset="0"/>
                </a:endParaRPr>
              </a:p>
              <a:p>
                <a:pPr marL="0" lvl="0" indent="0">
                  <a:spcBef>
                    <a:spcPts val="0"/>
                  </a:spcBef>
                  <a:spcAft>
                    <a:spcPts val="1000"/>
                  </a:spcAft>
                  <a:buClrTx/>
                  <a:buSzTx/>
                  <a:buNone/>
                </a:pPr>
                <a:r>
                  <a:rPr lang="ru-RU" sz="1800" b="1" dirty="0" smtClean="0">
                    <a:solidFill>
                      <a:prstClr val="black"/>
                    </a:solidFill>
                    <a:ea typeface="Calibri"/>
                    <a:cs typeface="Times New Roman" panose="02020603050405020304" pitchFamily="18" charset="0"/>
                  </a:rPr>
                  <a:t>                                                Найти</a:t>
                </a:r>
                <a:r>
                  <a:rPr lang="ru-RU" sz="1800" dirty="0">
                    <a:solidFill>
                      <a:prstClr val="black"/>
                    </a:solidFill>
                    <a:ea typeface="Calibri"/>
                    <a:cs typeface="Times New Roman" panose="02020603050405020304" pitchFamily="18" charset="0"/>
                  </a:rPr>
                  <a:t> :∠ А, ∠В, ∠С, ∠𝐷</a:t>
                </a:r>
              </a:p>
              <a:p>
                <a:pPr marL="0" lvl="0" indent="0">
                  <a:lnSpc>
                    <a:spcPct val="115000"/>
                  </a:lnSpc>
                  <a:spcBef>
                    <a:spcPts val="0"/>
                  </a:spcBef>
                  <a:spcAft>
                    <a:spcPts val="1000"/>
                  </a:spcAft>
                  <a:buClrTx/>
                  <a:buSzTx/>
                  <a:buNone/>
                </a:pPr>
                <a:r>
                  <a:rPr lang="ru-RU" sz="1800" dirty="0" smtClean="0">
                    <a:solidFill>
                      <a:prstClr val="black"/>
                    </a:solidFill>
                    <a:cs typeface="Times New Roman" panose="02020603050405020304" pitchFamily="18" charset="0"/>
                  </a:rPr>
                  <a:t>                                                </a:t>
                </a:r>
                <a:r>
                  <a:rPr lang="ru-RU" sz="1800" b="1" dirty="0" smtClean="0">
                    <a:solidFill>
                      <a:prstClr val="black"/>
                    </a:solidFill>
                    <a:cs typeface="Times New Roman" panose="02020603050405020304" pitchFamily="18" charset="0"/>
                  </a:rPr>
                  <a:t>Решение: </a:t>
                </a:r>
                <a:r>
                  <a:rPr lang="ru-RU" sz="1800" dirty="0" smtClean="0">
                    <a:solidFill>
                      <a:prstClr val="black"/>
                    </a:solidFill>
                    <a:cs typeface="Times New Roman" panose="02020603050405020304" pitchFamily="18" charset="0"/>
                  </a:rPr>
                  <a:t>В ромбе противоположные углы             </a:t>
                </a:r>
              </a:p>
              <a:p>
                <a:pPr marL="0" lvl="0" indent="0">
                  <a:lnSpc>
                    <a:spcPct val="115000"/>
                  </a:lnSpc>
                  <a:spcBef>
                    <a:spcPts val="0"/>
                  </a:spcBef>
                  <a:spcAft>
                    <a:spcPts val="1000"/>
                  </a:spcAft>
                  <a:buClrTx/>
                  <a:buSzTx/>
                  <a:buNone/>
                </a:pPr>
                <a:r>
                  <a:rPr lang="ru-RU" sz="1800" dirty="0">
                    <a:solidFill>
                      <a:prstClr val="black"/>
                    </a:solidFill>
                    <a:cs typeface="Times New Roman" panose="02020603050405020304" pitchFamily="18" charset="0"/>
                  </a:rPr>
                  <a:t> </a:t>
                </a:r>
                <a:r>
                  <a:rPr lang="ru-RU" sz="1800" dirty="0" smtClean="0">
                    <a:solidFill>
                      <a:prstClr val="black"/>
                    </a:solidFill>
                    <a:cs typeface="Times New Roman" panose="02020603050405020304" pitchFamily="18" charset="0"/>
                  </a:rPr>
                  <a:t>                                  равны</a:t>
                </a:r>
                <a:r>
                  <a:rPr lang="ru-RU" sz="1800" dirty="0">
                    <a:solidFill>
                      <a:prstClr val="black"/>
                    </a:solidFill>
                    <a:cs typeface="Times New Roman" panose="02020603050405020304" pitchFamily="18" charset="0"/>
                  </a:rPr>
                  <a:t>: ∠ </a:t>
                </a:r>
                <a:r>
                  <a:rPr lang="ru-RU" sz="1800" dirty="0" smtClean="0">
                    <a:solidFill>
                      <a:prstClr val="black"/>
                    </a:solidFill>
                    <a:cs typeface="Times New Roman" panose="02020603050405020304" pitchFamily="18" charset="0"/>
                  </a:rPr>
                  <a:t>А=∠</a:t>
                </a:r>
                <a:r>
                  <a:rPr lang="ru-RU" sz="1800" dirty="0">
                    <a:solidFill>
                      <a:prstClr val="black"/>
                    </a:solidFill>
                    <a:cs typeface="Times New Roman" panose="02020603050405020304" pitchFamily="18" charset="0"/>
                  </a:rPr>
                  <a:t>С</a:t>
                </a:r>
                <a:r>
                  <a:rPr lang="ru-RU" sz="1800" dirty="0" smtClean="0">
                    <a:solidFill>
                      <a:prstClr val="black"/>
                    </a:solidFill>
                    <a:cs typeface="Times New Roman" panose="02020603050405020304" pitchFamily="18" charset="0"/>
                  </a:rPr>
                  <a:t>, </a:t>
                </a:r>
                <a:r>
                  <a:rPr lang="ru-RU" sz="1800" dirty="0">
                    <a:solidFill>
                      <a:prstClr val="black"/>
                    </a:solidFill>
                    <a:cs typeface="Times New Roman" panose="02020603050405020304" pitchFamily="18" charset="0"/>
                  </a:rPr>
                  <a:t>∠</a:t>
                </a:r>
                <a:r>
                  <a:rPr lang="ru-RU" sz="1800" dirty="0" smtClean="0">
                    <a:solidFill>
                      <a:prstClr val="black"/>
                    </a:solidFill>
                    <a:cs typeface="Times New Roman" panose="02020603050405020304" pitchFamily="18" charset="0"/>
                  </a:rPr>
                  <a:t>В=∠𝐷</a:t>
                </a:r>
              </a:p>
              <a:p>
                <a:pPr marL="0" lvl="0" indent="0">
                  <a:lnSpc>
                    <a:spcPct val="115000"/>
                  </a:lnSpc>
                  <a:spcBef>
                    <a:spcPts val="0"/>
                  </a:spcBef>
                  <a:spcAft>
                    <a:spcPts val="1000"/>
                  </a:spcAft>
                  <a:buClrTx/>
                  <a:buSzTx/>
                  <a:buNone/>
                </a:pPr>
                <a:r>
                  <a:rPr lang="ru-RU" sz="1800" dirty="0">
                    <a:solidFill>
                      <a:prstClr val="black"/>
                    </a:solidFill>
                    <a:cs typeface="Times New Roman" panose="02020603050405020304" pitchFamily="18" charset="0"/>
                  </a:rPr>
                  <a:t> </a:t>
                </a:r>
                <a:r>
                  <a:rPr lang="ru-RU" sz="1800" dirty="0" smtClean="0">
                    <a:solidFill>
                      <a:prstClr val="black"/>
                    </a:solidFill>
                    <a:cs typeface="Times New Roman" panose="02020603050405020304" pitchFamily="18" charset="0"/>
                  </a:rPr>
                  <a:t>                                 Диагонали в ромбе пересекаются под прямым                     </a:t>
                </a:r>
              </a:p>
              <a:p>
                <a:pPr marL="0" lvl="0" indent="0">
                  <a:spcBef>
                    <a:spcPts val="0"/>
                  </a:spcBef>
                  <a:spcAft>
                    <a:spcPts val="1000"/>
                  </a:spcAft>
                  <a:buClrTx/>
                  <a:buSzTx/>
                  <a:buNone/>
                </a:pPr>
                <a:r>
                  <a:rPr lang="ru-RU" sz="1800" dirty="0">
                    <a:solidFill>
                      <a:prstClr val="black"/>
                    </a:solidFill>
                    <a:cs typeface="Times New Roman" panose="02020603050405020304" pitchFamily="18" charset="0"/>
                  </a:rPr>
                  <a:t> </a:t>
                </a:r>
                <a:r>
                  <a:rPr lang="ru-RU" sz="1800" dirty="0" smtClean="0">
                    <a:solidFill>
                      <a:prstClr val="black"/>
                    </a:solidFill>
                    <a:cs typeface="Times New Roman" panose="02020603050405020304" pitchFamily="18" charset="0"/>
                  </a:rPr>
                  <a:t>                                 углом, точкой пересечения делятся пополам.</a:t>
                </a:r>
              </a:p>
              <a:p>
                <a:pPr marL="0" lvl="0" indent="0">
                  <a:spcBef>
                    <a:spcPts val="0"/>
                  </a:spcBef>
                  <a:spcAft>
                    <a:spcPts val="1000"/>
                  </a:spcAft>
                  <a:buClrTx/>
                  <a:buSzTx/>
                  <a:buNone/>
                </a:pPr>
                <a:r>
                  <a:rPr lang="ru-RU" sz="1800" dirty="0">
                    <a:solidFill>
                      <a:prstClr val="black"/>
                    </a:solidFill>
                    <a:cs typeface="Times New Roman" panose="02020603050405020304" pitchFamily="18" charset="0"/>
                  </a:rPr>
                  <a:t> </a:t>
                </a:r>
                <a:r>
                  <a:rPr lang="ru-RU" sz="1800" dirty="0" smtClean="0">
                    <a:solidFill>
                      <a:prstClr val="black"/>
                    </a:solidFill>
                    <a:cs typeface="Times New Roman" panose="02020603050405020304" pitchFamily="18" charset="0"/>
                  </a:rPr>
                  <a:t>                                 Значит ОА=АС:2=56:2=28.</a:t>
                </a:r>
              </a:p>
              <a:p>
                <a:pPr marL="0" lvl="0" indent="0">
                  <a:spcBef>
                    <a:spcPts val="0"/>
                  </a:spcBef>
                  <a:spcAft>
                    <a:spcPts val="1000"/>
                  </a:spcAft>
                  <a:buClrTx/>
                  <a:buSzTx/>
                  <a:buNone/>
                </a:pPr>
                <a:r>
                  <a:rPr lang="ru-RU" sz="1800" dirty="0">
                    <a:solidFill>
                      <a:prstClr val="black"/>
                    </a:solidFill>
                    <a:cs typeface="Times New Roman" panose="02020603050405020304" pitchFamily="18" charset="0"/>
                  </a:rPr>
                  <a:t> </a:t>
                </a:r>
                <a:r>
                  <a:rPr lang="ru-RU" sz="1800" dirty="0" smtClean="0">
                    <a:solidFill>
                      <a:prstClr val="black"/>
                    </a:solidFill>
                    <a:cs typeface="Times New Roman" panose="02020603050405020304" pitchFamily="18" charset="0"/>
                  </a:rPr>
                  <a:t>                                  Из прямоугольного  </a:t>
                </a:r>
                <a14:m>
                  <m:oMath xmlns:m="http://schemas.openxmlformats.org/officeDocument/2006/math">
                    <m:r>
                      <a:rPr lang="ru-RU" sz="1800" i="1" smtClean="0">
                        <a:solidFill>
                          <a:prstClr val="black"/>
                        </a:solidFill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∆</m:t>
                    </m:r>
                    <m:r>
                      <a:rPr lang="ru-RU" sz="1800" b="0" i="1" smtClean="0">
                        <a:solidFill>
                          <a:prstClr val="black"/>
                        </a:solidFill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АОН</m:t>
                    </m:r>
                  </m:oMath>
                </a14:m>
                <a:r>
                  <a:rPr lang="ru-RU" sz="1800" dirty="0" smtClean="0">
                    <a:solidFill>
                      <a:prstClr val="black"/>
                    </a:solidFill>
                    <a:cs typeface="Times New Roman" panose="02020603050405020304" pitchFamily="18" charset="0"/>
                  </a:rPr>
                  <a:t>  найдём </a:t>
                </a:r>
                <a14:m>
                  <m:oMath xmlns:m="http://schemas.openxmlformats.org/officeDocument/2006/math">
                    <m:r>
                      <a:rPr lang="ru-RU" sz="1800" i="1" smtClean="0">
                        <a:solidFill>
                          <a:prstClr val="black"/>
                        </a:solidFill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∠</m:t>
                    </m:r>
                    <m:r>
                      <a:rPr lang="ru-RU" sz="1800" b="0" i="1" smtClean="0">
                        <a:solidFill>
                          <a:prstClr val="black"/>
                        </a:solidFill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НОА:</m:t>
                    </m:r>
                  </m:oMath>
                </a14:m>
                <a:endParaRPr lang="ru-RU" sz="1800" b="0" dirty="0" smtClean="0">
                  <a:solidFill>
                    <a:prstClr val="black"/>
                  </a:solidFill>
                  <a:ea typeface="Cambria Math"/>
                  <a:cs typeface="Times New Roman" panose="02020603050405020304" pitchFamily="18" charset="0"/>
                </a:endParaRPr>
              </a:p>
              <a:p>
                <a:pPr marL="0" lvl="0" indent="0">
                  <a:spcBef>
                    <a:spcPts val="0"/>
                  </a:spcBef>
                  <a:spcAft>
                    <a:spcPts val="1000"/>
                  </a:spcAft>
                  <a:buClrTx/>
                  <a:buSzTx/>
                  <a:buNone/>
                </a:pPr>
                <a:r>
                  <a:rPr lang="ru-RU" sz="1800" dirty="0" smtClean="0">
                    <a:solidFill>
                      <a:prstClr val="black"/>
                    </a:solidFill>
                    <a:cs typeface="Times New Roman" panose="02020603050405020304" pitchFamily="18" charset="0"/>
                  </a:rPr>
                  <a:t>                                          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sz="180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1800" i="0" smtClean="0">
                            <a:solidFill>
                              <a:prstClr val="black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sin</m:t>
                        </m:r>
                      </m:fName>
                      <m:e>
                        <m:r>
                          <a:rPr lang="ru-RU" sz="1800" b="0" i="1" smtClean="0">
                            <a:solidFill>
                              <a:prstClr val="black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НОА=</m:t>
                        </m:r>
                        <m:f>
                          <m:fPr>
                            <m:ctrlPr>
                              <a:rPr lang="ru-RU" sz="1800" b="0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a:rPr lang="ru-RU" sz="1800" b="0" i="1" smtClean="0">
                                <a:solidFill>
                                  <a:prstClr val="black"/>
                                </a:solidFill>
                                <a:latin typeface="Cambria Math"/>
                                <a:cs typeface="Times New Roman" panose="02020603050405020304" pitchFamily="18" charset="0"/>
                              </a:rPr>
                              <m:t>ОН</m:t>
                            </m:r>
                          </m:num>
                          <m:den>
                            <m:r>
                              <a:rPr lang="ru-RU" sz="1800" b="0" i="1" smtClean="0">
                                <a:solidFill>
                                  <a:prstClr val="black"/>
                                </a:solidFill>
                                <a:latin typeface="Cambria Math"/>
                                <a:cs typeface="Times New Roman" panose="02020603050405020304" pitchFamily="18" charset="0"/>
                              </a:rPr>
                              <m:t>ОА</m:t>
                            </m:r>
                          </m:den>
                        </m:f>
                      </m:e>
                    </m:func>
                  </m:oMath>
                </a14:m>
                <a:r>
                  <a:rPr lang="ru-RU" sz="1800" dirty="0" smtClean="0">
                    <a:solidFill>
                      <a:prstClr val="black"/>
                    </a:solidFill>
                    <a:cs typeface="Times New Roman" panose="02020603050405020304" pitchFamily="18" charset="0"/>
                  </a:rPr>
                  <a:t> 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1800" i="1" dirty="0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ru-RU" sz="1800" b="0" i="1" dirty="0" smtClean="0">
                            <a:solidFill>
                              <a:prstClr val="black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14</m:t>
                        </m:r>
                      </m:num>
                      <m:den>
                        <m:r>
                          <a:rPr lang="ru-RU" sz="1800" b="0" i="1" dirty="0" smtClean="0">
                            <a:solidFill>
                              <a:prstClr val="black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28</m:t>
                        </m:r>
                      </m:den>
                    </m:f>
                  </m:oMath>
                </a14:m>
                <a:r>
                  <a:rPr lang="ru-RU" sz="1800" dirty="0" smtClean="0">
                    <a:solidFill>
                      <a:prstClr val="black"/>
                    </a:solidFill>
                    <a:cs typeface="Times New Roman" panose="02020603050405020304" pitchFamily="18" charset="0"/>
                  </a:rPr>
                  <a:t> 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1800" i="1" dirty="0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ru-RU" sz="1800" b="0" i="1" dirty="0" smtClean="0">
                            <a:solidFill>
                              <a:prstClr val="black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r>
                          <a:rPr lang="ru-RU" sz="1800" b="0" i="1" dirty="0" smtClean="0">
                            <a:solidFill>
                              <a:prstClr val="black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ru-RU" sz="1800" dirty="0" smtClean="0">
                    <a:solidFill>
                      <a:prstClr val="black"/>
                    </a:solidFill>
                    <a:cs typeface="Times New Roman" panose="02020603050405020304" pitchFamily="18" charset="0"/>
                  </a:rPr>
                  <a:t>  </a:t>
                </a:r>
                <a14:m>
                  <m:oMath xmlns:m="http://schemas.openxmlformats.org/officeDocument/2006/math">
                    <m:r>
                      <a:rPr lang="ru-RU" sz="1800" i="1" dirty="0" smtClean="0">
                        <a:solidFill>
                          <a:prstClr val="black"/>
                        </a:solidFill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⇒</m:t>
                    </m:r>
                  </m:oMath>
                </a14:m>
                <a:r>
                  <a:rPr lang="ru-RU" sz="1800" dirty="0" smtClean="0"/>
                  <a:t> </a:t>
                </a:r>
                <a14:m>
                  <m:oMath xmlns:m="http://schemas.openxmlformats.org/officeDocument/2006/math">
                    <m:r>
                      <a:rPr lang="ru-RU" sz="1800" i="1" dirty="0" smtClean="0">
                        <a:latin typeface="Cambria Math"/>
                        <a:ea typeface="Cambria Math"/>
                      </a:rPr>
                      <m:t>∠</m:t>
                    </m:r>
                  </m:oMath>
                </a14:m>
                <a:r>
                  <a:rPr lang="ru-RU" sz="1800" dirty="0" smtClean="0"/>
                  <a:t>НОА=30</a:t>
                </a:r>
                <a:r>
                  <a:rPr lang="ru-RU" sz="1800" dirty="0" smtClean="0">
                    <a:latin typeface="Calibri"/>
                  </a:rPr>
                  <a:t>⁰</a:t>
                </a:r>
              </a:p>
              <a:p>
                <a:pPr marL="0" lvl="0" indent="0">
                  <a:spcBef>
                    <a:spcPts val="0"/>
                  </a:spcBef>
                  <a:spcAft>
                    <a:spcPts val="1000"/>
                  </a:spcAft>
                  <a:buClrTx/>
                  <a:buSzTx/>
                  <a:buNone/>
                </a:pPr>
                <a:r>
                  <a:rPr lang="ru-RU" sz="1800" dirty="0"/>
                  <a:t>Диагонали ромба являются биссектрисами его </a:t>
                </a:r>
                <a:r>
                  <a:rPr lang="ru-RU" sz="1800" dirty="0" smtClean="0"/>
                  <a:t>углов, значит </a:t>
                </a:r>
                <a14:m>
                  <m:oMath xmlns:m="http://schemas.openxmlformats.org/officeDocument/2006/math">
                    <m:r>
                      <a:rPr lang="ru-RU" sz="1800" i="1" smtClean="0">
                        <a:latin typeface="Cambria Math"/>
                        <a:ea typeface="Cambria Math"/>
                      </a:rPr>
                      <m:t>∠</m:t>
                    </m:r>
                    <m:r>
                      <a:rPr lang="ru-RU" sz="1800" b="0" i="1" smtClean="0">
                        <a:latin typeface="Cambria Math"/>
                        <a:ea typeface="Cambria Math"/>
                      </a:rPr>
                      <m:t>А=∠С=60⁰</m:t>
                    </m:r>
                  </m:oMath>
                </a14:m>
                <a:endParaRPr lang="ru-RU" sz="1800" dirty="0" smtClean="0"/>
              </a:p>
              <a:p>
                <a:pPr marL="0" lvl="0" indent="0">
                  <a:spcBef>
                    <a:spcPts val="0"/>
                  </a:spcBef>
                  <a:spcAft>
                    <a:spcPts val="1000"/>
                  </a:spcAft>
                  <a:buClrTx/>
                  <a:buSzTx/>
                  <a:buNone/>
                </a:pPr>
                <a:r>
                  <a:rPr lang="ru-RU" sz="1800" dirty="0" smtClean="0"/>
                  <a:t>Из прямоугольного </a:t>
                </a:r>
                <a14:m>
                  <m:oMath xmlns:m="http://schemas.openxmlformats.org/officeDocument/2006/math">
                    <m:r>
                      <a:rPr lang="ru-RU" sz="1800" i="1">
                        <a:solidFill>
                          <a:prstClr val="black"/>
                        </a:solidFill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∆АО</m:t>
                    </m:r>
                    <m:r>
                      <a:rPr lang="ru-RU" sz="1800" b="0" i="1" smtClean="0">
                        <a:solidFill>
                          <a:prstClr val="black"/>
                        </a:solidFill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В: </m:t>
                    </m:r>
                  </m:oMath>
                </a14:m>
                <a:r>
                  <a:rPr lang="ru-RU" sz="1800" dirty="0" smtClean="0">
                    <a:solidFill>
                      <a:prstClr val="black"/>
                    </a:solidFill>
                    <a:cs typeface="Times New Roman" panose="02020603050405020304" pitchFamily="18" charset="0"/>
                  </a:rPr>
                  <a:t>∠АВО=90</a:t>
                </a:r>
                <a:r>
                  <a:rPr lang="ru-RU" sz="1800" dirty="0" smtClean="0">
                    <a:solidFill>
                      <a:prstClr val="black"/>
                    </a:solidFill>
                    <a:latin typeface="Calibri"/>
                    <a:cs typeface="Times New Roman" panose="02020603050405020304" pitchFamily="18" charset="0"/>
                  </a:rPr>
                  <a:t>⁰</a:t>
                </a:r>
                <a:r>
                  <a:rPr lang="ru-RU" sz="1800" dirty="0" smtClean="0">
                    <a:solidFill>
                      <a:prstClr val="black"/>
                    </a:solidFill>
                    <a:cs typeface="Times New Roman" panose="02020603050405020304" pitchFamily="18" charset="0"/>
                  </a:rPr>
                  <a:t>-30</a:t>
                </a:r>
                <a:r>
                  <a:rPr lang="ru-RU" sz="1800" dirty="0" smtClean="0">
                    <a:solidFill>
                      <a:prstClr val="black"/>
                    </a:solidFill>
                    <a:latin typeface="Calibri"/>
                    <a:cs typeface="Times New Roman" panose="02020603050405020304" pitchFamily="18" charset="0"/>
                  </a:rPr>
                  <a:t>⁰</a:t>
                </a:r>
                <a:r>
                  <a:rPr lang="ru-RU" sz="1800" dirty="0" smtClean="0">
                    <a:solidFill>
                      <a:prstClr val="black"/>
                    </a:solidFill>
                    <a:cs typeface="Times New Roman" panose="02020603050405020304" pitchFamily="18" charset="0"/>
                  </a:rPr>
                  <a:t>=60</a:t>
                </a:r>
                <a:r>
                  <a:rPr lang="ru-RU" sz="1800" dirty="0" smtClean="0">
                    <a:solidFill>
                      <a:prstClr val="black"/>
                    </a:solidFill>
                    <a:latin typeface="Calibri"/>
                    <a:cs typeface="Times New Roman" panose="02020603050405020304" pitchFamily="18" charset="0"/>
                  </a:rPr>
                  <a:t>⁰</a:t>
                </a:r>
                <a14:m>
                  <m:oMath xmlns:m="http://schemas.openxmlformats.org/officeDocument/2006/math">
                    <m:r>
                      <a:rPr lang="ru-RU" sz="1800" i="1" smtClean="0">
                        <a:solidFill>
                          <a:prstClr val="black"/>
                        </a:solidFill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⟹</m:t>
                    </m:r>
                  </m:oMath>
                </a14:m>
                <a:r>
                  <a:rPr lang="ru-RU" sz="1800" dirty="0" smtClean="0">
                    <a:solidFill>
                      <a:prstClr val="black"/>
                    </a:solidFill>
                    <a:cs typeface="Times New Roman" panose="02020603050405020304" pitchFamily="18" charset="0"/>
                  </a:rPr>
                  <a:t> </a:t>
                </a:r>
                <a:r>
                  <a:rPr lang="ru-RU" sz="1800" dirty="0">
                    <a:solidFill>
                      <a:prstClr val="black"/>
                    </a:solidFill>
                    <a:cs typeface="Times New Roman" panose="02020603050405020304" pitchFamily="18" charset="0"/>
                  </a:rPr>
                  <a:t>∠В=∠</a:t>
                </a:r>
                <a:r>
                  <a:rPr lang="ru-RU" sz="1800" dirty="0" smtClean="0">
                    <a:solidFill>
                      <a:prstClr val="black"/>
                    </a:solidFill>
                    <a:cs typeface="Times New Roman" panose="02020603050405020304" pitchFamily="18" charset="0"/>
                  </a:rPr>
                  <a:t>𝐷=120</a:t>
                </a:r>
                <a:r>
                  <a:rPr lang="ru-RU" sz="1800" dirty="0" smtClean="0">
                    <a:solidFill>
                      <a:prstClr val="black"/>
                    </a:solidFill>
                    <a:latin typeface="Calibri"/>
                    <a:cs typeface="Times New Roman" panose="02020603050405020304" pitchFamily="18" charset="0"/>
                  </a:rPr>
                  <a:t>⁰</a:t>
                </a:r>
                <a:endParaRPr lang="ru-RU" sz="1800" dirty="0">
                  <a:solidFill>
                    <a:prstClr val="black"/>
                  </a:solidFill>
                  <a:cs typeface="Times New Roman" panose="02020603050405020304" pitchFamily="18" charset="0"/>
                </a:endParaRPr>
              </a:p>
              <a:p>
                <a:pPr marL="0" indent="0" algn="ctr">
                  <a:spcBef>
                    <a:spcPts val="0"/>
                  </a:spcBef>
                  <a:spcAft>
                    <a:spcPts val="1000"/>
                  </a:spcAft>
                  <a:buClrTx/>
                  <a:buSzTx/>
                  <a:buNone/>
                </a:pPr>
                <a:r>
                  <a:rPr lang="ru-RU" sz="1800" b="1" dirty="0" smtClean="0"/>
                  <a:t>Ответ:</a:t>
                </a:r>
                <a14:m>
                  <m:oMath xmlns:m="http://schemas.openxmlformats.org/officeDocument/2006/math">
                    <m:r>
                      <a:rPr lang="ru-RU" sz="1800" i="1">
                        <a:latin typeface="Cambria Math"/>
                        <a:ea typeface="Cambria Math"/>
                      </a:rPr>
                      <m:t>∠А=∠С=60⁰</m:t>
                    </m:r>
                  </m:oMath>
                </a14:m>
                <a:r>
                  <a:rPr lang="ru-RU" sz="1800" dirty="0" smtClean="0"/>
                  <a:t>, </a:t>
                </a:r>
                <a:r>
                  <a:rPr lang="ru-RU" sz="1800" dirty="0">
                    <a:solidFill>
                      <a:prstClr val="black"/>
                    </a:solidFill>
                    <a:cs typeface="Times New Roman" panose="02020603050405020304" pitchFamily="18" charset="0"/>
                  </a:rPr>
                  <a:t>∠В=∠𝐷=120</a:t>
                </a:r>
                <a:r>
                  <a:rPr lang="ru-RU" sz="1800" dirty="0" smtClean="0">
                    <a:solidFill>
                      <a:prstClr val="black"/>
                    </a:solidFill>
                    <a:latin typeface="Calibri"/>
                    <a:cs typeface="Times New Roman" panose="02020603050405020304" pitchFamily="18" charset="0"/>
                  </a:rPr>
                  <a:t>⁰.</a:t>
                </a:r>
                <a:endParaRPr lang="ru-RU" sz="1800" dirty="0">
                  <a:solidFill>
                    <a:prstClr val="black"/>
                  </a:solidFill>
                  <a:cs typeface="Times New Roman" panose="02020603050405020304" pitchFamily="18" charset="0"/>
                </a:endParaRPr>
              </a:p>
              <a:p>
                <a:pPr marL="0" lvl="0" indent="0" algn="ctr">
                  <a:spcBef>
                    <a:spcPts val="0"/>
                  </a:spcBef>
                  <a:spcAft>
                    <a:spcPts val="1000"/>
                  </a:spcAft>
                  <a:buClrTx/>
                  <a:buSzTx/>
                  <a:buNone/>
                </a:pPr>
                <a:endParaRPr lang="ru-RU" sz="1800" dirty="0"/>
              </a:p>
              <a:p>
                <a:pPr marL="0" indent="0" algn="ctr">
                  <a:spcBef>
                    <a:spcPts val="0"/>
                  </a:spcBef>
                  <a:spcAft>
                    <a:spcPts val="1000"/>
                  </a:spcAft>
                  <a:buClrTx/>
                  <a:buSzTx/>
                  <a:buNone/>
                </a:pPr>
                <a:endParaRPr lang="ru-RU" sz="1800" b="1" dirty="0"/>
              </a:p>
            </p:txBody>
          </p:sp>
        </mc:Choice>
        <mc:Fallback xmlns="">
          <p:sp>
            <p:nvSpPr>
              <p:cNvPr id="21" name="Объект 20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246132" y="1052736"/>
                <a:ext cx="7708392" cy="5195664"/>
              </a:xfrm>
              <a:blipFill rotWithShape="1">
                <a:blip r:embed="rId3"/>
                <a:stretch>
                  <a:fillRect l="-632" t="-587" r="-260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TextBox 21"/>
          <p:cNvSpPr txBox="1"/>
          <p:nvPr/>
        </p:nvSpPr>
        <p:spPr>
          <a:xfrm>
            <a:off x="2177784" y="1879863"/>
            <a:ext cx="351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О</a:t>
            </a:r>
            <a:endParaRPr lang="ru-RU" dirty="0"/>
          </a:p>
        </p:txBody>
      </p:sp>
      <p:sp>
        <p:nvSpPr>
          <p:cNvPr id="23" name="TextBox 22"/>
          <p:cNvSpPr txBox="1"/>
          <p:nvPr/>
        </p:nvSpPr>
        <p:spPr>
          <a:xfrm rot="5400000">
            <a:off x="2152136" y="2487921"/>
            <a:ext cx="3898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dirty="0" smtClean="0"/>
              <a:t>28</a:t>
            </a:r>
            <a:endParaRPr lang="ru-RU" sz="1600" dirty="0"/>
          </a:p>
        </p:txBody>
      </p:sp>
      <p:sp>
        <p:nvSpPr>
          <p:cNvPr id="24" name="TextBox 23"/>
          <p:cNvSpPr txBox="1"/>
          <p:nvPr/>
        </p:nvSpPr>
        <p:spPr>
          <a:xfrm rot="19188272">
            <a:off x="1642226" y="2195634"/>
            <a:ext cx="36420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dirty="0" smtClean="0"/>
              <a:t>14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16770719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2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2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2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2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2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2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2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2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2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2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400" dirty="0" smtClean="0">
                <a:latin typeface="+mn-lt"/>
              </a:rPr>
              <a:t>Литература:</a:t>
            </a:r>
            <a:endParaRPr lang="ru-RU" sz="2400" dirty="0">
              <a:latin typeface="+mn-lt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82296" indent="0">
              <a:buNone/>
            </a:pPr>
            <a:r>
              <a:rPr lang="ru-RU" sz="1800" dirty="0" smtClean="0"/>
              <a:t>ОГЭ. Математика : типовые экзаменационные варианты : 36 вариантов / под ред. И. В. Ященко. — М., 2022. — 240 с. — (ОГЭ. ФИЛИ — школе).</a:t>
            </a:r>
            <a:endParaRPr lang="ru-RU" sz="1800" dirty="0"/>
          </a:p>
        </p:txBody>
      </p:sp>
      <p:sp>
        <p:nvSpPr>
          <p:cNvPr id="5" name="Управляющая кнопка: далее 4">
            <a:hlinkClick r:id="rId2" action="ppaction://hlinksldjump" highlightClick="1"/>
          </p:cNvPr>
          <p:cNvSpPr/>
          <p:nvPr/>
        </p:nvSpPr>
        <p:spPr>
          <a:xfrm>
            <a:off x="8244408" y="6165304"/>
            <a:ext cx="576064" cy="515934"/>
          </a:xfrm>
          <a:prstGeom prst="actionButtonForwardNex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" name="Управляющая кнопка: назад 3">
            <a:hlinkClick r:id="" action="ppaction://hlinkshowjump?jump=previousslide" highlightClick="1"/>
          </p:cNvPr>
          <p:cNvSpPr/>
          <p:nvPr/>
        </p:nvSpPr>
        <p:spPr>
          <a:xfrm>
            <a:off x="179512" y="6165304"/>
            <a:ext cx="576064" cy="538360"/>
          </a:xfrm>
          <a:prstGeom prst="actionButtonBackPrevious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" name="Управляющая кнопка: домой 5">
            <a:hlinkClick r:id="rId3" action="ppaction://hlinksldjump" highlightClick="1"/>
          </p:cNvPr>
          <p:cNvSpPr/>
          <p:nvPr/>
        </p:nvSpPr>
        <p:spPr>
          <a:xfrm>
            <a:off x="5940152" y="6165304"/>
            <a:ext cx="720080" cy="587943"/>
          </a:xfrm>
          <a:prstGeom prst="actionButtonHom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21931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80681" y="116632"/>
            <a:ext cx="7498080" cy="490066"/>
          </a:xfrm>
        </p:spPr>
        <p:txBody>
          <a:bodyPr>
            <a:noAutofit/>
          </a:bodyPr>
          <a:lstStyle/>
          <a:p>
            <a:pPr algn="ctr"/>
            <a:r>
              <a:rPr lang="ru-RU" sz="2400" b="1" i="1" dirty="0" smtClean="0">
                <a:effectLst/>
                <a:latin typeface="+mn-lt"/>
              </a:rPr>
              <a:t>Задачи.</a:t>
            </a:r>
            <a:endParaRPr lang="ru-RU" sz="2400" b="1" i="1" dirty="0">
              <a:effectLst/>
              <a:latin typeface="+mn-lt"/>
            </a:endParaRPr>
          </a:p>
        </p:txBody>
      </p:sp>
      <p:sp>
        <p:nvSpPr>
          <p:cNvPr id="7" name="Скругленный прямоугольник 6">
            <a:hlinkClick r:id="rId2" action="ppaction://hlinksldjump"/>
          </p:cNvPr>
          <p:cNvSpPr/>
          <p:nvPr/>
        </p:nvSpPr>
        <p:spPr>
          <a:xfrm>
            <a:off x="1115616" y="692696"/>
            <a:ext cx="7828210" cy="720080"/>
          </a:xfrm>
          <a:prstGeom prst="roundRect">
            <a:avLst/>
          </a:prstGeom>
          <a:ln/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600" dirty="0" smtClean="0">
                <a:solidFill>
                  <a:srgbClr val="000000"/>
                </a:solidFill>
              </a:rPr>
              <a:t>1</a:t>
            </a:r>
            <a:r>
              <a:rPr lang="ru-RU" dirty="0" smtClean="0">
                <a:solidFill>
                  <a:srgbClr val="000000"/>
                </a:solidFill>
              </a:rPr>
              <a:t>. </a:t>
            </a:r>
            <a:r>
              <a:rPr lang="ru-RU" sz="1600" b="1" i="1" dirty="0" smtClean="0">
                <a:solidFill>
                  <a:srgbClr val="000000"/>
                </a:solidFill>
              </a:rPr>
              <a:t>Катет </a:t>
            </a:r>
            <a:r>
              <a:rPr lang="ru-RU" sz="1600" b="1" i="1" dirty="0">
                <a:solidFill>
                  <a:srgbClr val="000000"/>
                </a:solidFill>
              </a:rPr>
              <a:t>и гипотенуза прямоугольного треугольника равны 20 и 52.Найдите </a:t>
            </a:r>
            <a:r>
              <a:rPr lang="ru-RU" sz="1600" b="1" i="1" dirty="0" smtClean="0">
                <a:solidFill>
                  <a:srgbClr val="000000"/>
                </a:solidFill>
              </a:rPr>
              <a:t>        высоту</a:t>
            </a:r>
            <a:r>
              <a:rPr lang="ru-RU" sz="1600" b="1" i="1" dirty="0">
                <a:solidFill>
                  <a:srgbClr val="000000"/>
                </a:solidFill>
              </a:rPr>
              <a:t>, проведённую к гипотенузе.</a:t>
            </a:r>
          </a:p>
        </p:txBody>
      </p:sp>
      <p:sp>
        <p:nvSpPr>
          <p:cNvPr id="9" name="Скругленный прямоугольник 8">
            <a:hlinkClick r:id="rId3" action="ppaction://hlinksldjump"/>
          </p:cNvPr>
          <p:cNvSpPr/>
          <p:nvPr/>
        </p:nvSpPr>
        <p:spPr>
          <a:xfrm>
            <a:off x="1115616" y="1412776"/>
            <a:ext cx="7828210" cy="792088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/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600" dirty="0">
                <a:solidFill>
                  <a:srgbClr val="000000"/>
                </a:solidFill>
              </a:rPr>
              <a:t>2</a:t>
            </a:r>
            <a:r>
              <a:rPr lang="ru-RU" sz="1600" b="1" i="1" dirty="0">
                <a:solidFill>
                  <a:srgbClr val="000000"/>
                </a:solidFill>
              </a:rPr>
              <a:t>. </a:t>
            </a:r>
            <a:r>
              <a:rPr lang="ru-RU" sz="1600" b="1" i="1" dirty="0" smtClean="0">
                <a:solidFill>
                  <a:srgbClr val="000000"/>
                </a:solidFill>
              </a:rPr>
              <a:t> Окружность </a:t>
            </a:r>
            <a:r>
              <a:rPr lang="ru-RU" sz="1600" b="1" i="1" dirty="0">
                <a:solidFill>
                  <a:srgbClr val="000000"/>
                </a:solidFill>
              </a:rPr>
              <a:t>пересекает стороны АВ и АС треугольника АВС в точках К </a:t>
            </a:r>
            <a:r>
              <a:rPr lang="ru-RU" sz="1600" b="1" i="1" dirty="0" smtClean="0">
                <a:solidFill>
                  <a:srgbClr val="000000"/>
                </a:solidFill>
              </a:rPr>
              <a:t>и </a:t>
            </a:r>
            <a:r>
              <a:rPr lang="ru-RU" sz="1600" b="1" i="1" dirty="0">
                <a:solidFill>
                  <a:srgbClr val="000000"/>
                </a:solidFill>
              </a:rPr>
              <a:t>Р соответственно и проходит через вершины В И С. Найдите длину отрезка КР, если АК=14, а сторона АС в 2 раза больше стороны ВС.</a:t>
            </a:r>
          </a:p>
        </p:txBody>
      </p:sp>
      <p:sp>
        <p:nvSpPr>
          <p:cNvPr id="12" name="Скругленный прямоугольник 11">
            <a:hlinkClick r:id="rId4" action="ppaction://hlinksldjump"/>
          </p:cNvPr>
          <p:cNvSpPr/>
          <p:nvPr/>
        </p:nvSpPr>
        <p:spPr>
          <a:xfrm>
            <a:off x="1119407" y="2204864"/>
            <a:ext cx="7828210" cy="720080"/>
          </a:xfrm>
          <a:prstGeom prst="roundRect">
            <a:avLst/>
          </a:prstGeom>
          <a:ln/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600" dirty="0">
                <a:solidFill>
                  <a:schemeClr val="tx1"/>
                </a:solidFill>
              </a:rPr>
              <a:t>3</a:t>
            </a:r>
            <a:r>
              <a:rPr lang="ru-RU" dirty="0">
                <a:solidFill>
                  <a:schemeClr val="tx1"/>
                </a:solidFill>
              </a:rPr>
              <a:t>. 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sz="1600" b="1" i="1" dirty="0" smtClean="0">
                <a:solidFill>
                  <a:schemeClr val="tx1"/>
                </a:solidFill>
              </a:rPr>
              <a:t>Углы </a:t>
            </a:r>
            <a:r>
              <a:rPr lang="ru-RU" sz="1600" b="1" i="1" dirty="0">
                <a:solidFill>
                  <a:schemeClr val="tx1"/>
                </a:solidFill>
              </a:rPr>
              <a:t>В и С  треугольника АВС равны соответственно 71⁰ и 79⁰. Найдите ВС, если радиус окружности, описанной около треугольника АВС, равен 8</a:t>
            </a:r>
            <a:r>
              <a:rPr lang="ru-RU" sz="1600" b="1" i="1" dirty="0" smtClean="0">
                <a:solidFill>
                  <a:schemeClr val="tx1"/>
                </a:solidFill>
              </a:rPr>
              <a:t>.  </a:t>
            </a:r>
            <a:endParaRPr lang="ru-RU" sz="1600" b="1" i="1" dirty="0">
              <a:solidFill>
                <a:schemeClr val="tx1"/>
              </a:solidFill>
            </a:endParaRPr>
          </a:p>
        </p:txBody>
      </p:sp>
      <p:sp>
        <p:nvSpPr>
          <p:cNvPr id="13" name="Скругленный прямоугольник 12">
            <a:hlinkClick r:id="rId5" action="ppaction://hlinksldjump"/>
          </p:cNvPr>
          <p:cNvSpPr/>
          <p:nvPr/>
        </p:nvSpPr>
        <p:spPr>
          <a:xfrm>
            <a:off x="1138257" y="2924944"/>
            <a:ext cx="7828210" cy="745232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/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600" dirty="0">
                <a:solidFill>
                  <a:schemeClr val="tx1"/>
                </a:solidFill>
              </a:rPr>
              <a:t>4</a:t>
            </a:r>
            <a:r>
              <a:rPr lang="ru-RU" b="1" i="1" dirty="0" smtClean="0">
                <a:solidFill>
                  <a:schemeClr val="tx1"/>
                </a:solidFill>
              </a:rPr>
              <a:t>.  </a:t>
            </a:r>
            <a:r>
              <a:rPr lang="ru-RU" sz="1600" b="1" i="1" dirty="0" smtClean="0">
                <a:solidFill>
                  <a:schemeClr val="tx1"/>
                </a:solidFill>
              </a:rPr>
              <a:t>Высота </a:t>
            </a:r>
            <a:r>
              <a:rPr lang="ru-RU" sz="1600" b="1" i="1" dirty="0">
                <a:solidFill>
                  <a:schemeClr val="tx1"/>
                </a:solidFill>
              </a:rPr>
              <a:t>ромба АН ромба АВСD  делит сторону СD на отрезки DH=20 и СН=5. Найдите высоту ромба.</a:t>
            </a:r>
          </a:p>
        </p:txBody>
      </p:sp>
      <p:sp>
        <p:nvSpPr>
          <p:cNvPr id="14" name="Скругленный прямоугольник 13">
            <a:hlinkClick r:id="rId6" action="ppaction://hlinksldjump"/>
          </p:cNvPr>
          <p:cNvSpPr/>
          <p:nvPr/>
        </p:nvSpPr>
        <p:spPr>
          <a:xfrm>
            <a:off x="1119407" y="3670176"/>
            <a:ext cx="7828210" cy="763116"/>
          </a:xfrm>
          <a:prstGeom prst="roundRect">
            <a:avLst/>
          </a:prstGeom>
          <a:ln/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600" dirty="0">
                <a:solidFill>
                  <a:schemeClr val="tx1"/>
                </a:solidFill>
              </a:rPr>
              <a:t>5</a:t>
            </a:r>
            <a:r>
              <a:rPr lang="ru-RU" sz="1600" b="1" i="1" dirty="0">
                <a:solidFill>
                  <a:schemeClr val="tx1"/>
                </a:solidFill>
              </a:rPr>
              <a:t>. </a:t>
            </a:r>
            <a:r>
              <a:rPr lang="ru-RU" sz="1600" b="1" i="1" dirty="0" smtClean="0">
                <a:solidFill>
                  <a:schemeClr val="tx1"/>
                </a:solidFill>
              </a:rPr>
              <a:t> Прямая</a:t>
            </a:r>
            <a:r>
              <a:rPr lang="ru-RU" sz="1600" b="1" i="1" dirty="0">
                <a:solidFill>
                  <a:schemeClr val="tx1"/>
                </a:solidFill>
              </a:rPr>
              <a:t>, параллельная стороне АС  треугольника АВС, пересекает стороны  АВ и ВС в точках M и N соответственно. Найдите BN, если MN=13, АС=65, NC=28.</a:t>
            </a:r>
          </a:p>
        </p:txBody>
      </p:sp>
      <p:sp>
        <p:nvSpPr>
          <p:cNvPr id="3" name="Скругленный прямоугольник 2">
            <a:hlinkClick r:id="rId7" action="ppaction://hlinksldjump"/>
          </p:cNvPr>
          <p:cNvSpPr/>
          <p:nvPr/>
        </p:nvSpPr>
        <p:spPr>
          <a:xfrm>
            <a:off x="1167752" y="4433292"/>
            <a:ext cx="7805568" cy="787946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/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600" dirty="0">
                <a:solidFill>
                  <a:schemeClr val="tx1"/>
                </a:solidFill>
              </a:rPr>
              <a:t>6</a:t>
            </a:r>
            <a:r>
              <a:rPr lang="ru-RU" sz="1600" b="1" i="1" dirty="0">
                <a:solidFill>
                  <a:schemeClr val="tx1"/>
                </a:solidFill>
              </a:rPr>
              <a:t>.</a:t>
            </a:r>
            <a:r>
              <a:rPr lang="ru-RU" b="1" i="1" dirty="0">
                <a:solidFill>
                  <a:schemeClr val="tx1"/>
                </a:solidFill>
              </a:rPr>
              <a:t> </a:t>
            </a:r>
            <a:r>
              <a:rPr lang="ru-RU" b="1" i="1" dirty="0" smtClean="0">
                <a:solidFill>
                  <a:schemeClr val="tx1"/>
                </a:solidFill>
              </a:rPr>
              <a:t> </a:t>
            </a:r>
            <a:r>
              <a:rPr lang="ru-RU" sz="1600" b="1" i="1" dirty="0" smtClean="0">
                <a:solidFill>
                  <a:schemeClr val="tx1"/>
                </a:solidFill>
              </a:rPr>
              <a:t>Точка </a:t>
            </a:r>
            <a:r>
              <a:rPr lang="ru-RU" sz="1600" b="1" i="1" dirty="0">
                <a:solidFill>
                  <a:schemeClr val="tx1"/>
                </a:solidFill>
              </a:rPr>
              <a:t>Н является основанием высоты,  проведённой из вершины прямого угла В треугольника АВС к гипотенузе АС. Найдите АВ, если АН=10, АС=40.</a:t>
            </a:r>
          </a:p>
        </p:txBody>
      </p:sp>
      <p:sp>
        <p:nvSpPr>
          <p:cNvPr id="4" name="Скругленный прямоугольник 3">
            <a:hlinkClick r:id="rId8" action="ppaction://hlinksldjump"/>
          </p:cNvPr>
          <p:cNvSpPr/>
          <p:nvPr/>
        </p:nvSpPr>
        <p:spPr>
          <a:xfrm>
            <a:off x="1167752" y="5221238"/>
            <a:ext cx="7828209" cy="792088"/>
          </a:xfrm>
          <a:prstGeom prst="roundRect">
            <a:avLst/>
          </a:prstGeom>
          <a:ln/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marL="82296" lvl="0">
              <a:lnSpc>
                <a:spcPct val="115000"/>
              </a:lnSpc>
              <a:spcBef>
                <a:spcPts val="600"/>
              </a:spcBef>
              <a:spcAft>
                <a:spcPts val="1000"/>
              </a:spcAft>
              <a:buClr>
                <a:srgbClr val="AD0101"/>
              </a:buClr>
              <a:buSzPct val="80000"/>
            </a:pPr>
            <a:r>
              <a:rPr lang="ru-RU" sz="1600" dirty="0">
                <a:solidFill>
                  <a:prstClr val="black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7</a:t>
            </a:r>
            <a:r>
              <a:rPr lang="ru-RU" sz="1600" b="1" i="1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.  </a:t>
            </a:r>
            <a:r>
              <a:rPr lang="ru-RU" sz="1600" b="1" i="1" dirty="0">
                <a:solidFill>
                  <a:prstClr val="black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Отрезки АВ и </a:t>
            </a:r>
            <a:r>
              <a:rPr lang="en-US" sz="1600" b="1" i="1" dirty="0">
                <a:solidFill>
                  <a:prstClr val="black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DC </a:t>
            </a:r>
            <a:r>
              <a:rPr lang="ru-RU" sz="1600" b="1" i="1" dirty="0">
                <a:solidFill>
                  <a:prstClr val="black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лежат на параллельных прямых, а отрезки АС и  </a:t>
            </a:r>
            <a:r>
              <a:rPr lang="en-US" sz="1600" b="1" i="1" dirty="0">
                <a:solidFill>
                  <a:prstClr val="black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BD</a:t>
            </a:r>
            <a:r>
              <a:rPr lang="ru-RU" sz="1600" b="1" i="1" dirty="0">
                <a:solidFill>
                  <a:prstClr val="black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пересекаются  в точке М. Найдите МС, если АВ=12, </a:t>
            </a:r>
            <a:r>
              <a:rPr lang="en-US" sz="1600" b="1" i="1" dirty="0">
                <a:solidFill>
                  <a:prstClr val="black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DC</a:t>
            </a:r>
            <a:r>
              <a:rPr lang="ru-RU" sz="1600" b="1" i="1" dirty="0">
                <a:solidFill>
                  <a:prstClr val="black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=48</a:t>
            </a:r>
            <a:r>
              <a:rPr lang="ru-RU" sz="1600" b="1" i="1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, АС=35</a:t>
            </a:r>
            <a:r>
              <a:rPr lang="ru-RU" sz="1600" b="1" i="1" dirty="0">
                <a:solidFill>
                  <a:prstClr val="black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5" name="Скругленный прямоугольник 4">
            <a:hlinkClick r:id="rId9" action="ppaction://hlinksldjump"/>
          </p:cNvPr>
          <p:cNvSpPr/>
          <p:nvPr/>
        </p:nvSpPr>
        <p:spPr>
          <a:xfrm>
            <a:off x="1167752" y="6013326"/>
            <a:ext cx="7828209" cy="728042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/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sz="1600" dirty="0" smtClean="0">
              <a:solidFill>
                <a:schemeClr val="tx1"/>
              </a:solidFill>
            </a:endParaRPr>
          </a:p>
          <a:p>
            <a:r>
              <a:rPr lang="ru-RU" sz="1600" dirty="0" smtClean="0">
                <a:solidFill>
                  <a:schemeClr val="tx1"/>
                </a:solidFill>
              </a:rPr>
              <a:t>8.  </a:t>
            </a:r>
            <a:r>
              <a:rPr lang="ru-RU" sz="1600" b="1" i="1" dirty="0" smtClean="0">
                <a:solidFill>
                  <a:schemeClr val="tx1"/>
                </a:solidFill>
              </a:rPr>
              <a:t>Расстояние от точки пересечения диагоналей ромба  до одной из его сторон равно 14, а одна из его диагоналей ромба равна 56. Найдите углы ромба.</a:t>
            </a:r>
          </a:p>
          <a:p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3567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ый треугольник 4"/>
          <p:cNvSpPr/>
          <p:nvPr/>
        </p:nvSpPr>
        <p:spPr>
          <a:xfrm rot="2128606" flipV="1">
            <a:off x="1440122" y="912058"/>
            <a:ext cx="2232248" cy="1584176"/>
          </a:xfrm>
          <a:prstGeom prst="rtTriangl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6" name="Прямоугольный треугольник 5"/>
          <p:cNvSpPr/>
          <p:nvPr/>
        </p:nvSpPr>
        <p:spPr>
          <a:xfrm rot="8183337">
            <a:off x="1602235" y="1145557"/>
            <a:ext cx="2188291" cy="2078181"/>
          </a:xfrm>
          <a:prstGeom prst="rtTriangle">
            <a:avLst/>
          </a:prstGeom>
          <a:solidFill>
            <a:schemeClr val="bg1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 rot="2538358">
            <a:off x="2676745" y="727938"/>
            <a:ext cx="203825" cy="19096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>
            <a:off x="2785406" y="677608"/>
            <a:ext cx="0" cy="1499370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948742" y="2060848"/>
            <a:ext cx="3369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/>
              <a:t>А</a:t>
            </a:r>
            <a:endParaRPr lang="ru-RU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2842979" y="426689"/>
            <a:ext cx="3289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/>
              <a:t>В</a:t>
            </a:r>
            <a:endParaRPr lang="ru-RU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4155661" y="1984194"/>
            <a:ext cx="3209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/>
              <a:t>С</a:t>
            </a:r>
            <a:endParaRPr lang="ru-RU" b="1" dirty="0"/>
          </a:p>
        </p:txBody>
      </p:sp>
      <p:sp>
        <p:nvSpPr>
          <p:cNvPr id="16" name="TextBox 15"/>
          <p:cNvSpPr txBox="1"/>
          <p:nvPr/>
        </p:nvSpPr>
        <p:spPr>
          <a:xfrm>
            <a:off x="2644294" y="2192066"/>
            <a:ext cx="3465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/>
              <a:t>Н</a:t>
            </a:r>
            <a:endParaRPr lang="ru-RU" b="1" dirty="0"/>
          </a:p>
        </p:txBody>
      </p:sp>
      <p:sp>
        <p:nvSpPr>
          <p:cNvPr id="17" name="TextBox 16"/>
          <p:cNvSpPr txBox="1"/>
          <p:nvPr/>
        </p:nvSpPr>
        <p:spPr>
          <a:xfrm>
            <a:off x="1547664" y="1248814"/>
            <a:ext cx="4174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093698" y="2259065"/>
            <a:ext cx="4138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52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4721695" y="822800"/>
            <a:ext cx="4076171" cy="12213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1000"/>
              </a:spcAft>
            </a:pPr>
            <a:r>
              <a:rPr lang="ru-RU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 </a:t>
            </a:r>
            <a:r>
              <a:rPr lang="ru-RU" b="1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Дано</a:t>
            </a:r>
            <a:r>
              <a:rPr lang="ru-RU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: ∆АВС-прямоугольный АВ=20</a:t>
            </a:r>
            <a:r>
              <a:rPr lang="ru-RU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,            </a:t>
            </a:r>
          </a:p>
          <a:p>
            <a:pPr>
              <a:spcAft>
                <a:spcPts val="1000"/>
              </a:spcAft>
            </a:pPr>
            <a:r>
              <a:rPr lang="ru-RU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             АС=52.</a:t>
            </a:r>
            <a:endParaRPr lang="ru-RU" dirty="0"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 </a:t>
            </a:r>
            <a:r>
              <a:rPr lang="ru-RU" b="1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Найти</a:t>
            </a:r>
            <a:r>
              <a:rPr lang="ru-RU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: ВН-?</a:t>
            </a:r>
            <a:endParaRPr lang="ru-RU" dirty="0">
              <a:effectLst/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Прямоугольник 20"/>
              <p:cNvSpPr/>
              <p:nvPr/>
            </p:nvSpPr>
            <p:spPr>
              <a:xfrm>
                <a:off x="1117218" y="2353526"/>
                <a:ext cx="4719103" cy="166468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ru-RU" b="1" dirty="0" smtClean="0">
                    <a:latin typeface="Times New Roman" panose="02020603050405020304" pitchFamily="18" charset="0"/>
                    <a:ea typeface="Calibri"/>
                    <a:cs typeface="Times New Roman" panose="02020603050405020304" pitchFamily="18" charset="0"/>
                  </a:rPr>
                  <a:t>Решение</a:t>
                </a:r>
                <a:r>
                  <a:rPr lang="ru-RU" dirty="0" smtClean="0">
                    <a:latin typeface="Times New Roman" panose="02020603050405020304" pitchFamily="18" charset="0"/>
                    <a:ea typeface="Calibri"/>
                    <a:cs typeface="Times New Roman" panose="02020603050405020304" pitchFamily="18" charset="0"/>
                  </a:rPr>
                  <a:t>:</a:t>
                </a:r>
                <a:endParaRPr lang="ru-RU" dirty="0">
                  <a:latin typeface="Times New Roman" panose="02020603050405020304" pitchFamily="18" charset="0"/>
                  <a:ea typeface="Calibri"/>
                  <a:cs typeface="Times New Roman" panose="02020603050405020304" pitchFamily="18" charset="0"/>
                </a:endParaRP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ru-RU" dirty="0">
                    <a:effectLst/>
                    <a:latin typeface="Times New Roman" panose="02020603050405020304" pitchFamily="18" charset="0"/>
                    <a:ea typeface="Calibri"/>
                    <a:cs typeface="Times New Roman" panose="02020603050405020304" pitchFamily="18" charset="0"/>
                  </a:rPr>
                  <a:t>Найдём катет ВС по теореме Пифагора: ВС=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ru-RU" i="1">
                            <a:effectLst/>
                            <a:latin typeface="Cambria Math" panose="02040503050406030204" pitchFamily="18" charset="0"/>
                            <a:ea typeface="Calibri"/>
                            <a:cs typeface="Times New Roman"/>
                          </a:rPr>
                        </m:ctrlPr>
                      </m:radPr>
                      <m:deg/>
                      <m:e>
                        <m:sSup>
                          <m:sSupPr>
                            <m:ctrlPr>
                              <a:rPr lang="ru-RU" i="1">
                                <a:effectLst/>
                                <a:latin typeface="Cambria Math" panose="02040503050406030204" pitchFamily="18" charset="0"/>
                                <a:ea typeface="Calibri"/>
                                <a:cs typeface="Times New Roman"/>
                              </a:rPr>
                            </m:ctrlPr>
                          </m:sSupPr>
                          <m:e>
                            <m:r>
                              <a:rPr lang="ru-RU" i="1">
                                <a:effectLst/>
                                <a:latin typeface="Cambria Math"/>
                                <a:ea typeface="Calibri"/>
                                <a:cs typeface="Times New Roman"/>
                              </a:rPr>
                              <m:t>АС</m:t>
                            </m:r>
                          </m:e>
                          <m:sup>
                            <m:r>
                              <a:rPr lang="ru-RU" i="1">
                                <a:effectLst/>
                                <a:latin typeface="Cambria Math"/>
                                <a:ea typeface="Calibri"/>
                                <a:cs typeface="Times New Roman"/>
                              </a:rPr>
                              <m:t>2_</m:t>
                            </m:r>
                          </m:sup>
                        </m:sSup>
                        <m:sSup>
                          <m:sSupPr>
                            <m:ctrlPr>
                              <a:rPr lang="ru-RU" i="1">
                                <a:effectLst/>
                                <a:latin typeface="Cambria Math" panose="02040503050406030204" pitchFamily="18" charset="0"/>
                                <a:ea typeface="Calibri"/>
                                <a:cs typeface="Times New Roman"/>
                              </a:rPr>
                            </m:ctrlPr>
                          </m:sSupPr>
                          <m:e>
                            <m:r>
                              <a:rPr lang="ru-RU" i="1">
                                <a:effectLst/>
                                <a:latin typeface="Cambria Math"/>
                                <a:ea typeface="Calibri"/>
                                <a:cs typeface="Times New Roman"/>
                              </a:rPr>
                              <m:t>АВ</m:t>
                            </m:r>
                          </m:e>
                          <m:sup>
                            <m:r>
                              <a:rPr lang="ru-RU" i="1">
                                <a:effectLst/>
                                <a:latin typeface="Cambria Math"/>
                                <a:ea typeface="Calibri"/>
                                <a:cs typeface="Times New Roman"/>
                              </a:rPr>
                              <m:t>2</m:t>
                            </m:r>
                          </m:sup>
                        </m:sSup>
                      </m:e>
                    </m:rad>
                    <m:r>
                      <a:rPr lang="ru-RU" i="1">
                        <a:effectLst/>
                        <a:latin typeface="Cambria Math"/>
                        <a:ea typeface="Calibri"/>
                        <a:cs typeface="Times New Roman"/>
                      </a:rPr>
                      <m:t>=</m:t>
                    </m:r>
                    <m:rad>
                      <m:radPr>
                        <m:degHide m:val="on"/>
                        <m:ctrlPr>
                          <a:rPr lang="ru-RU" i="1">
                            <a:effectLst/>
                            <a:latin typeface="Cambria Math" panose="02040503050406030204" pitchFamily="18" charset="0"/>
                            <a:ea typeface="Calibri"/>
                            <a:cs typeface="Times New Roman"/>
                          </a:rPr>
                        </m:ctrlPr>
                      </m:radPr>
                      <m:deg/>
                      <m:e>
                        <m:sSup>
                          <m:sSupPr>
                            <m:ctrlPr>
                              <a:rPr lang="ru-RU" i="1">
                                <a:effectLst/>
                                <a:latin typeface="Cambria Math" panose="02040503050406030204" pitchFamily="18" charset="0"/>
                                <a:ea typeface="Calibri"/>
                                <a:cs typeface="Times New Roman"/>
                              </a:rPr>
                            </m:ctrlPr>
                          </m:sSupPr>
                          <m:e>
                            <m:r>
                              <a:rPr lang="ru-RU" i="1">
                                <a:effectLst/>
                                <a:latin typeface="Cambria Math"/>
                                <a:ea typeface="Calibri"/>
                                <a:cs typeface="Times New Roman"/>
                              </a:rPr>
                              <m:t>52</m:t>
                            </m:r>
                          </m:e>
                          <m:sup>
                            <m:r>
                              <a:rPr lang="ru-RU" i="1">
                                <a:effectLst/>
                                <a:latin typeface="Cambria Math"/>
                                <a:ea typeface="Calibri"/>
                                <a:cs typeface="Times New Roman"/>
                              </a:rPr>
                              <m:t>2_</m:t>
                            </m:r>
                          </m:sup>
                        </m:sSup>
                        <m:sSup>
                          <m:sSupPr>
                            <m:ctrlPr>
                              <a:rPr lang="ru-RU" i="1">
                                <a:effectLst/>
                                <a:latin typeface="Cambria Math" panose="02040503050406030204" pitchFamily="18" charset="0"/>
                                <a:ea typeface="Calibri"/>
                                <a:cs typeface="Times New Roman"/>
                              </a:rPr>
                            </m:ctrlPr>
                          </m:sSupPr>
                          <m:e>
                            <m:r>
                              <a:rPr lang="ru-RU" i="1">
                                <a:effectLst/>
                                <a:latin typeface="Cambria Math"/>
                                <a:ea typeface="Calibri"/>
                                <a:cs typeface="Times New Roman"/>
                              </a:rPr>
                              <m:t>20</m:t>
                            </m:r>
                          </m:e>
                          <m:sup>
                            <m:r>
                              <a:rPr lang="ru-RU" i="1">
                                <a:effectLst/>
                                <a:latin typeface="Cambria Math"/>
                                <a:ea typeface="Calibri"/>
                                <a:cs typeface="Times New Roman"/>
                              </a:rPr>
                              <m:t>2</m:t>
                            </m:r>
                          </m:sup>
                        </m:sSup>
                      </m:e>
                    </m:rad>
                  </m:oMath>
                </a14:m>
                <a:r>
                  <a:rPr lang="ru-RU" dirty="0">
                    <a:effectLst/>
                    <a:latin typeface="Times New Roman" panose="02020603050405020304" pitchFamily="18" charset="0"/>
                    <a:ea typeface="Times New Roman"/>
                    <a:cs typeface="Times New Roman" panose="02020603050405020304" pitchFamily="18" charset="0"/>
                  </a:rPr>
                  <a:t>=</a:t>
                </a:r>
                <a:r>
                  <a:rPr lang="ru-RU" dirty="0" smtClean="0">
                    <a:effectLst/>
                    <a:latin typeface="Times New Roman" panose="02020603050405020304" pitchFamily="18" charset="0"/>
                    <a:ea typeface="Times New Roman"/>
                    <a:cs typeface="Times New Roman" panose="02020603050405020304" pitchFamily="18" charset="0"/>
                  </a:rPr>
                  <a:t>48.</a:t>
                </a: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endParaRPr lang="ru-RU" dirty="0">
                  <a:effectLst/>
                  <a:latin typeface="Times New Roman" panose="02020603050405020304" pitchFamily="18" charset="0"/>
                  <a:ea typeface="Calibri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1" name="Прямоугольник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17218" y="2353526"/>
                <a:ext cx="4719103" cy="1664686"/>
              </a:xfrm>
              <a:prstGeom prst="rect">
                <a:avLst/>
              </a:prstGeom>
              <a:blipFill rotWithShape="1">
                <a:blip r:embed="rId2"/>
                <a:stretch>
                  <a:fillRect l="-1034" t="-73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TextBox 21"/>
          <p:cNvSpPr txBox="1"/>
          <p:nvPr/>
        </p:nvSpPr>
        <p:spPr>
          <a:xfrm>
            <a:off x="3491947" y="1185374"/>
            <a:ext cx="4219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48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Прямоугольник 22"/>
              <p:cNvSpPr/>
              <p:nvPr/>
            </p:nvSpPr>
            <p:spPr>
              <a:xfrm>
                <a:off x="1117218" y="3496865"/>
                <a:ext cx="7775262" cy="315406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spcAft>
                    <a:spcPts val="1000"/>
                  </a:spcAft>
                </a:pPr>
                <a:r>
                  <a:rPr lang="ru-RU" dirty="0" smtClean="0">
                    <a:ea typeface="Times New Roman"/>
                    <a:cs typeface="Times New Roman"/>
                  </a:rPr>
                  <a:t>С одной стороны, площадь треугольника равна половине произведения катетов, а с другой стороны, она равна половине произведения гипотенузы на высоту, проведённую к ней.</a:t>
                </a:r>
                <a:endParaRPr lang="ru-RU" dirty="0">
                  <a:effectLst/>
                  <a:ea typeface="Calibri"/>
                  <a:cs typeface="Times New Roman"/>
                </a:endParaRPr>
              </a:p>
              <a:p>
                <a:pPr>
                  <a:spcAft>
                    <a:spcPts val="1000"/>
                  </a:spcAft>
                </a:pPr>
                <a:r>
                  <a:rPr lang="ru-RU" dirty="0">
                    <a:effectLst/>
                    <a:ea typeface="Times New Roman"/>
                    <a:cs typeface="Times New Roman"/>
                  </a:rPr>
                  <a:t>Значит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i="1">
                            <a:effectLst/>
                            <a:latin typeface="Cambria Math" panose="02040503050406030204" pitchFamily="18" charset="0"/>
                            <a:ea typeface="Times New Roman"/>
                            <a:cs typeface="Times New Roman"/>
                          </a:rPr>
                        </m:ctrlPr>
                      </m:fPr>
                      <m:num>
                        <m:r>
                          <a:rPr lang="ru-RU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1</m:t>
                        </m:r>
                      </m:num>
                      <m:den>
                        <m:r>
                          <a:rPr lang="ru-RU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2</m:t>
                        </m:r>
                      </m:den>
                    </m:f>
                    <m:r>
                      <a:rPr lang="ru-RU" i="1">
                        <a:effectLst/>
                        <a:latin typeface="Cambria Math"/>
                        <a:ea typeface="Times New Roman"/>
                        <a:cs typeface="Times New Roman"/>
                      </a:rPr>
                      <m:t>АВ·ВС=</m:t>
                    </m:r>
                    <m:f>
                      <m:fPr>
                        <m:ctrlPr>
                          <a:rPr lang="ru-RU" i="1">
                            <a:effectLst/>
                            <a:latin typeface="Cambria Math" panose="02040503050406030204" pitchFamily="18" charset="0"/>
                            <a:ea typeface="Times New Roman"/>
                            <a:cs typeface="Times New Roman"/>
                          </a:rPr>
                        </m:ctrlPr>
                      </m:fPr>
                      <m:num>
                        <m:r>
                          <a:rPr lang="ru-RU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1</m:t>
                        </m:r>
                      </m:num>
                      <m:den>
                        <m:r>
                          <a:rPr lang="ru-RU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2</m:t>
                        </m:r>
                      </m:den>
                    </m:f>
                    <m:r>
                      <a:rPr lang="ru-RU" i="1">
                        <a:effectLst/>
                        <a:latin typeface="Cambria Math"/>
                        <a:ea typeface="Times New Roman"/>
                        <a:cs typeface="Times New Roman"/>
                      </a:rPr>
                      <m:t>А</m:t>
                    </m:r>
                    <m:r>
                      <a:rPr lang="ru-RU" b="0" i="1" smtClean="0">
                        <a:effectLst/>
                        <a:latin typeface="Cambria Math" panose="02040503050406030204" pitchFamily="18" charset="0"/>
                        <a:ea typeface="Times New Roman"/>
                        <a:cs typeface="Times New Roman"/>
                      </a:rPr>
                      <m:t>С</m:t>
                    </m:r>
                    <m:r>
                      <a:rPr lang="ru-RU" i="1">
                        <a:effectLst/>
                        <a:latin typeface="Cambria Math"/>
                        <a:ea typeface="Times New Roman"/>
                        <a:cs typeface="Times New Roman"/>
                      </a:rPr>
                      <m:t>·ВН</m:t>
                    </m:r>
                  </m:oMath>
                </a14:m>
                <a:endParaRPr lang="ru-RU" dirty="0">
                  <a:effectLst/>
                  <a:ea typeface="Calibri"/>
                  <a:cs typeface="Times New Roman"/>
                </a:endParaRPr>
              </a:p>
              <a:p>
                <a:pPr>
                  <a:spcAft>
                    <a:spcPts val="1000"/>
                  </a:spcAft>
                </a:pPr>
                <a:r>
                  <a:rPr lang="ru-RU" dirty="0">
                    <a:effectLst/>
                    <a:ea typeface="Times New Roman"/>
                    <a:cs typeface="Times New Roman"/>
                  </a:rPr>
                  <a:t>            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i="1">
                            <a:effectLst/>
                            <a:latin typeface="Cambria Math" panose="02040503050406030204" pitchFamily="18" charset="0"/>
                            <a:ea typeface="Times New Roman"/>
                            <a:cs typeface="Times New Roman"/>
                          </a:rPr>
                        </m:ctrlPr>
                      </m:fPr>
                      <m:num>
                        <m:r>
                          <a:rPr lang="ru-RU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1</m:t>
                        </m:r>
                      </m:num>
                      <m:den>
                        <m:r>
                          <a:rPr lang="ru-RU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2</m:t>
                        </m:r>
                      </m:den>
                    </m:f>
                    <m:r>
                      <a:rPr lang="ru-RU" i="1">
                        <a:effectLst/>
                        <a:latin typeface="Cambria Math"/>
                        <a:ea typeface="Times New Roman"/>
                        <a:cs typeface="Times New Roman"/>
                      </a:rPr>
                      <m:t>·20·48=</m:t>
                    </m:r>
                    <m:f>
                      <m:fPr>
                        <m:ctrlPr>
                          <a:rPr lang="ru-RU" i="1">
                            <a:effectLst/>
                            <a:latin typeface="Cambria Math" panose="02040503050406030204" pitchFamily="18" charset="0"/>
                            <a:ea typeface="Times New Roman"/>
                            <a:cs typeface="Times New Roman"/>
                          </a:rPr>
                        </m:ctrlPr>
                      </m:fPr>
                      <m:num>
                        <m:r>
                          <a:rPr lang="ru-RU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1</m:t>
                        </m:r>
                      </m:num>
                      <m:den>
                        <m:r>
                          <a:rPr lang="ru-RU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2</m:t>
                        </m:r>
                      </m:den>
                    </m:f>
                    <m:r>
                      <a:rPr lang="ru-RU" i="1">
                        <a:effectLst/>
                        <a:latin typeface="Cambria Math"/>
                        <a:ea typeface="Times New Roman"/>
                        <a:cs typeface="Times New Roman"/>
                      </a:rPr>
                      <m:t>·52</m:t>
                    </m:r>
                    <m:r>
                      <a:rPr lang="ru-RU" i="1" smtClean="0">
                        <a:effectLst/>
                        <a:latin typeface="Cambria Math"/>
                        <a:ea typeface="Times New Roman"/>
                        <a:cs typeface="Times New Roman"/>
                      </a:rPr>
                      <m:t>·</m:t>
                    </m:r>
                    <m:r>
                      <a:rPr lang="ru-RU" i="1">
                        <a:effectLst/>
                        <a:latin typeface="Cambria Math"/>
                        <a:ea typeface="Times New Roman"/>
                        <a:cs typeface="Times New Roman"/>
                      </a:rPr>
                      <m:t>ВН</m:t>
                    </m:r>
                  </m:oMath>
                </a14:m>
                <a:endParaRPr lang="ru-RU" dirty="0">
                  <a:effectLst/>
                  <a:ea typeface="Calibri"/>
                  <a:cs typeface="Times New Roman"/>
                </a:endParaRP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ru-RU" dirty="0">
                    <a:effectLst/>
                    <a:ea typeface="Times New Roman"/>
                    <a:cs typeface="Times New Roman"/>
                  </a:rPr>
                  <a:t>                 ВН=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i="1">
                            <a:effectLst/>
                            <a:latin typeface="Cambria Math" panose="02040503050406030204" pitchFamily="18" charset="0"/>
                            <a:ea typeface="Times New Roman"/>
                            <a:cs typeface="Times New Roman"/>
                          </a:rPr>
                        </m:ctrlPr>
                      </m:fPr>
                      <m:num>
                        <m:r>
                          <a:rPr lang="ru-RU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20·48</m:t>
                        </m:r>
                      </m:num>
                      <m:den>
                        <m:r>
                          <a:rPr lang="ru-RU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52</m:t>
                        </m:r>
                      </m:den>
                    </m:f>
                    <m:r>
                      <a:rPr lang="ru-RU" i="1">
                        <a:effectLst/>
                        <a:latin typeface="Cambria Math"/>
                        <a:ea typeface="Times New Roman"/>
                        <a:cs typeface="Times New Roman"/>
                      </a:rPr>
                      <m:t>=</m:t>
                    </m:r>
                    <m:f>
                      <m:fPr>
                        <m:ctrlPr>
                          <a:rPr lang="ru-RU" i="1">
                            <a:effectLst/>
                            <a:latin typeface="Cambria Math" panose="02040503050406030204" pitchFamily="18" charset="0"/>
                            <a:ea typeface="Times New Roman"/>
                            <a:cs typeface="Times New Roman"/>
                          </a:rPr>
                        </m:ctrlPr>
                      </m:fPr>
                      <m:num>
                        <m:r>
                          <a:rPr lang="ru-RU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240</m:t>
                        </m:r>
                      </m:num>
                      <m:den>
                        <m:r>
                          <a:rPr lang="ru-RU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13</m:t>
                        </m:r>
                      </m:den>
                    </m:f>
                  </m:oMath>
                </a14:m>
                <a:endParaRPr lang="ru-RU" dirty="0">
                  <a:effectLst/>
                  <a:ea typeface="Calibri"/>
                  <a:cs typeface="Times New Roman"/>
                </a:endParaRPr>
              </a:p>
              <a:p>
                <a:pPr algn="ctr"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ru-RU" b="1" dirty="0">
                    <a:effectLst/>
                    <a:ea typeface="Times New Roman"/>
                    <a:cs typeface="Times New Roman"/>
                  </a:rPr>
                  <a:t>Ответ</a:t>
                </a:r>
                <a:r>
                  <a:rPr lang="ru-RU" dirty="0">
                    <a:effectLst/>
                    <a:ea typeface="Times New Roman"/>
                    <a:cs typeface="Times New Roman"/>
                  </a:rPr>
                  <a:t>: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i="1">
                            <a:effectLst/>
                            <a:latin typeface="Cambria Math" panose="02040503050406030204" pitchFamily="18" charset="0"/>
                            <a:ea typeface="Times New Roman"/>
                            <a:cs typeface="Times New Roman"/>
                          </a:rPr>
                        </m:ctrlPr>
                      </m:fPr>
                      <m:num>
                        <m:r>
                          <a:rPr lang="ru-RU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  240</m:t>
                        </m:r>
                      </m:num>
                      <m:den>
                        <m:r>
                          <a:rPr lang="ru-RU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13</m:t>
                        </m:r>
                      </m:den>
                    </m:f>
                  </m:oMath>
                </a14:m>
                <a:r>
                  <a:rPr lang="ru-RU" dirty="0">
                    <a:effectLst/>
                    <a:ea typeface="Times New Roman"/>
                    <a:cs typeface="Times New Roman"/>
                  </a:rPr>
                  <a:t>.</a:t>
                </a:r>
                <a:endParaRPr lang="ru-RU" dirty="0">
                  <a:effectLst/>
                  <a:ea typeface="Calibri"/>
                  <a:cs typeface="Times New Roman"/>
                </a:endParaRPr>
              </a:p>
            </p:txBody>
          </p:sp>
        </mc:Choice>
        <mc:Fallback xmlns="">
          <p:sp>
            <p:nvSpPr>
              <p:cNvPr id="23" name="Прямоугольник 2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17218" y="3496865"/>
                <a:ext cx="7775262" cy="3154069"/>
              </a:xfrm>
              <a:prstGeom prst="rect">
                <a:avLst/>
              </a:prstGeom>
              <a:blipFill rotWithShape="0">
                <a:blip r:embed="rId3"/>
                <a:stretch>
                  <a:fillRect l="-627" t="-1161" r="-141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973130">
            <a:off x="2738765" y="1898923"/>
            <a:ext cx="317500" cy="323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3794023" y="88135"/>
            <a:ext cx="132972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400" dirty="0" smtClean="0">
                <a:solidFill>
                  <a:srgbClr val="303030">
                    <a:satMod val="130000"/>
                  </a:srgb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ea typeface="+mj-ea"/>
                <a:cs typeface="+mj-cs"/>
              </a:rPr>
              <a:t>Задача 1</a:t>
            </a:r>
            <a:r>
              <a:rPr lang="ru-RU" sz="1600" dirty="0" smtClean="0">
                <a:solidFill>
                  <a:srgbClr val="303030">
                    <a:satMod val="130000"/>
                  </a:srgb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ea typeface="+mj-ea"/>
                <a:cs typeface="+mj-cs"/>
              </a:rPr>
              <a:t>.</a:t>
            </a:r>
            <a:endParaRPr lang="ru-RU" dirty="0"/>
          </a:p>
        </p:txBody>
      </p:sp>
      <p:sp>
        <p:nvSpPr>
          <p:cNvPr id="10" name="Управляющая кнопка: далее 9">
            <a:hlinkClick r:id="" action="ppaction://hlinkshowjump?jump=nextslide" highlightClick="1"/>
          </p:cNvPr>
          <p:cNvSpPr/>
          <p:nvPr/>
        </p:nvSpPr>
        <p:spPr>
          <a:xfrm>
            <a:off x="8515489" y="6389246"/>
            <a:ext cx="576064" cy="383267"/>
          </a:xfrm>
          <a:prstGeom prst="actionButtonForwardNex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8" name="Управляющая кнопка: назад 7">
            <a:hlinkClick r:id="" action="ppaction://hlinkshowjump?jump=lastslideviewed" highlightClick="1"/>
          </p:cNvPr>
          <p:cNvSpPr/>
          <p:nvPr/>
        </p:nvSpPr>
        <p:spPr>
          <a:xfrm>
            <a:off x="121158" y="6309320"/>
            <a:ext cx="562410" cy="485889"/>
          </a:xfrm>
          <a:prstGeom prst="actionButtonBackPrevious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14" name="Управляющая кнопка: домой 13">
            <a:hlinkClick r:id="rId5" action="ppaction://hlinksldjump" highlightClick="1"/>
          </p:cNvPr>
          <p:cNvSpPr/>
          <p:nvPr/>
        </p:nvSpPr>
        <p:spPr>
          <a:xfrm>
            <a:off x="7092280" y="6309320"/>
            <a:ext cx="720080" cy="543120"/>
          </a:xfrm>
          <a:prstGeom prst="actionButtonHom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138041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1" grpId="0"/>
      <p:bldP spid="22" grpId="0"/>
      <p:bldP spid="2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75656" y="116632"/>
            <a:ext cx="7498080" cy="274042"/>
          </a:xfrm>
        </p:spPr>
        <p:txBody>
          <a:bodyPr>
            <a:noAutofit/>
          </a:bodyPr>
          <a:lstStyle/>
          <a:p>
            <a:pPr algn="ctr"/>
            <a:r>
              <a:rPr lang="ru-RU" sz="2400" dirty="0" smtClean="0">
                <a:latin typeface="+mn-lt"/>
              </a:rPr>
              <a:t>Задача</a:t>
            </a:r>
            <a:r>
              <a:rPr lang="ru-RU" sz="2400" dirty="0" smtClean="0"/>
              <a:t> 2.</a:t>
            </a:r>
            <a:endParaRPr lang="ru-RU" sz="2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1043608" y="548680"/>
                <a:ext cx="7890080" cy="6309320"/>
              </a:xfrm>
              <a:ln>
                <a:noFill/>
              </a:ln>
            </p:spPr>
            <p:txBody>
              <a:bodyPr>
                <a:normAutofit lnSpcReduction="10000"/>
              </a:bodyPr>
              <a:lstStyle/>
              <a:p>
                <a:pPr marL="82296" indent="0">
                  <a:buNone/>
                </a:pPr>
                <a:r>
                  <a:rPr lang="ru-RU" sz="1600" b="1" dirty="0" smtClean="0"/>
                  <a:t>                                                                                    </a:t>
                </a:r>
              </a:p>
              <a:p>
                <a:pPr marL="82296" indent="0">
                  <a:buNone/>
                </a:pPr>
                <a:endParaRPr lang="ru-RU" sz="1600" b="1" dirty="0"/>
              </a:p>
              <a:p>
                <a:pPr marL="82296" indent="0">
                  <a:buNone/>
                </a:pPr>
                <a:r>
                  <a:rPr lang="ru-RU" sz="1600" b="1" dirty="0" smtClean="0"/>
                  <a:t>                                                                                             </a:t>
                </a:r>
                <a:r>
                  <a:rPr lang="ru-RU" sz="1800" b="1" dirty="0" smtClean="0"/>
                  <a:t>Дано:</a:t>
                </a:r>
                <a:r>
                  <a:rPr lang="ru-RU" sz="1800" dirty="0" smtClean="0"/>
                  <a:t> АК=14, АС=2ВС.</a:t>
                </a:r>
              </a:p>
              <a:p>
                <a:pPr marL="82296" indent="0">
                  <a:buNone/>
                </a:pPr>
                <a:r>
                  <a:rPr lang="ru-RU" sz="1800" b="1" dirty="0"/>
                  <a:t> </a:t>
                </a:r>
                <a:r>
                  <a:rPr lang="ru-RU" sz="1800" b="1" dirty="0" smtClean="0"/>
                  <a:t>                                                                                  Найти: </a:t>
                </a:r>
                <a:r>
                  <a:rPr lang="ru-RU" sz="1800" dirty="0" smtClean="0"/>
                  <a:t>КР.</a:t>
                </a:r>
              </a:p>
              <a:p>
                <a:pPr marL="82296" indent="0">
                  <a:buNone/>
                </a:pPr>
                <a:r>
                  <a:rPr lang="ru-RU" sz="1800" dirty="0"/>
                  <a:t> </a:t>
                </a:r>
                <a:r>
                  <a:rPr lang="ru-RU" sz="1800" dirty="0" smtClean="0"/>
                  <a:t>                                                                                  </a:t>
                </a:r>
                <a:r>
                  <a:rPr lang="ru-RU" sz="1800" b="1" dirty="0" smtClean="0"/>
                  <a:t>Решение:</a:t>
                </a:r>
              </a:p>
              <a:p>
                <a:pPr marL="82296" indent="0">
                  <a:buNone/>
                </a:pPr>
                <a:endParaRPr lang="ru-RU" sz="1800" b="1" dirty="0"/>
              </a:p>
              <a:p>
                <a:pPr marL="82296" indent="0">
                  <a:buNone/>
                </a:pPr>
                <a:endParaRPr lang="ru-RU" sz="1800" b="1" dirty="0" smtClean="0"/>
              </a:p>
              <a:p>
                <a:pPr marL="82296" indent="0">
                  <a:buNone/>
                </a:pPr>
                <a:endParaRPr lang="ru-RU" sz="1800" b="1" dirty="0" smtClean="0"/>
              </a:p>
              <a:p>
                <a:pPr marL="82296" indent="0">
                  <a:buNone/>
                </a:pPr>
                <a:r>
                  <a:rPr lang="ru-RU" sz="1800" dirty="0" smtClean="0"/>
                  <a:t>Воспользуемся теоремой: если четырехугольник вписан в окружность, то сумма противоположных углов четырехугольника равна 180⁰.</a:t>
                </a:r>
              </a:p>
              <a:p>
                <a:pPr marL="82296" indent="0">
                  <a:buNone/>
                </a:pPr>
                <a:r>
                  <a:rPr lang="ru-RU" sz="1800" dirty="0" smtClean="0"/>
                  <a:t>        </a:t>
                </a:r>
                <a14:m>
                  <m:oMath xmlns:m="http://schemas.openxmlformats.org/officeDocument/2006/math">
                    <m:r>
                      <a:rPr lang="ru-RU" sz="1800" b="0" i="0" smtClean="0">
                        <a:latin typeface="Cambria Math"/>
                        <a:ea typeface="Cambria Math"/>
                      </a:rPr>
                      <m:t> </m:t>
                    </m:r>
                    <m:r>
                      <a:rPr lang="ru-RU" sz="1800" i="1" smtClean="0">
                        <a:latin typeface="Cambria Math"/>
                        <a:ea typeface="Cambria Math"/>
                      </a:rPr>
                      <m:t>∠</m:t>
                    </m:r>
                  </m:oMath>
                </a14:m>
                <a:r>
                  <a:rPr lang="ru-RU" sz="1800" dirty="0" smtClean="0"/>
                  <a:t>КРС+ </a:t>
                </a:r>
                <a14:m>
                  <m:oMath xmlns:m="http://schemas.openxmlformats.org/officeDocument/2006/math">
                    <m:r>
                      <a:rPr lang="ru-RU" sz="1800" i="1" dirty="0" smtClean="0">
                        <a:latin typeface="Cambria Math"/>
                        <a:ea typeface="Cambria Math"/>
                      </a:rPr>
                      <m:t>∠</m:t>
                    </m:r>
                  </m:oMath>
                </a14:m>
                <a:r>
                  <a:rPr lang="ru-RU" sz="1800" dirty="0" smtClean="0"/>
                  <a:t> КВС=180⁰</a:t>
                </a:r>
              </a:p>
              <a:p>
                <a:pPr marL="82296" indent="0">
                  <a:buNone/>
                </a:pPr>
                <a:r>
                  <a:rPr lang="ru-RU" sz="1800" dirty="0"/>
                  <a:t> </a:t>
                </a:r>
                <a:r>
                  <a:rPr lang="ru-RU" sz="1800" dirty="0" smtClean="0"/>
                  <a:t>        </a:t>
                </a:r>
                <a14:m>
                  <m:oMath xmlns:m="http://schemas.openxmlformats.org/officeDocument/2006/math">
                    <m:r>
                      <a:rPr lang="ru-RU" sz="1800" i="1" smtClean="0">
                        <a:latin typeface="Cambria Math"/>
                        <a:ea typeface="Cambria Math"/>
                      </a:rPr>
                      <m:t>∠</m:t>
                    </m:r>
                  </m:oMath>
                </a14:m>
                <a:r>
                  <a:rPr lang="ru-RU" sz="1800" dirty="0" smtClean="0"/>
                  <a:t>КВС= 180⁰-</a:t>
                </a:r>
                <a14:m>
                  <m:oMath xmlns:m="http://schemas.openxmlformats.org/officeDocument/2006/math">
                    <m:r>
                      <a:rPr lang="ru-RU" sz="1800" i="1" smtClean="0">
                        <a:latin typeface="Cambria Math"/>
                        <a:ea typeface="Cambria Math"/>
                      </a:rPr>
                      <m:t>∠</m:t>
                    </m:r>
                  </m:oMath>
                </a14:m>
                <a:r>
                  <a:rPr lang="ru-RU" sz="1800" dirty="0" smtClean="0"/>
                  <a:t>КРС, </a:t>
                </a:r>
                <a14:m>
                  <m:oMath xmlns:m="http://schemas.openxmlformats.org/officeDocument/2006/math">
                    <m:r>
                      <a:rPr lang="ru-RU" sz="1800" i="1" smtClean="0">
                        <a:latin typeface="Cambria Math"/>
                        <a:ea typeface="Cambria Math"/>
                      </a:rPr>
                      <m:t>∠</m:t>
                    </m:r>
                  </m:oMath>
                </a14:m>
                <a:r>
                  <a:rPr lang="ru-RU" sz="1800" dirty="0" smtClean="0"/>
                  <a:t>АРК и </a:t>
                </a:r>
                <a14:m>
                  <m:oMath xmlns:m="http://schemas.openxmlformats.org/officeDocument/2006/math">
                    <m:r>
                      <a:rPr lang="ru-RU" sz="1800" i="1" smtClean="0">
                        <a:latin typeface="Cambria Math"/>
                        <a:ea typeface="Cambria Math"/>
                      </a:rPr>
                      <m:t>∠</m:t>
                    </m:r>
                  </m:oMath>
                </a14:m>
                <a:r>
                  <a:rPr lang="ru-RU" sz="1800" dirty="0" smtClean="0"/>
                  <a:t>КРС-смежные углы</a:t>
                </a:r>
                <a14:m>
                  <m:oMath xmlns:m="http://schemas.openxmlformats.org/officeDocument/2006/math">
                    <m:r>
                      <a:rPr lang="ru-RU" sz="1800" i="1" dirty="0" smtClean="0">
                        <a:latin typeface="Cambria Math"/>
                        <a:ea typeface="Cambria Math"/>
                      </a:rPr>
                      <m:t>⇒∠</m:t>
                    </m:r>
                  </m:oMath>
                </a14:m>
                <a:r>
                  <a:rPr lang="ru-RU" sz="1800" dirty="0" smtClean="0"/>
                  <a:t>АРК=180⁰-</a:t>
                </a:r>
                <a14:m>
                  <m:oMath xmlns:m="http://schemas.openxmlformats.org/officeDocument/2006/math">
                    <m:r>
                      <a:rPr lang="ru-RU" sz="1800" i="1" smtClean="0">
                        <a:latin typeface="Cambria Math"/>
                        <a:ea typeface="Cambria Math"/>
                      </a:rPr>
                      <m:t>∠</m:t>
                    </m:r>
                  </m:oMath>
                </a14:m>
                <a:r>
                  <a:rPr lang="ru-RU" sz="1800" dirty="0" smtClean="0"/>
                  <a:t>КРС,</a:t>
                </a:r>
              </a:p>
              <a:p>
                <a:pPr marL="82296" indent="0">
                  <a:buNone/>
                </a:pPr>
                <a:r>
                  <a:rPr lang="ru-RU" sz="1800" dirty="0"/>
                  <a:t> </a:t>
                </a:r>
                <a:r>
                  <a:rPr lang="ru-RU" sz="1800" dirty="0" smtClean="0"/>
                  <a:t>        значит</a:t>
                </a:r>
                <a14:m>
                  <m:oMath xmlns:m="http://schemas.openxmlformats.org/officeDocument/2006/math">
                    <m:r>
                      <a:rPr lang="ru-RU" sz="1800" b="0" i="0" smtClean="0">
                        <a:latin typeface="Cambria Math"/>
                        <a:ea typeface="Cambria Math"/>
                      </a:rPr>
                      <m:t> </m:t>
                    </m:r>
                    <m:r>
                      <a:rPr lang="ru-RU" sz="1800" i="1" smtClean="0">
                        <a:latin typeface="Cambria Math"/>
                        <a:ea typeface="Cambria Math"/>
                      </a:rPr>
                      <m:t>∠</m:t>
                    </m:r>
                  </m:oMath>
                </a14:m>
                <a:r>
                  <a:rPr lang="ru-RU" sz="1800" dirty="0" smtClean="0"/>
                  <a:t>КВС=</a:t>
                </a:r>
                <a14:m>
                  <m:oMath xmlns:m="http://schemas.openxmlformats.org/officeDocument/2006/math">
                    <m:r>
                      <a:rPr lang="ru-RU" sz="1800" i="1" dirty="0" smtClean="0">
                        <a:latin typeface="Cambria Math"/>
                        <a:ea typeface="Cambria Math"/>
                      </a:rPr>
                      <m:t>∠</m:t>
                    </m:r>
                  </m:oMath>
                </a14:m>
                <a:r>
                  <a:rPr lang="ru-RU" sz="1800" dirty="0" smtClean="0"/>
                  <a:t>АКР </a:t>
                </a:r>
                <a14:m>
                  <m:oMath xmlns:m="http://schemas.openxmlformats.org/officeDocument/2006/math">
                    <m:r>
                      <a:rPr lang="ru-RU" sz="1800" i="1" dirty="0" smtClean="0">
                        <a:latin typeface="Cambria Math"/>
                        <a:ea typeface="Cambria Math"/>
                      </a:rPr>
                      <m:t>⇒</m:t>
                    </m:r>
                  </m:oMath>
                </a14:m>
                <a:r>
                  <a:rPr lang="ru-RU" sz="1800" dirty="0" smtClean="0"/>
                  <a:t> ∆АКР</a:t>
                </a:r>
                <a14:m>
                  <m:oMath xmlns:m="http://schemas.openxmlformats.org/officeDocument/2006/math">
                    <m:r>
                      <a:rPr lang="ru-RU" sz="1800" i="1" smtClean="0">
                        <a:latin typeface="Cambria Math"/>
                        <a:ea typeface="Cambria Math"/>
                      </a:rPr>
                      <m:t>~</m:t>
                    </m:r>
                  </m:oMath>
                </a14:m>
                <a:r>
                  <a:rPr lang="ru-RU" sz="1800" dirty="0" smtClean="0"/>
                  <a:t>∆АВС по двум углам.</a:t>
                </a:r>
              </a:p>
              <a:p>
                <a:pPr marL="82296" indent="0">
                  <a:buNone/>
                </a:pPr>
                <a:r>
                  <a:rPr lang="ru-RU" sz="1800" dirty="0"/>
                  <a:t> </a:t>
                </a:r>
                <a:r>
                  <a:rPr lang="ru-RU" sz="1800" dirty="0" smtClean="0"/>
                  <a:t>       Обозначим ВС=х, тогда АС=2х, составим отношение сторон:</a:t>
                </a:r>
              </a:p>
              <a:p>
                <a:pPr marL="82296" indent="0">
                  <a:buNone/>
                </a:pPr>
                <a:r>
                  <a:rPr lang="ru-RU" sz="1800" dirty="0"/>
                  <a:t> </a:t>
                </a:r>
                <a:r>
                  <a:rPr lang="ru-RU" sz="1800" dirty="0" smtClean="0"/>
                  <a:t>      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18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1800" b="0" i="1" smtClean="0">
                            <a:latin typeface="Cambria Math"/>
                          </a:rPr>
                          <m:t>АК</m:t>
                        </m:r>
                      </m:num>
                      <m:den>
                        <m:r>
                          <a:rPr lang="ru-RU" sz="1800" b="0" i="1" smtClean="0">
                            <a:latin typeface="Cambria Math"/>
                          </a:rPr>
                          <m:t>АС</m:t>
                        </m:r>
                      </m:den>
                    </m:f>
                  </m:oMath>
                </a14:m>
                <a:r>
                  <a:rPr lang="ru-RU" sz="1800" dirty="0" smtClean="0"/>
                  <a:t>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180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1800" b="0" i="1" dirty="0" smtClean="0">
                            <a:latin typeface="Cambria Math"/>
                          </a:rPr>
                          <m:t>КР</m:t>
                        </m:r>
                      </m:num>
                      <m:den>
                        <m:r>
                          <a:rPr lang="ru-RU" sz="1800" b="0" i="1" dirty="0" smtClean="0">
                            <a:latin typeface="Cambria Math"/>
                          </a:rPr>
                          <m:t>СВ</m:t>
                        </m:r>
                      </m:den>
                    </m:f>
                  </m:oMath>
                </a14:m>
                <a:endParaRPr lang="ru-RU" sz="1800" dirty="0" smtClean="0"/>
              </a:p>
              <a:p>
                <a:pPr marL="82296" indent="0">
                  <a:buNone/>
                </a:pPr>
                <a:r>
                  <a:rPr lang="ru-RU" sz="1800" dirty="0"/>
                  <a:t> </a:t>
                </a:r>
                <a:r>
                  <a:rPr lang="ru-RU" sz="1800" dirty="0" smtClean="0"/>
                  <a:t>     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18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1800" b="0" i="1" smtClean="0">
                            <a:latin typeface="Cambria Math"/>
                          </a:rPr>
                          <m:t>14</m:t>
                        </m:r>
                      </m:num>
                      <m:den>
                        <m:r>
                          <a:rPr lang="ru-RU" sz="1800" b="0" i="1" smtClean="0">
                            <a:latin typeface="Cambria Math"/>
                          </a:rPr>
                          <m:t>2х</m:t>
                        </m:r>
                      </m:den>
                    </m:f>
                    <m:r>
                      <a:rPr lang="ru-RU" sz="180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ru-RU" sz="18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1800" b="0" i="1" smtClean="0">
                            <a:latin typeface="Cambria Math"/>
                          </a:rPr>
                          <m:t>КР</m:t>
                        </m:r>
                      </m:num>
                      <m:den>
                        <m:r>
                          <a:rPr lang="ru-RU" sz="1800" b="0" i="1" smtClean="0">
                            <a:latin typeface="Cambria Math"/>
                          </a:rPr>
                          <m:t>х</m:t>
                        </m:r>
                      </m:den>
                    </m:f>
                  </m:oMath>
                </a14:m>
                <a:endParaRPr lang="ru-RU" sz="1800" dirty="0" smtClean="0"/>
              </a:p>
              <a:p>
                <a:pPr marL="82296" indent="0">
                  <a:buNone/>
                </a:pPr>
                <a:r>
                  <a:rPr lang="ru-RU" sz="1800" dirty="0"/>
                  <a:t> </a:t>
                </a:r>
                <a:r>
                  <a:rPr lang="ru-RU" sz="1800" dirty="0" smtClean="0"/>
                  <a:t>         КР=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18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1800" b="0" i="1" smtClean="0">
                            <a:latin typeface="Cambria Math"/>
                          </a:rPr>
                          <m:t>14х</m:t>
                        </m:r>
                      </m:num>
                      <m:den>
                        <m:r>
                          <a:rPr lang="ru-RU" sz="1800" b="0" i="1" smtClean="0">
                            <a:latin typeface="Cambria Math"/>
                          </a:rPr>
                          <m:t>2х</m:t>
                        </m:r>
                      </m:den>
                    </m:f>
                  </m:oMath>
                </a14:m>
                <a:r>
                  <a:rPr lang="ru-RU" sz="1800" dirty="0" smtClean="0"/>
                  <a:t>=7</a:t>
                </a:r>
              </a:p>
              <a:p>
                <a:pPr marL="82296" indent="0" algn="ctr">
                  <a:buNone/>
                </a:pPr>
                <a:r>
                  <a:rPr lang="ru-RU" sz="1800" dirty="0" smtClean="0"/>
                  <a:t>  </a:t>
                </a:r>
                <a:r>
                  <a:rPr lang="ru-RU" sz="1800" b="1" dirty="0" smtClean="0"/>
                  <a:t>Ответ: </a:t>
                </a:r>
                <a:r>
                  <a:rPr lang="ru-RU" sz="1800" dirty="0" smtClean="0"/>
                  <a:t>7.</a:t>
                </a:r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043608" y="548680"/>
                <a:ext cx="7890080" cy="6309320"/>
              </a:xfrm>
              <a:blipFill rotWithShape="1">
                <a:blip r:embed="rId2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Овал 3"/>
          <p:cNvSpPr/>
          <p:nvPr/>
        </p:nvSpPr>
        <p:spPr>
          <a:xfrm>
            <a:off x="2327766" y="812583"/>
            <a:ext cx="1584176" cy="1490989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cxnSp>
        <p:nvCxnSpPr>
          <p:cNvPr id="9" name="Прямая соединительная линия 8"/>
          <p:cNvCxnSpPr>
            <a:endCxn id="25" idx="6"/>
          </p:cNvCxnSpPr>
          <p:nvPr/>
        </p:nvCxnSpPr>
        <p:spPr>
          <a:xfrm>
            <a:off x="2755867" y="859572"/>
            <a:ext cx="783426" cy="1292069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>
            <a:stCxn id="25" idx="7"/>
          </p:cNvCxnSpPr>
          <p:nvPr/>
        </p:nvCxnSpPr>
        <p:spPr>
          <a:xfrm flipH="1">
            <a:off x="1473744" y="2167806"/>
            <a:ext cx="2058854" cy="475561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>
            <a:stCxn id="24" idx="7"/>
          </p:cNvCxnSpPr>
          <p:nvPr/>
        </p:nvCxnSpPr>
        <p:spPr>
          <a:xfrm flipH="1">
            <a:off x="1473744" y="875735"/>
            <a:ext cx="1264121" cy="176763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>
            <a:stCxn id="23" idx="6"/>
            <a:endCxn id="22" idx="0"/>
          </p:cNvCxnSpPr>
          <p:nvPr/>
        </p:nvCxnSpPr>
        <p:spPr>
          <a:xfrm>
            <a:off x="2388268" y="1410013"/>
            <a:ext cx="568721" cy="86402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1203218" y="2564930"/>
            <a:ext cx="351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/>
              <a:t>А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2020047" y="1141893"/>
            <a:ext cx="351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/>
              <a:t>К</a:t>
            </a:r>
            <a:endParaRPr lang="ru-RU" b="1" dirty="0"/>
          </a:p>
        </p:txBody>
      </p:sp>
      <p:sp>
        <p:nvSpPr>
          <p:cNvPr id="20" name="TextBox 19"/>
          <p:cNvSpPr txBox="1"/>
          <p:nvPr/>
        </p:nvSpPr>
        <p:spPr>
          <a:xfrm>
            <a:off x="2530515" y="580038"/>
            <a:ext cx="3385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/>
              <a:t>В</a:t>
            </a:r>
            <a:endParaRPr lang="ru-RU" b="1" dirty="0"/>
          </a:p>
        </p:txBody>
      </p:sp>
      <p:sp>
        <p:nvSpPr>
          <p:cNvPr id="21" name="TextBox 20"/>
          <p:cNvSpPr txBox="1"/>
          <p:nvPr/>
        </p:nvSpPr>
        <p:spPr>
          <a:xfrm>
            <a:off x="3363604" y="2195598"/>
            <a:ext cx="351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/>
              <a:t>С</a:t>
            </a:r>
            <a:endParaRPr lang="ru-RU" b="1" dirty="0"/>
          </a:p>
        </p:txBody>
      </p:sp>
      <p:sp>
        <p:nvSpPr>
          <p:cNvPr id="22" name="TextBox 21"/>
          <p:cNvSpPr txBox="1"/>
          <p:nvPr/>
        </p:nvSpPr>
        <p:spPr>
          <a:xfrm>
            <a:off x="2794124" y="2274035"/>
            <a:ext cx="325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/>
              <a:t>Р</a:t>
            </a:r>
            <a:endParaRPr lang="ru-RU" b="1" dirty="0"/>
          </a:p>
        </p:txBody>
      </p:sp>
      <p:sp>
        <p:nvSpPr>
          <p:cNvPr id="23" name="Овал 22"/>
          <p:cNvSpPr/>
          <p:nvPr/>
        </p:nvSpPr>
        <p:spPr>
          <a:xfrm flipV="1">
            <a:off x="2342549" y="1387154"/>
            <a:ext cx="45719" cy="45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4" name="Овал 23"/>
          <p:cNvSpPr/>
          <p:nvPr/>
        </p:nvSpPr>
        <p:spPr>
          <a:xfrm flipH="1" flipV="1">
            <a:off x="2731170" y="836711"/>
            <a:ext cx="45719" cy="45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5" name="Овал 24"/>
          <p:cNvSpPr/>
          <p:nvPr/>
        </p:nvSpPr>
        <p:spPr>
          <a:xfrm flipV="1">
            <a:off x="3493574" y="2128782"/>
            <a:ext cx="45719" cy="45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7" name="Овал 26"/>
          <p:cNvSpPr/>
          <p:nvPr/>
        </p:nvSpPr>
        <p:spPr>
          <a:xfrm flipH="1">
            <a:off x="2956985" y="2274036"/>
            <a:ext cx="45719" cy="5311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8" name="TextBox 27"/>
          <p:cNvSpPr txBox="1"/>
          <p:nvPr/>
        </p:nvSpPr>
        <p:spPr>
          <a:xfrm>
            <a:off x="1473744" y="1843864"/>
            <a:ext cx="36420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b="1" dirty="0" smtClean="0"/>
              <a:t>14</a:t>
            </a:r>
            <a:endParaRPr lang="ru-RU" sz="1400" b="1" dirty="0"/>
          </a:p>
        </p:txBody>
      </p:sp>
      <p:sp>
        <p:nvSpPr>
          <p:cNvPr id="29" name="TextBox 28"/>
          <p:cNvSpPr txBox="1"/>
          <p:nvPr/>
        </p:nvSpPr>
        <p:spPr>
          <a:xfrm>
            <a:off x="3146107" y="1248207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/>
              <a:t>х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2157659" y="2458701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2х</a:t>
            </a:r>
            <a:endParaRPr lang="ru-RU" dirty="0"/>
          </a:p>
        </p:txBody>
      </p:sp>
      <p:sp>
        <p:nvSpPr>
          <p:cNvPr id="67" name="Пирог 66"/>
          <p:cNvSpPr/>
          <p:nvPr/>
        </p:nvSpPr>
        <p:spPr>
          <a:xfrm>
            <a:off x="2804176" y="2128782"/>
            <a:ext cx="343404" cy="284483"/>
          </a:xfrm>
          <a:prstGeom prst="pie">
            <a:avLst>
              <a:gd name="adj1" fmla="val 14184212"/>
              <a:gd name="adj2" fmla="val 2092140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68" name="Пирог 67"/>
          <p:cNvSpPr/>
          <p:nvPr/>
        </p:nvSpPr>
        <p:spPr>
          <a:xfrm>
            <a:off x="2564872" y="607210"/>
            <a:ext cx="381989" cy="504724"/>
          </a:xfrm>
          <a:prstGeom prst="pie">
            <a:avLst>
              <a:gd name="adj1" fmla="val 3542214"/>
              <a:gd name="adj2" fmla="val 744185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87" name="TextBox 86"/>
          <p:cNvSpPr txBox="1"/>
          <p:nvPr/>
        </p:nvSpPr>
        <p:spPr>
          <a:xfrm>
            <a:off x="2612238" y="1617539"/>
            <a:ext cx="2872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?</a:t>
            </a:r>
            <a:endParaRPr lang="ru-RU" dirty="0"/>
          </a:p>
        </p:txBody>
      </p:sp>
      <p:sp>
        <p:nvSpPr>
          <p:cNvPr id="6" name="Управляющая кнопка: домой 5">
            <a:hlinkClick r:id="rId3" action="ppaction://hlinksldjump" highlightClick="1"/>
          </p:cNvPr>
          <p:cNvSpPr/>
          <p:nvPr/>
        </p:nvSpPr>
        <p:spPr>
          <a:xfrm>
            <a:off x="5796136" y="6381327"/>
            <a:ext cx="720080" cy="456607"/>
          </a:xfrm>
          <a:prstGeom prst="actionButtonHom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7" name="Управляющая кнопка: назад 6">
            <a:hlinkClick r:id="" action="ppaction://hlinkshowjump?jump=previousslide" highlightClick="1"/>
          </p:cNvPr>
          <p:cNvSpPr/>
          <p:nvPr/>
        </p:nvSpPr>
        <p:spPr>
          <a:xfrm>
            <a:off x="467544" y="6381328"/>
            <a:ext cx="432048" cy="432048"/>
          </a:xfrm>
          <a:prstGeom prst="actionButtonBackPrevious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8" name="Управляющая кнопка: далее 7">
            <a:hlinkClick r:id="" action="ppaction://hlinkshowjump?jump=nextslide" highlightClick="1"/>
          </p:cNvPr>
          <p:cNvSpPr/>
          <p:nvPr/>
        </p:nvSpPr>
        <p:spPr>
          <a:xfrm>
            <a:off x="8460432" y="6381326"/>
            <a:ext cx="504056" cy="360041"/>
          </a:xfrm>
          <a:prstGeom prst="actionButtonForwardNex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720137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/>
      <p:bldP spid="30" grpId="0"/>
      <p:bldP spid="67" grpId="0" animBg="1"/>
      <p:bldP spid="6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44624"/>
            <a:ext cx="7498080" cy="360040"/>
          </a:xfrm>
        </p:spPr>
        <p:txBody>
          <a:bodyPr>
            <a:noAutofit/>
          </a:bodyPr>
          <a:lstStyle/>
          <a:p>
            <a:pPr algn="ctr"/>
            <a:r>
              <a:rPr lang="ru-RU" sz="2400" dirty="0">
                <a:latin typeface="+mn-lt"/>
              </a:rPr>
              <a:t>Задача </a:t>
            </a:r>
            <a:r>
              <a:rPr lang="ru-RU" sz="2400" dirty="0" smtClean="0">
                <a:latin typeface="+mn-lt"/>
              </a:rPr>
              <a:t>3.</a:t>
            </a:r>
            <a:endParaRPr lang="ru-RU" sz="2400" dirty="0">
              <a:latin typeface="+mn-lt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1043608" y="476672"/>
                <a:ext cx="7890080" cy="6491808"/>
              </a:xfrm>
            </p:spPr>
            <p:txBody>
              <a:bodyPr>
                <a:normAutofit fontScale="92500" lnSpcReduction="10000"/>
              </a:bodyPr>
              <a:lstStyle/>
              <a:p>
                <a:pPr marL="82296" indent="0">
                  <a:buNone/>
                </a:pPr>
                <a:endParaRPr lang="ru-RU" dirty="0" smtClean="0"/>
              </a:p>
              <a:p>
                <a:pPr marL="82296" indent="0">
                  <a:buNone/>
                </a:pPr>
                <a:r>
                  <a:rPr lang="ru-RU" sz="1800" b="1" dirty="0" smtClean="0"/>
                  <a:t>                                                                              </a:t>
                </a:r>
                <a:r>
                  <a:rPr lang="ru-RU" sz="1900" b="1" dirty="0" smtClean="0"/>
                  <a:t>Дано: </a:t>
                </a:r>
                <a14:m>
                  <m:oMath xmlns:m="http://schemas.openxmlformats.org/officeDocument/2006/math">
                    <m:r>
                      <a:rPr lang="ru-RU" sz="1900" b="1" i="1" smtClean="0">
                        <a:latin typeface="Cambria Math"/>
                        <a:ea typeface="Cambria Math"/>
                      </a:rPr>
                      <m:t>∠</m:t>
                    </m:r>
                    <m:r>
                      <a:rPr lang="ru-RU" sz="1900" b="0" i="0" smtClean="0">
                        <a:latin typeface="Cambria Math"/>
                        <a:ea typeface="Cambria Math"/>
                      </a:rPr>
                      <m:t>В=</m:t>
                    </m:r>
                    <m:sSup>
                      <m:sSupPr>
                        <m:ctrlPr>
                          <a:rPr lang="ru-RU" sz="1900" b="0" i="1" smtClean="0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pPr>
                      <m:e>
                        <m:r>
                          <a:rPr lang="ru-RU" sz="1900" b="0" i="0" smtClean="0">
                            <a:latin typeface="Cambria Math"/>
                            <a:ea typeface="Cambria Math"/>
                          </a:rPr>
                          <m:t>71</m:t>
                        </m:r>
                      </m:e>
                      <m:sup>
                        <m:r>
                          <a:rPr lang="ru-RU" sz="1900" b="0" i="1" smtClean="0">
                            <a:latin typeface="Cambria Math"/>
                            <a:ea typeface="Cambria Math"/>
                          </a:rPr>
                          <m:t>0</m:t>
                        </m:r>
                      </m:sup>
                    </m:sSup>
                    <m:r>
                      <a:rPr lang="ru-RU" sz="1900" b="0" i="0" smtClean="0">
                        <a:latin typeface="Cambria Math"/>
                        <a:ea typeface="Cambria Math"/>
                      </a:rPr>
                      <m:t>, ∠С=79</m:t>
                    </m:r>
                    <m:r>
                      <a:rPr lang="ru-RU" sz="1900" b="0" i="1" smtClean="0">
                        <a:latin typeface="Cambria Math"/>
                        <a:ea typeface="Cambria Math"/>
                      </a:rPr>
                      <m:t>⁰,</m:t>
                    </m:r>
                  </m:oMath>
                </a14:m>
                <a:endParaRPr lang="ru-RU" sz="1900" dirty="0" smtClean="0"/>
              </a:p>
              <a:p>
                <a:pPr marL="82296" indent="0">
                  <a:buNone/>
                </a:pPr>
                <a:r>
                  <a:rPr lang="ru-RU" sz="1900" dirty="0"/>
                  <a:t> </a:t>
                </a:r>
                <a:r>
                  <a:rPr lang="ru-RU" sz="1900" dirty="0" smtClean="0"/>
                  <a:t>                                                                                           радиус ОА=8;</a:t>
                </a:r>
              </a:p>
              <a:p>
                <a:pPr marL="82296" indent="0">
                  <a:buNone/>
                </a:pPr>
                <a:r>
                  <a:rPr lang="ru-RU" sz="1900" dirty="0"/>
                  <a:t> </a:t>
                </a:r>
                <a:r>
                  <a:rPr lang="ru-RU" sz="1900" dirty="0" smtClean="0"/>
                  <a:t>                                                                             </a:t>
                </a:r>
                <a:r>
                  <a:rPr lang="ru-RU" sz="1900" b="1" dirty="0" smtClean="0"/>
                  <a:t> Найти</a:t>
                </a:r>
                <a:r>
                  <a:rPr lang="ru-RU" sz="1900" dirty="0" smtClean="0"/>
                  <a:t>: ВС</a:t>
                </a:r>
              </a:p>
              <a:p>
                <a:pPr marL="82296" indent="0">
                  <a:buNone/>
                </a:pPr>
                <a:r>
                  <a:rPr lang="ru-RU" sz="1900" dirty="0"/>
                  <a:t> </a:t>
                </a:r>
                <a:r>
                  <a:rPr lang="ru-RU" sz="1900" dirty="0" smtClean="0"/>
                  <a:t>                                                                              </a:t>
                </a:r>
                <a:r>
                  <a:rPr lang="ru-RU" sz="1900" b="1" dirty="0" smtClean="0"/>
                  <a:t>Решение:</a:t>
                </a:r>
              </a:p>
              <a:p>
                <a:pPr marL="82296" indent="0">
                  <a:buNone/>
                </a:pPr>
                <a:endParaRPr lang="ru-RU" sz="1900" dirty="0" smtClean="0"/>
              </a:p>
              <a:p>
                <a:pPr marL="82296" indent="0">
                  <a:buNone/>
                </a:pPr>
                <a:endParaRPr lang="ru-RU" sz="1900" dirty="0"/>
              </a:p>
              <a:p>
                <a:pPr marL="82296" indent="0">
                  <a:buNone/>
                </a:pPr>
                <a:endParaRPr lang="ru-RU" sz="1900" dirty="0" smtClean="0"/>
              </a:p>
              <a:p>
                <a:pPr marL="82296" indent="0">
                  <a:buNone/>
                </a:pPr>
                <a:endParaRPr lang="ru-RU" sz="1900" dirty="0" smtClean="0"/>
              </a:p>
              <a:p>
                <a:pPr marL="82296" indent="0">
                  <a:buNone/>
                </a:pPr>
                <a:r>
                  <a:rPr lang="ru-RU" sz="1900" dirty="0" smtClean="0"/>
                  <a:t>Найдём </a:t>
                </a:r>
                <a14:m>
                  <m:oMath xmlns:m="http://schemas.openxmlformats.org/officeDocument/2006/math">
                    <m:r>
                      <a:rPr lang="ru-RU" sz="1900" i="1" smtClean="0">
                        <a:latin typeface="Cambria Math"/>
                        <a:ea typeface="Cambria Math"/>
                      </a:rPr>
                      <m:t>∠</m:t>
                    </m:r>
                    <m:r>
                      <a:rPr lang="ru-RU" sz="1900" b="0" i="1" smtClean="0">
                        <a:latin typeface="Cambria Math"/>
                        <a:ea typeface="Cambria Math"/>
                      </a:rPr>
                      <m:t>А=180⁰−(∠В+∠С)=</m:t>
                    </m:r>
                  </m:oMath>
                </a14:m>
                <a:r>
                  <a:rPr lang="ru-RU" sz="1900" dirty="0" smtClean="0"/>
                  <a:t>180⁰-(71⁰+79⁰)=30⁰</a:t>
                </a:r>
              </a:p>
              <a:p>
                <a:pPr marL="82296" indent="0">
                  <a:buNone/>
                </a:pPr>
                <a:r>
                  <a:rPr lang="ru-RU" sz="1900" dirty="0" smtClean="0"/>
                  <a:t>Вспомним, что отношение стороны треугольника к синусу противолежащего угла </a:t>
                </a:r>
              </a:p>
              <a:p>
                <a:pPr marL="82296" indent="0">
                  <a:buNone/>
                </a:pPr>
                <a:r>
                  <a:rPr lang="ru-RU" sz="1900" dirty="0" smtClean="0"/>
                  <a:t>равно диаметру описанной окружности:</a:t>
                </a:r>
              </a:p>
              <a:p>
                <a:pPr marL="82296" indent="0">
                  <a:buNone/>
                </a:pPr>
                <a:r>
                  <a:rPr lang="ru-RU" sz="1900" dirty="0" smtClean="0"/>
                  <a:t>      2</a:t>
                </a:r>
                <a:r>
                  <a:rPr lang="en-US" sz="1900" dirty="0" smtClean="0"/>
                  <a:t>R</a:t>
                </a:r>
                <a:r>
                  <a:rPr lang="ru-RU" sz="1900" dirty="0" smtClean="0"/>
                  <a:t> </a:t>
                </a:r>
                <a:r>
                  <a:rPr lang="en-US" sz="1900" dirty="0" smtClean="0"/>
                  <a:t>=</a:t>
                </a:r>
                <a:r>
                  <a:rPr lang="ru-RU" sz="1900" dirty="0" smtClean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9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1900" b="0" i="1" smtClean="0">
                            <a:latin typeface="Cambria Math"/>
                          </a:rPr>
                          <m:t>ВС</m:t>
                        </m:r>
                      </m:num>
                      <m:den>
                        <m:func>
                          <m:funcPr>
                            <m:ctrlPr>
                              <a:rPr lang="en-US" sz="1900" i="1" smtClean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sz="1900" i="0" smtClean="0">
                                <a:latin typeface="Cambria Math"/>
                              </a:rPr>
                              <m:t>sin</m:t>
                            </m:r>
                          </m:fName>
                          <m:e>
                            <m:r>
                              <a:rPr lang="ru-RU" sz="1900" b="0" i="1" smtClean="0">
                                <a:latin typeface="Cambria Math"/>
                              </a:rPr>
                              <m:t>А</m:t>
                            </m:r>
                          </m:e>
                        </m:func>
                      </m:den>
                    </m:f>
                  </m:oMath>
                </a14:m>
                <a:endParaRPr lang="ru-RU" sz="1900" dirty="0"/>
              </a:p>
              <a:p>
                <a:pPr marL="82296" indent="0">
                  <a:buNone/>
                </a:pPr>
                <a:r>
                  <a:rPr lang="ru-RU" sz="1900" dirty="0" smtClean="0"/>
                  <a:t>      ВС= 2</a:t>
                </a:r>
                <a:r>
                  <a:rPr lang="en-US" sz="1900" dirty="0" smtClean="0"/>
                  <a:t>R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sz="190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1900" i="0" smtClean="0">
                            <a:latin typeface="Cambria Math"/>
                          </a:rPr>
                          <m:t>sin</m:t>
                        </m:r>
                      </m:fName>
                      <m:e>
                        <m:r>
                          <a:rPr lang="ru-RU" sz="1900" b="0" i="1" smtClean="0">
                            <a:latin typeface="Cambria Math"/>
                          </a:rPr>
                          <m:t>А</m:t>
                        </m:r>
                      </m:e>
                    </m:func>
                  </m:oMath>
                </a14:m>
                <a:r>
                  <a:rPr lang="ru-RU" sz="1900" dirty="0" smtClean="0"/>
                  <a:t>= 2·8·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19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1900" b="0" i="1" smtClean="0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ru-RU" sz="1900" b="0" i="1" smtClean="0">
                            <a:latin typeface="Cambria Math"/>
                          </a:rPr>
                          <m:t>2</m:t>
                        </m:r>
                      </m:den>
                    </m:f>
                  </m:oMath>
                </a14:m>
                <a:r>
                  <a:rPr lang="ru-RU" sz="1900" dirty="0" smtClean="0"/>
                  <a:t> =8</a:t>
                </a:r>
              </a:p>
              <a:p>
                <a:pPr marL="82296" indent="0">
                  <a:buNone/>
                </a:pPr>
                <a:endParaRPr lang="ru-RU" sz="1900" dirty="0"/>
              </a:p>
              <a:p>
                <a:pPr marL="82296" indent="0">
                  <a:buNone/>
                </a:pPr>
                <a:endParaRPr lang="ru-RU" sz="1900" dirty="0" smtClean="0"/>
              </a:p>
              <a:p>
                <a:pPr marL="82296" indent="0" algn="ctr">
                  <a:buNone/>
                </a:pPr>
                <a:r>
                  <a:rPr lang="ru-RU" sz="1900" b="1" dirty="0" smtClean="0"/>
                  <a:t>Ответ</a:t>
                </a:r>
                <a:r>
                  <a:rPr lang="ru-RU" sz="1900" dirty="0" smtClean="0"/>
                  <a:t>: 8.</a:t>
                </a:r>
              </a:p>
              <a:p>
                <a:pPr marL="82296" indent="0">
                  <a:buNone/>
                </a:pPr>
                <a:r>
                  <a:rPr lang="ru-RU" sz="1800" dirty="0"/>
                  <a:t> </a:t>
                </a:r>
                <a:r>
                  <a:rPr lang="ru-RU" sz="1800" dirty="0" smtClean="0"/>
                  <a:t>                                      </a:t>
                </a:r>
                <a:endParaRPr lang="ru-RU" sz="1800" dirty="0"/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043608" y="476672"/>
                <a:ext cx="7890080" cy="6491808"/>
              </a:xfrm>
              <a:blipFill rotWithShape="1">
                <a:blip r:embed="rId2"/>
                <a:stretch>
                  <a:fillRect r="-7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Овал 16"/>
          <p:cNvSpPr/>
          <p:nvPr/>
        </p:nvSpPr>
        <p:spPr>
          <a:xfrm>
            <a:off x="2775103" y="2185069"/>
            <a:ext cx="45719" cy="45719"/>
          </a:xfrm>
          <a:prstGeom prst="ellips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2" name="TextBox 21"/>
          <p:cNvSpPr txBox="1"/>
          <p:nvPr/>
        </p:nvSpPr>
        <p:spPr>
          <a:xfrm>
            <a:off x="2682296" y="1870237"/>
            <a:ext cx="3642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/>
              <a:t>О</a:t>
            </a:r>
            <a:endParaRPr lang="ru-RU" b="1" dirty="0"/>
          </a:p>
        </p:txBody>
      </p:sp>
      <p:grpSp>
        <p:nvGrpSpPr>
          <p:cNvPr id="29" name="Группа 28"/>
          <p:cNvGrpSpPr/>
          <p:nvPr/>
        </p:nvGrpSpPr>
        <p:grpSpPr>
          <a:xfrm>
            <a:off x="1691680" y="813356"/>
            <a:ext cx="2305888" cy="2399620"/>
            <a:chOff x="1691680" y="813356"/>
            <a:chExt cx="2305888" cy="2399620"/>
          </a:xfrm>
        </p:grpSpPr>
        <p:grpSp>
          <p:nvGrpSpPr>
            <p:cNvPr id="26" name="Группа 25"/>
            <p:cNvGrpSpPr/>
            <p:nvPr/>
          </p:nvGrpSpPr>
          <p:grpSpPr>
            <a:xfrm>
              <a:off x="1691680" y="813356"/>
              <a:ext cx="2305888" cy="2399620"/>
              <a:chOff x="1691680" y="813356"/>
              <a:chExt cx="2305888" cy="2399620"/>
            </a:xfrm>
          </p:grpSpPr>
          <p:sp>
            <p:nvSpPr>
              <p:cNvPr id="4" name="Овал 3"/>
              <p:cNvSpPr/>
              <p:nvPr/>
            </p:nvSpPr>
            <p:spPr>
              <a:xfrm>
                <a:off x="1691680" y="1124744"/>
                <a:ext cx="2232248" cy="2088232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/>
              </a:p>
            </p:txBody>
          </p:sp>
          <p:sp>
            <p:nvSpPr>
              <p:cNvPr id="5" name="Равнобедренный треугольник 4"/>
              <p:cNvSpPr/>
              <p:nvPr/>
            </p:nvSpPr>
            <p:spPr>
              <a:xfrm>
                <a:off x="2005749" y="1133897"/>
                <a:ext cx="1630147" cy="1712168"/>
              </a:xfrm>
              <a:prstGeom prst="triangle">
                <a:avLst>
                  <a:gd name="adj" fmla="val 59495"/>
                </a:avLst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ru-RU" dirty="0" smtClean="0"/>
                  <a:t>О</a:t>
                </a:r>
                <a:endParaRPr lang="ru-RU" dirty="0"/>
              </a:p>
            </p:txBody>
          </p:sp>
          <p:cxnSp>
            <p:nvCxnSpPr>
              <p:cNvPr id="16" name="Прямая соединительная линия 15"/>
              <p:cNvCxnSpPr>
                <a:stCxn id="5" idx="2"/>
              </p:cNvCxnSpPr>
              <p:nvPr/>
            </p:nvCxnSpPr>
            <p:spPr>
              <a:xfrm flipV="1">
                <a:off x="2005749" y="2168860"/>
                <a:ext cx="802055" cy="677205"/>
              </a:xfrm>
              <a:prstGeom prst="line">
                <a:avLst/>
              </a:prstGeom>
              <a:ln w="28575">
                <a:solidFill>
                  <a:srgbClr val="00206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8" name="TextBox 17"/>
              <p:cNvSpPr txBox="1"/>
              <p:nvPr/>
            </p:nvSpPr>
            <p:spPr>
              <a:xfrm>
                <a:off x="1754329" y="2773313"/>
                <a:ext cx="35137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b="1" dirty="0" smtClean="0"/>
                  <a:t>А</a:t>
                </a:r>
                <a:endParaRPr lang="ru-RU" b="1" dirty="0"/>
              </a:p>
            </p:txBody>
          </p:sp>
          <p:sp>
            <p:nvSpPr>
              <p:cNvPr id="19" name="TextBox 18"/>
              <p:cNvSpPr txBox="1"/>
              <p:nvPr/>
            </p:nvSpPr>
            <p:spPr>
              <a:xfrm>
                <a:off x="3646190" y="2661399"/>
                <a:ext cx="35137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b="1" dirty="0" smtClean="0"/>
                  <a:t>С</a:t>
                </a:r>
                <a:endParaRPr lang="ru-RU" b="1" dirty="0"/>
              </a:p>
            </p:txBody>
          </p:sp>
          <p:sp>
            <p:nvSpPr>
              <p:cNvPr id="20" name="TextBox 19"/>
              <p:cNvSpPr txBox="1"/>
              <p:nvPr/>
            </p:nvSpPr>
            <p:spPr>
              <a:xfrm>
                <a:off x="2820822" y="813356"/>
                <a:ext cx="33855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b="1" dirty="0" smtClean="0"/>
                  <a:t>В</a:t>
                </a:r>
                <a:endParaRPr lang="ru-RU" b="1" dirty="0"/>
              </a:p>
            </p:txBody>
          </p:sp>
          <p:sp>
            <p:nvSpPr>
              <p:cNvPr id="21" name="TextBox 20"/>
              <p:cNvSpPr txBox="1"/>
              <p:nvPr/>
            </p:nvSpPr>
            <p:spPr>
              <a:xfrm>
                <a:off x="2256735" y="2173672"/>
                <a:ext cx="30008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dirty="0" smtClean="0"/>
                  <a:t>8</a:t>
                </a:r>
                <a:endParaRPr lang="ru-RU" dirty="0"/>
              </a:p>
            </p:txBody>
          </p:sp>
          <p:sp>
            <p:nvSpPr>
              <p:cNvPr id="23" name="TextBox 22"/>
              <p:cNvSpPr txBox="1"/>
              <p:nvPr/>
            </p:nvSpPr>
            <p:spPr>
              <a:xfrm>
                <a:off x="2771695" y="1258887"/>
                <a:ext cx="36420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sz="1400" dirty="0" smtClean="0"/>
                  <a:t>71</a:t>
                </a:r>
                <a:endParaRPr lang="ru-RU" sz="1400" dirty="0"/>
              </a:p>
            </p:txBody>
          </p:sp>
          <p:sp>
            <p:nvSpPr>
              <p:cNvPr id="24" name="TextBox 23"/>
              <p:cNvSpPr txBox="1"/>
              <p:nvPr/>
            </p:nvSpPr>
            <p:spPr>
              <a:xfrm>
                <a:off x="3257878" y="2543004"/>
                <a:ext cx="389850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sz="1600" dirty="0" smtClean="0"/>
                  <a:t>79</a:t>
                </a:r>
                <a:endParaRPr lang="ru-RU" sz="1600" dirty="0"/>
              </a:p>
            </p:txBody>
          </p:sp>
          <p:sp>
            <p:nvSpPr>
              <p:cNvPr id="25" name="TextBox 24"/>
              <p:cNvSpPr txBox="1"/>
              <p:nvPr/>
            </p:nvSpPr>
            <p:spPr>
              <a:xfrm>
                <a:off x="3309174" y="1769525"/>
                <a:ext cx="28725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dirty="0" smtClean="0"/>
                  <a:t>?</a:t>
                </a:r>
                <a:endParaRPr lang="ru-RU" dirty="0"/>
              </a:p>
            </p:txBody>
          </p:sp>
        </p:grpSp>
        <p:sp>
          <p:nvSpPr>
            <p:cNvPr id="27" name="TextBox 26"/>
            <p:cNvSpPr txBox="1"/>
            <p:nvPr/>
          </p:nvSpPr>
          <p:spPr>
            <a:xfrm>
              <a:off x="2788197" y="2058053"/>
              <a:ext cx="36420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b="1" dirty="0" smtClean="0"/>
                <a:t>О</a:t>
              </a:r>
              <a:endParaRPr lang="ru-RU" b="1" dirty="0"/>
            </a:p>
          </p:txBody>
        </p:sp>
        <p:sp>
          <p:nvSpPr>
            <p:cNvPr id="28" name="Овал 27"/>
            <p:cNvSpPr/>
            <p:nvPr/>
          </p:nvSpPr>
          <p:spPr>
            <a:xfrm>
              <a:off x="2791906" y="2127002"/>
              <a:ext cx="57832" cy="61001"/>
            </a:xfrm>
            <a:prstGeom prst="ellipse">
              <a:avLst/>
            </a:prstGeom>
            <a:solidFill>
              <a:srgbClr val="002060"/>
            </a:soli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</p:grpSp>
      <p:sp>
        <p:nvSpPr>
          <p:cNvPr id="6" name="Управляющая кнопка: домой 5">
            <a:hlinkClick r:id="rId3" action="ppaction://hlinksldjump" highlightClick="1"/>
          </p:cNvPr>
          <p:cNvSpPr/>
          <p:nvPr/>
        </p:nvSpPr>
        <p:spPr>
          <a:xfrm>
            <a:off x="6012160" y="6165304"/>
            <a:ext cx="550565" cy="601216"/>
          </a:xfrm>
          <a:prstGeom prst="actionButtonHom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7" name="Управляющая кнопка: назад 6">
            <a:hlinkClick r:id="" action="ppaction://hlinkshowjump?jump=previousslide" highlightClick="1"/>
          </p:cNvPr>
          <p:cNvSpPr/>
          <p:nvPr/>
        </p:nvSpPr>
        <p:spPr>
          <a:xfrm>
            <a:off x="251520" y="6165304"/>
            <a:ext cx="576064" cy="504056"/>
          </a:xfrm>
          <a:prstGeom prst="actionButtonBackPrevious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8" name="Управляющая кнопка: далее 7">
            <a:hlinkClick r:id="" action="ppaction://hlinkshowjump?jump=nextslide" highlightClick="1"/>
          </p:cNvPr>
          <p:cNvSpPr/>
          <p:nvPr/>
        </p:nvSpPr>
        <p:spPr>
          <a:xfrm>
            <a:off x="8100392" y="6165304"/>
            <a:ext cx="576064" cy="504056"/>
          </a:xfrm>
          <a:prstGeom prst="actionButtonForwardNex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867285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03648" y="260648"/>
            <a:ext cx="7498080" cy="634082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700" dirty="0">
                <a:latin typeface="+mn-lt"/>
              </a:rPr>
              <a:t>Задача </a:t>
            </a:r>
            <a:r>
              <a:rPr lang="ru-RU" sz="2700" dirty="0" smtClean="0">
                <a:latin typeface="+mn-lt"/>
              </a:rPr>
              <a:t>4.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1043608" y="476672"/>
                <a:ext cx="7890080" cy="5771728"/>
              </a:xfrm>
            </p:spPr>
            <p:txBody>
              <a:bodyPr>
                <a:normAutofit fontScale="25000" lnSpcReduction="20000"/>
              </a:bodyPr>
              <a:lstStyle/>
              <a:p>
                <a:pPr marL="82296" lvl="0" indent="0">
                  <a:buClr>
                    <a:srgbClr val="AD0101"/>
                  </a:buClr>
                  <a:buNone/>
                </a:pPr>
                <a:r>
                  <a:rPr lang="ru-RU" b="1" dirty="0" smtClean="0">
                    <a:solidFill>
                      <a:prstClr val="black"/>
                    </a:solidFill>
                  </a:rPr>
                  <a:t>                                       </a:t>
                </a:r>
              </a:p>
              <a:p>
                <a:pPr marL="82296" lvl="0" indent="0">
                  <a:buClr>
                    <a:srgbClr val="AD0101"/>
                  </a:buClr>
                  <a:buNone/>
                </a:pPr>
                <a:r>
                  <a:rPr lang="ru-RU" sz="6400" b="1" dirty="0">
                    <a:solidFill>
                      <a:prstClr val="black"/>
                    </a:solidFill>
                  </a:rPr>
                  <a:t> </a:t>
                </a:r>
                <a:r>
                  <a:rPr lang="ru-RU" sz="6400" b="1" dirty="0" smtClean="0">
                    <a:solidFill>
                      <a:prstClr val="black"/>
                    </a:solidFill>
                  </a:rPr>
                  <a:t>                                                                    </a:t>
                </a:r>
              </a:p>
              <a:p>
                <a:pPr marL="82296" lvl="0" indent="0">
                  <a:buClr>
                    <a:srgbClr val="AD0101"/>
                  </a:buClr>
                  <a:buNone/>
                </a:pPr>
                <a:endParaRPr lang="ru-RU" sz="6400" b="1" dirty="0">
                  <a:solidFill>
                    <a:prstClr val="black"/>
                  </a:solidFill>
                </a:endParaRPr>
              </a:p>
              <a:p>
                <a:pPr marL="82296" lvl="0" indent="0">
                  <a:buClr>
                    <a:srgbClr val="AD0101"/>
                  </a:buClr>
                  <a:buNone/>
                </a:pPr>
                <a:r>
                  <a:rPr lang="ru-RU" sz="6400" b="1" dirty="0" smtClean="0">
                    <a:solidFill>
                      <a:prstClr val="black"/>
                    </a:solidFill>
                  </a:rPr>
                  <a:t>                                                                            </a:t>
                </a:r>
                <a:r>
                  <a:rPr lang="ru-RU" sz="7200" b="1" dirty="0" smtClean="0">
                    <a:solidFill>
                      <a:prstClr val="black"/>
                    </a:solidFill>
                  </a:rPr>
                  <a:t>Дано:  </a:t>
                </a:r>
                <a:r>
                  <a:rPr lang="en-US" sz="7200" dirty="0" smtClean="0">
                    <a:solidFill>
                      <a:prstClr val="black"/>
                    </a:solidFill>
                  </a:rPr>
                  <a:t>ABCD-</a:t>
                </a:r>
                <a:r>
                  <a:rPr lang="ru-RU" sz="7200" dirty="0" smtClean="0">
                    <a:solidFill>
                      <a:prstClr val="black"/>
                    </a:solidFill>
                  </a:rPr>
                  <a:t>ромб, </a:t>
                </a:r>
                <a:r>
                  <a:rPr lang="en-US" sz="7200" dirty="0" smtClean="0">
                    <a:solidFill>
                      <a:prstClr val="black"/>
                    </a:solidFill>
                  </a:rPr>
                  <a:t>DH=20</a:t>
                </a:r>
                <a:r>
                  <a:rPr lang="ru-RU" sz="7200" dirty="0" smtClean="0">
                    <a:solidFill>
                      <a:prstClr val="black"/>
                    </a:solidFill>
                  </a:rPr>
                  <a:t>, НС=5</a:t>
                </a:r>
              </a:p>
              <a:p>
                <a:pPr marL="82296" lvl="0" indent="0">
                  <a:buClr>
                    <a:srgbClr val="AD0101"/>
                  </a:buClr>
                  <a:buNone/>
                </a:pPr>
                <a:r>
                  <a:rPr lang="ru-RU" sz="7200" b="1" dirty="0">
                    <a:solidFill>
                      <a:prstClr val="black"/>
                    </a:solidFill>
                  </a:rPr>
                  <a:t> </a:t>
                </a:r>
                <a:r>
                  <a:rPr lang="ru-RU" sz="7200" b="1" dirty="0" smtClean="0">
                    <a:solidFill>
                      <a:prstClr val="black"/>
                    </a:solidFill>
                  </a:rPr>
                  <a:t>                                                                   Найти</a:t>
                </a:r>
                <a:r>
                  <a:rPr lang="ru-RU" sz="7200" dirty="0">
                    <a:solidFill>
                      <a:prstClr val="black"/>
                    </a:solidFill>
                  </a:rPr>
                  <a:t>: </a:t>
                </a:r>
                <a:r>
                  <a:rPr lang="ru-RU" sz="7200" dirty="0" smtClean="0">
                    <a:solidFill>
                      <a:prstClr val="black"/>
                    </a:solidFill>
                  </a:rPr>
                  <a:t>АН-высоту</a:t>
                </a:r>
              </a:p>
              <a:p>
                <a:pPr marL="82296" lvl="0" indent="0">
                  <a:buClr>
                    <a:srgbClr val="AD0101"/>
                  </a:buClr>
                  <a:buNone/>
                </a:pPr>
                <a:r>
                  <a:rPr lang="ru-RU" sz="7200" dirty="0" smtClean="0">
                    <a:solidFill>
                      <a:prstClr val="black"/>
                    </a:solidFill>
                  </a:rPr>
                  <a:t>                                                                    </a:t>
                </a:r>
                <a:r>
                  <a:rPr lang="ru-RU" sz="7200" b="1" dirty="0" smtClean="0">
                    <a:solidFill>
                      <a:prstClr val="black"/>
                    </a:solidFill>
                  </a:rPr>
                  <a:t>Решение:</a:t>
                </a:r>
              </a:p>
              <a:p>
                <a:pPr marL="82296" lvl="0" indent="0">
                  <a:buClr>
                    <a:srgbClr val="AD0101"/>
                  </a:buClr>
                  <a:buNone/>
                </a:pPr>
                <a:r>
                  <a:rPr lang="ru-RU" sz="6400" b="1" dirty="0" smtClean="0">
                    <a:solidFill>
                      <a:prstClr val="black"/>
                    </a:solidFill>
                  </a:rPr>
                  <a:t>                                                                 </a:t>
                </a:r>
              </a:p>
              <a:p>
                <a:pPr marL="82296" lvl="0" indent="0">
                  <a:buClr>
                    <a:srgbClr val="AD0101"/>
                  </a:buClr>
                  <a:buNone/>
                </a:pPr>
                <a:r>
                  <a:rPr lang="ru-RU" sz="6400" b="1" dirty="0" smtClean="0">
                    <a:solidFill>
                      <a:prstClr val="black"/>
                    </a:solidFill>
                  </a:rPr>
                  <a:t>                                                                  </a:t>
                </a:r>
              </a:p>
              <a:p>
                <a:pPr marL="82296" lvl="0" indent="0" algn="ctr">
                  <a:buClr>
                    <a:srgbClr val="AD0101"/>
                  </a:buClr>
                  <a:buNone/>
                </a:pPr>
                <a:r>
                  <a:rPr lang="ru-RU" sz="6400" b="1" dirty="0">
                    <a:solidFill>
                      <a:prstClr val="black"/>
                    </a:solidFill>
                  </a:rPr>
                  <a:t> </a:t>
                </a:r>
                <a:r>
                  <a:rPr lang="ru-RU" sz="6400" b="1" dirty="0" smtClean="0">
                    <a:solidFill>
                      <a:prstClr val="black"/>
                    </a:solidFill>
                  </a:rPr>
                  <a:t>                       </a:t>
                </a:r>
                <a:r>
                  <a:rPr lang="ru-RU" sz="7200" dirty="0" smtClean="0">
                    <a:solidFill>
                      <a:prstClr val="black"/>
                    </a:solidFill>
                  </a:rPr>
                  <a:t>Найдём сторону  ромба</a:t>
                </a:r>
              </a:p>
              <a:p>
                <a:pPr marL="82296" lvl="0" indent="0" algn="ctr">
                  <a:buClr>
                    <a:srgbClr val="AD0101"/>
                  </a:buClr>
                  <a:buNone/>
                </a:pPr>
                <a:r>
                  <a:rPr lang="ru-RU" sz="7200" b="1" dirty="0">
                    <a:solidFill>
                      <a:prstClr val="black"/>
                    </a:solidFill>
                  </a:rPr>
                  <a:t> </a:t>
                </a:r>
                <a:r>
                  <a:rPr lang="ru-RU" sz="7200" b="1" dirty="0" smtClean="0">
                    <a:solidFill>
                      <a:prstClr val="black"/>
                    </a:solidFill>
                  </a:rPr>
                  <a:t>                    </a:t>
                </a:r>
                <a:r>
                  <a:rPr lang="en-US" sz="7200" dirty="0" smtClean="0">
                    <a:solidFill>
                      <a:prstClr val="black"/>
                    </a:solidFill>
                  </a:rPr>
                  <a:t>DC=DH+HC=20+5=25</a:t>
                </a:r>
                <a:r>
                  <a:rPr lang="ru-RU" sz="7200" dirty="0" smtClean="0">
                    <a:solidFill>
                      <a:prstClr val="black"/>
                    </a:solidFill>
                  </a:rPr>
                  <a:t>,</a:t>
                </a:r>
                <a:endParaRPr lang="en-US" sz="7200" dirty="0" smtClean="0">
                  <a:solidFill>
                    <a:prstClr val="black"/>
                  </a:solidFill>
                </a:endParaRPr>
              </a:p>
              <a:p>
                <a:pPr marL="82296" lvl="0" indent="0" algn="ctr">
                  <a:buClr>
                    <a:srgbClr val="AD0101"/>
                  </a:buClr>
                  <a:buNone/>
                </a:pPr>
                <a:r>
                  <a:rPr lang="en-US" sz="7200" dirty="0">
                    <a:solidFill>
                      <a:prstClr val="black"/>
                    </a:solidFill>
                  </a:rPr>
                  <a:t> </a:t>
                </a:r>
                <a:r>
                  <a:rPr lang="en-US" sz="7200" dirty="0" smtClean="0">
                    <a:solidFill>
                      <a:prstClr val="black"/>
                    </a:solidFill>
                  </a:rPr>
                  <a:t>                                              </a:t>
                </a:r>
                <a:r>
                  <a:rPr lang="ru-RU" sz="7200" dirty="0" smtClean="0">
                    <a:solidFill>
                      <a:prstClr val="black"/>
                    </a:solidFill>
                  </a:rPr>
                  <a:t>        </a:t>
                </a:r>
                <a:r>
                  <a:rPr lang="en-US" sz="7200" dirty="0" smtClean="0">
                    <a:solidFill>
                      <a:prstClr val="black"/>
                    </a:solidFill>
                  </a:rPr>
                  <a:t> </a:t>
                </a:r>
                <a:r>
                  <a:rPr lang="ru-RU" sz="7200" dirty="0" smtClean="0">
                    <a:solidFill>
                      <a:prstClr val="black"/>
                    </a:solidFill>
                  </a:rPr>
                  <a:t>у ромба все стороны равны, значит  </a:t>
                </a:r>
                <a:r>
                  <a:rPr lang="en-US" sz="7200" dirty="0" smtClean="0">
                    <a:solidFill>
                      <a:prstClr val="black"/>
                    </a:solidFill>
                  </a:rPr>
                  <a:t>AD=25</a:t>
                </a:r>
                <a:r>
                  <a:rPr lang="ru-RU" sz="7200" dirty="0" smtClean="0">
                    <a:solidFill>
                      <a:prstClr val="black"/>
                    </a:solidFill>
                  </a:rPr>
                  <a:t>.</a:t>
                </a:r>
              </a:p>
              <a:p>
                <a:pPr marL="82296" lvl="0" indent="0" algn="ctr">
                  <a:buClr>
                    <a:srgbClr val="AD0101"/>
                  </a:buClr>
                  <a:buNone/>
                </a:pPr>
                <a:r>
                  <a:rPr lang="ru-RU" sz="7200" dirty="0">
                    <a:solidFill>
                      <a:prstClr val="black"/>
                    </a:solidFill>
                  </a:rPr>
                  <a:t> </a:t>
                </a:r>
                <a:r>
                  <a:rPr lang="ru-RU" sz="7200" dirty="0" smtClean="0">
                    <a:solidFill>
                      <a:prstClr val="black"/>
                    </a:solidFill>
                  </a:rPr>
                  <a:t>                                                    Из прямоугольного треугольника </a:t>
                </a:r>
                <a:r>
                  <a:rPr lang="en-US" sz="7200" dirty="0" smtClean="0">
                    <a:solidFill>
                      <a:prstClr val="black"/>
                    </a:solidFill>
                  </a:rPr>
                  <a:t>ADH </a:t>
                </a:r>
                <a:r>
                  <a:rPr lang="ru-RU" sz="7200" dirty="0" smtClean="0">
                    <a:solidFill>
                      <a:prstClr val="black"/>
                    </a:solidFill>
                  </a:rPr>
                  <a:t>по   </a:t>
                </a:r>
              </a:p>
              <a:p>
                <a:pPr marL="82296" lvl="0" indent="0" algn="ctr">
                  <a:buClr>
                    <a:srgbClr val="AD0101"/>
                  </a:buClr>
                  <a:buNone/>
                </a:pPr>
                <a:r>
                  <a:rPr lang="ru-RU" sz="7200" dirty="0" smtClean="0">
                    <a:solidFill>
                      <a:prstClr val="black"/>
                    </a:solidFill>
                  </a:rPr>
                  <a:t>                                        теореме </a:t>
                </a:r>
                <a:r>
                  <a:rPr lang="ru-RU" sz="7200" dirty="0">
                    <a:solidFill>
                      <a:prstClr val="black"/>
                    </a:solidFill>
                  </a:rPr>
                  <a:t>Пифагора найдём высоту</a:t>
                </a:r>
                <a:r>
                  <a:rPr lang="ru-RU" sz="7200" dirty="0" smtClean="0">
                    <a:solidFill>
                      <a:prstClr val="black"/>
                    </a:solidFill>
                  </a:rPr>
                  <a:t>:</a:t>
                </a:r>
              </a:p>
              <a:p>
                <a:pPr marL="82296" lvl="0" indent="0" algn="ctr">
                  <a:buClr>
                    <a:srgbClr val="AD0101"/>
                  </a:buClr>
                  <a:buNone/>
                </a:pPr>
                <a:r>
                  <a:rPr lang="ru-RU" sz="7200" dirty="0">
                    <a:solidFill>
                      <a:prstClr val="black"/>
                    </a:solidFill>
                  </a:rPr>
                  <a:t> </a:t>
                </a:r>
                <a:r>
                  <a:rPr lang="ru-RU" sz="7200" dirty="0" smtClean="0">
                    <a:solidFill>
                      <a:prstClr val="black"/>
                    </a:solidFill>
                  </a:rPr>
                  <a:t>                                            АН=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ru-RU" sz="720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sSup>
                          <m:sSupPr>
                            <m:ctrlPr>
                              <a:rPr lang="ru-RU" sz="7200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7200" b="0" i="1" smtClean="0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𝐴𝐷</m:t>
                            </m:r>
                          </m:e>
                          <m:sup>
                            <m:r>
                              <a:rPr lang="en-US" sz="7200" b="0" i="1" smtClean="0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2</m:t>
                            </m:r>
                          </m:sup>
                        </m:sSup>
                        <m:r>
                          <a:rPr lang="en-US" sz="7200" b="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−</m:t>
                        </m:r>
                        <m:sSup>
                          <m:sSupPr>
                            <m:ctrlPr>
                              <a:rPr lang="en-US" sz="7200" b="0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7200" b="0" i="1" smtClean="0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𝐷𝐻</m:t>
                            </m:r>
                          </m:e>
                          <m:sup>
                            <m:r>
                              <a:rPr lang="en-US" sz="7200" b="0" i="1" smtClean="0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2</m:t>
                            </m:r>
                          </m:sup>
                        </m:sSup>
                      </m:e>
                    </m:rad>
                  </m:oMath>
                </a14:m>
                <a:r>
                  <a:rPr lang="en-US" sz="7200" dirty="0" smtClean="0">
                    <a:solidFill>
                      <a:prstClr val="black"/>
                    </a:solidFill>
                  </a:rPr>
                  <a:t> =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7200" i="1" dirty="0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sSup>
                          <m:sSupPr>
                            <m:ctrlPr>
                              <a:rPr lang="en-US" sz="7200" i="1" dirty="0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7200" b="0" i="1" dirty="0" smtClean="0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25</m:t>
                            </m:r>
                          </m:e>
                          <m:sup>
                            <m:r>
                              <a:rPr lang="en-US" sz="7200" b="0" i="1" dirty="0" smtClean="0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2</m:t>
                            </m:r>
                          </m:sup>
                        </m:sSup>
                        <m:r>
                          <a:rPr lang="en-US" sz="7200" b="0" i="1" dirty="0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−</m:t>
                        </m:r>
                        <m:sSup>
                          <m:sSupPr>
                            <m:ctrlPr>
                              <a:rPr lang="en-US" sz="7200" b="0" i="1" dirty="0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7200" b="0" i="1" dirty="0" smtClean="0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20</m:t>
                            </m:r>
                          </m:e>
                          <m:sup>
                            <m:r>
                              <a:rPr lang="en-US" sz="7200" b="0" i="1" dirty="0" smtClean="0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2</m:t>
                            </m:r>
                          </m:sup>
                        </m:sSup>
                      </m:e>
                    </m:rad>
                  </m:oMath>
                </a14:m>
                <a:r>
                  <a:rPr lang="en-US" sz="7200" dirty="0" smtClean="0">
                    <a:solidFill>
                      <a:prstClr val="black"/>
                    </a:solidFill>
                  </a:rPr>
                  <a:t>=15</a:t>
                </a:r>
                <a:r>
                  <a:rPr lang="ru-RU" sz="7200" dirty="0" smtClean="0">
                    <a:solidFill>
                      <a:prstClr val="black"/>
                    </a:solidFill>
                  </a:rPr>
                  <a:t>.</a:t>
                </a:r>
              </a:p>
              <a:p>
                <a:pPr marL="82296" lvl="0" indent="0">
                  <a:buClr>
                    <a:srgbClr val="AD0101"/>
                  </a:buClr>
                  <a:buNone/>
                </a:pPr>
                <a:endParaRPr lang="ru-RU" sz="6400" dirty="0" smtClean="0">
                  <a:solidFill>
                    <a:prstClr val="black"/>
                  </a:solidFill>
                </a:endParaRPr>
              </a:p>
              <a:p>
                <a:pPr marL="82296" lvl="0" indent="0" algn="ctr">
                  <a:buClr>
                    <a:srgbClr val="AD0101"/>
                  </a:buClr>
                  <a:buNone/>
                </a:pPr>
                <a:r>
                  <a:rPr lang="ru-RU" sz="6400" dirty="0" smtClean="0">
                    <a:solidFill>
                      <a:prstClr val="black"/>
                    </a:solidFill>
                  </a:rPr>
                  <a:t>      </a:t>
                </a:r>
                <a:r>
                  <a:rPr lang="ru-RU" sz="6400" b="1" dirty="0" smtClean="0">
                    <a:solidFill>
                      <a:prstClr val="black"/>
                    </a:solidFill>
                  </a:rPr>
                  <a:t>Ответ: </a:t>
                </a:r>
                <a:r>
                  <a:rPr lang="ru-RU" sz="6400" dirty="0" smtClean="0">
                    <a:solidFill>
                      <a:prstClr val="black"/>
                    </a:solidFill>
                  </a:rPr>
                  <a:t>15.   </a:t>
                </a:r>
              </a:p>
              <a:p>
                <a:pPr marL="82296" lvl="0" indent="0">
                  <a:buClr>
                    <a:srgbClr val="AD0101"/>
                  </a:buClr>
                  <a:buNone/>
                </a:pPr>
                <a:r>
                  <a:rPr lang="ru-RU" sz="6400" dirty="0" smtClean="0">
                    <a:solidFill>
                      <a:prstClr val="black"/>
                    </a:solidFill>
                  </a:rPr>
                  <a:t>                                                                                                                                                                                                                           </a:t>
                </a:r>
                <a:endParaRPr lang="ru-RU" sz="6400" dirty="0"/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043608" y="476672"/>
                <a:ext cx="7890080" cy="5771728"/>
              </a:xfr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Прямоугольник 17"/>
          <p:cNvSpPr/>
          <p:nvPr/>
        </p:nvSpPr>
        <p:spPr>
          <a:xfrm rot="17919400">
            <a:off x="2894133" y="2450752"/>
            <a:ext cx="151060" cy="159613"/>
          </a:xfrm>
          <a:prstGeom prst="rect">
            <a:avLst/>
          </a:prstGeom>
          <a:solidFill>
            <a:schemeClr val="bg1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grpSp>
        <p:nvGrpSpPr>
          <p:cNvPr id="25" name="Группа 24"/>
          <p:cNvGrpSpPr/>
          <p:nvPr/>
        </p:nvGrpSpPr>
        <p:grpSpPr>
          <a:xfrm>
            <a:off x="1269909" y="370992"/>
            <a:ext cx="2468495" cy="3315695"/>
            <a:chOff x="585940" y="-1389086"/>
            <a:chExt cx="2468495" cy="3315695"/>
          </a:xfrm>
        </p:grpSpPr>
        <p:sp>
          <p:nvSpPr>
            <p:cNvPr id="19" name="TextBox 18"/>
            <p:cNvSpPr txBox="1"/>
            <p:nvPr/>
          </p:nvSpPr>
          <p:spPr>
            <a:xfrm>
              <a:off x="585940" y="94732"/>
              <a:ext cx="35137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b="1" dirty="0" smtClean="0"/>
                <a:t>А</a:t>
              </a:r>
              <a:endParaRPr lang="ru-RU" b="1" dirty="0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1689523" y="-1389086"/>
              <a:ext cx="32092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1600" b="1" dirty="0" smtClean="0"/>
                <a:t>В</a:t>
              </a:r>
              <a:endParaRPr lang="ru-RU" sz="1600" b="1" dirty="0"/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2703057" y="94732"/>
              <a:ext cx="35137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b="1" dirty="0"/>
                <a:t>С</a:t>
              </a: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1641303" y="1588055"/>
              <a:ext cx="33214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b="1" dirty="0" smtClean="0"/>
                <a:t>D</a:t>
              </a:r>
              <a:endParaRPr lang="ru-RU" sz="1600" b="1" dirty="0"/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2285694" y="816076"/>
              <a:ext cx="344966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b="1" dirty="0" smtClean="0"/>
                <a:t>H</a:t>
              </a:r>
              <a:endParaRPr lang="ru-RU" sz="1600" b="1" dirty="0"/>
            </a:p>
          </p:txBody>
        </p:sp>
      </p:grpSp>
      <p:sp>
        <p:nvSpPr>
          <p:cNvPr id="6" name="Ромб 5"/>
          <p:cNvSpPr/>
          <p:nvPr/>
        </p:nvSpPr>
        <p:spPr>
          <a:xfrm>
            <a:off x="1680881" y="704828"/>
            <a:ext cx="1706145" cy="2669296"/>
          </a:xfrm>
          <a:prstGeom prst="diamond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cxnSp>
        <p:nvCxnSpPr>
          <p:cNvPr id="27" name="Прямая соединительная линия 26"/>
          <p:cNvCxnSpPr>
            <a:stCxn id="6" idx="1"/>
          </p:cNvCxnSpPr>
          <p:nvPr/>
        </p:nvCxnSpPr>
        <p:spPr>
          <a:xfrm>
            <a:off x="1680881" y="2039476"/>
            <a:ext cx="1288782" cy="583805"/>
          </a:xfrm>
          <a:prstGeom prst="line">
            <a:avLst/>
          </a:prstGeom>
          <a:ln w="190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3171000" y="2256731"/>
            <a:ext cx="28725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b="1" dirty="0" smtClean="0"/>
              <a:t>5</a:t>
            </a:r>
            <a:endParaRPr lang="ru-RU" sz="1600" b="1" dirty="0"/>
          </a:p>
        </p:txBody>
      </p:sp>
      <p:sp>
        <p:nvSpPr>
          <p:cNvPr id="29" name="TextBox 28"/>
          <p:cNvSpPr txBox="1"/>
          <p:nvPr/>
        </p:nvSpPr>
        <p:spPr>
          <a:xfrm>
            <a:off x="2694414" y="2905147"/>
            <a:ext cx="3898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b="1" dirty="0" smtClean="0"/>
              <a:t>20</a:t>
            </a:r>
            <a:endParaRPr lang="ru-RU" sz="1600" b="1" dirty="0"/>
          </a:p>
        </p:txBody>
      </p:sp>
      <p:sp>
        <p:nvSpPr>
          <p:cNvPr id="4" name="TextBox 3"/>
          <p:cNvSpPr txBox="1"/>
          <p:nvPr/>
        </p:nvSpPr>
        <p:spPr>
          <a:xfrm rot="18955888">
            <a:off x="1835696" y="2745431"/>
            <a:ext cx="3898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b="1" dirty="0" smtClean="0"/>
              <a:t>25</a:t>
            </a:r>
            <a:endParaRPr lang="ru-RU" sz="1600" b="1" dirty="0"/>
          </a:p>
        </p:txBody>
      </p:sp>
      <p:sp>
        <p:nvSpPr>
          <p:cNvPr id="5" name="Управляющая кнопка: назад 4">
            <a:hlinkClick r:id="" action="ppaction://hlinkshowjump?jump=previousslide" highlightClick="1"/>
          </p:cNvPr>
          <p:cNvSpPr/>
          <p:nvPr/>
        </p:nvSpPr>
        <p:spPr>
          <a:xfrm>
            <a:off x="443326" y="6281936"/>
            <a:ext cx="504056" cy="432048"/>
          </a:xfrm>
          <a:prstGeom prst="actionButtonBackPrevious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7" name="Управляющая кнопка: далее 6">
            <a:hlinkClick r:id="" action="ppaction://hlinkshowjump?jump=nextslide" highlightClick="1"/>
          </p:cNvPr>
          <p:cNvSpPr/>
          <p:nvPr/>
        </p:nvSpPr>
        <p:spPr>
          <a:xfrm>
            <a:off x="8244408" y="6180236"/>
            <a:ext cx="504056" cy="476672"/>
          </a:xfrm>
          <a:prstGeom prst="actionButtonForwardNex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8" name="Управляющая кнопка: домой 7">
            <a:hlinkClick r:id="rId3" action="ppaction://hlinksldjump" highlightClick="1"/>
          </p:cNvPr>
          <p:cNvSpPr/>
          <p:nvPr/>
        </p:nvSpPr>
        <p:spPr>
          <a:xfrm>
            <a:off x="6300192" y="6178244"/>
            <a:ext cx="576064" cy="476672"/>
          </a:xfrm>
          <a:prstGeom prst="actionButtonHom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713091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490066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700" dirty="0">
                <a:latin typeface="+mn-lt"/>
              </a:rPr>
              <a:t>Задача </a:t>
            </a:r>
            <a:r>
              <a:rPr lang="ru-RU" sz="2700" dirty="0" smtClean="0">
                <a:latin typeface="+mn-lt"/>
              </a:rPr>
              <a:t>5.</a:t>
            </a:r>
            <a:r>
              <a:rPr lang="ru-RU" sz="1800" dirty="0"/>
              <a:t/>
            </a:r>
            <a:br>
              <a:rPr lang="ru-RU" sz="1800" dirty="0"/>
            </a:br>
            <a:endParaRPr lang="ru-RU" sz="18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1835696" y="764704"/>
                <a:ext cx="7097992" cy="5976664"/>
              </a:xfrm>
            </p:spPr>
            <p:txBody>
              <a:bodyPr>
                <a:normAutofit fontScale="25000" lnSpcReduction="20000"/>
              </a:bodyPr>
              <a:lstStyle/>
              <a:p>
                <a:pPr marL="82296" indent="0">
                  <a:buNone/>
                </a:pPr>
                <a:r>
                  <a:rPr lang="ru-RU" sz="1600" b="1" dirty="0" smtClean="0"/>
                  <a:t>                                               </a:t>
                </a:r>
              </a:p>
              <a:p>
                <a:pPr marL="82296" indent="0">
                  <a:buNone/>
                </a:pPr>
                <a:endParaRPr lang="ru-RU" sz="1600" b="1" dirty="0"/>
              </a:p>
              <a:p>
                <a:pPr marL="82296" indent="0">
                  <a:buNone/>
                </a:pPr>
                <a:endParaRPr lang="ru-RU" sz="1600" b="1" dirty="0" smtClean="0"/>
              </a:p>
              <a:p>
                <a:pPr marL="82296" indent="0">
                  <a:buNone/>
                </a:pPr>
                <a:endParaRPr lang="ru-RU" sz="1600" b="1" dirty="0"/>
              </a:p>
              <a:p>
                <a:pPr marL="82296" indent="0">
                  <a:buNone/>
                </a:pPr>
                <a:endParaRPr lang="ru-RU" sz="1600" b="1" dirty="0" smtClean="0"/>
              </a:p>
              <a:p>
                <a:pPr marL="82296" indent="0">
                  <a:buNone/>
                </a:pPr>
                <a:endParaRPr lang="ru-RU" sz="1600" b="1" dirty="0"/>
              </a:p>
              <a:p>
                <a:pPr marL="82296" indent="0">
                  <a:buNone/>
                </a:pPr>
                <a:endParaRPr lang="ru-RU" sz="1600" b="1" dirty="0" smtClean="0"/>
              </a:p>
              <a:p>
                <a:pPr marL="82296" indent="0">
                  <a:buNone/>
                </a:pPr>
                <a:endParaRPr lang="ru-RU" sz="1600" b="1" dirty="0"/>
              </a:p>
              <a:p>
                <a:pPr marL="82296" indent="0">
                  <a:buNone/>
                </a:pPr>
                <a:endParaRPr lang="ru-RU" sz="1600" b="1" dirty="0" smtClean="0"/>
              </a:p>
              <a:p>
                <a:pPr marL="82296" indent="0">
                  <a:buNone/>
                </a:pPr>
                <a:endParaRPr lang="ru-RU" sz="1600" b="1" dirty="0"/>
              </a:p>
              <a:p>
                <a:pPr marL="82296" indent="0">
                  <a:buNone/>
                </a:pPr>
                <a:endParaRPr lang="ru-RU" sz="2600" b="1" dirty="0" smtClean="0"/>
              </a:p>
              <a:p>
                <a:pPr marL="82296" indent="0">
                  <a:buNone/>
                </a:pPr>
                <a:endParaRPr lang="ru-RU" sz="2600" b="1" dirty="0"/>
              </a:p>
              <a:p>
                <a:pPr marL="82296" indent="0">
                  <a:buNone/>
                </a:pPr>
                <a:endParaRPr lang="ru-RU" sz="2600" b="1" dirty="0" smtClean="0"/>
              </a:p>
              <a:p>
                <a:pPr marL="82296" indent="0">
                  <a:buNone/>
                </a:pPr>
                <a:r>
                  <a:rPr lang="ru-RU" sz="2600" b="1" dirty="0" smtClean="0"/>
                  <a:t> </a:t>
                </a:r>
              </a:p>
              <a:p>
                <a:pPr marL="82296" indent="0">
                  <a:buNone/>
                </a:pPr>
                <a:endParaRPr lang="ru-RU" sz="2600" b="1" dirty="0"/>
              </a:p>
              <a:p>
                <a:pPr marL="82296" indent="0">
                  <a:buNone/>
                </a:pPr>
                <a:endParaRPr lang="ru-RU" sz="4900" dirty="0" smtClean="0"/>
              </a:p>
              <a:p>
                <a:pPr marL="82296" indent="0">
                  <a:buNone/>
                </a:pPr>
                <a:endParaRPr lang="ru-RU" sz="4900" dirty="0"/>
              </a:p>
              <a:p>
                <a:pPr marL="82296" indent="0">
                  <a:buNone/>
                </a:pPr>
                <a:endParaRPr lang="ru-RU" sz="4900" dirty="0" smtClean="0"/>
              </a:p>
              <a:p>
                <a:pPr marL="82296" indent="0">
                  <a:buNone/>
                </a:pPr>
                <a:r>
                  <a:rPr lang="ru-RU" sz="7200" dirty="0" smtClean="0"/>
                  <a:t>Рассмотрим  </a:t>
                </a:r>
                <a:r>
                  <a:rPr lang="ru-RU" sz="7200" dirty="0" smtClean="0">
                    <a:solidFill>
                      <a:prstClr val="black"/>
                    </a:solidFill>
                    <a:ea typeface="Calibri"/>
                    <a:cs typeface="Times New Roman" panose="02020603050405020304" pitchFamily="18" charset="0"/>
                  </a:rPr>
                  <a:t>∆</a:t>
                </a:r>
                <a:r>
                  <a:rPr lang="ru-RU" sz="7200" dirty="0">
                    <a:solidFill>
                      <a:prstClr val="black"/>
                    </a:solidFill>
                    <a:ea typeface="Calibri"/>
                    <a:cs typeface="Times New Roman" panose="02020603050405020304" pitchFamily="18" charset="0"/>
                  </a:rPr>
                  <a:t>АВС</a:t>
                </a:r>
                <a:r>
                  <a:rPr lang="ru-RU" sz="7200" b="1" dirty="0" smtClean="0"/>
                  <a:t>  </a:t>
                </a:r>
                <a:r>
                  <a:rPr lang="ru-RU" sz="7200" dirty="0" smtClean="0"/>
                  <a:t>и </a:t>
                </a:r>
                <a:r>
                  <a:rPr lang="ru-RU" sz="7200" dirty="0" smtClean="0">
                    <a:solidFill>
                      <a:prstClr val="black"/>
                    </a:solidFill>
                    <a:ea typeface="Calibri"/>
                    <a:cs typeface="Times New Roman" panose="02020603050405020304" pitchFamily="18" charset="0"/>
                  </a:rPr>
                  <a:t>∆ </a:t>
                </a:r>
                <a:r>
                  <a:rPr lang="en-US" sz="7200" dirty="0" smtClean="0"/>
                  <a:t>MBN</a:t>
                </a:r>
                <a:r>
                  <a:rPr lang="ru-RU" sz="7200" dirty="0" smtClean="0"/>
                  <a:t> :  </a:t>
                </a:r>
                <a14:m>
                  <m:oMath xmlns:m="http://schemas.openxmlformats.org/officeDocument/2006/math">
                    <m:r>
                      <a:rPr lang="ru-RU" sz="7200" i="1" smtClean="0">
                        <a:latin typeface="Cambria Math"/>
                        <a:ea typeface="Cambria Math"/>
                      </a:rPr>
                      <m:t>∠</m:t>
                    </m:r>
                    <m:r>
                      <a:rPr lang="ru-RU" sz="7200" b="0" i="1" smtClean="0">
                        <a:latin typeface="Cambria Math"/>
                        <a:ea typeface="Cambria Math"/>
                      </a:rPr>
                      <m:t>В−</m:t>
                    </m:r>
                  </m:oMath>
                </a14:m>
                <a:r>
                  <a:rPr lang="ru-RU" sz="7200" dirty="0" smtClean="0"/>
                  <a:t>общий,</a:t>
                </a:r>
                <a14:m>
                  <m:oMath xmlns:m="http://schemas.openxmlformats.org/officeDocument/2006/math">
                    <m:r>
                      <a:rPr lang="en-US" sz="7200" b="0" i="0" dirty="0" smtClean="0">
                        <a:latin typeface="Cambria Math"/>
                        <a:ea typeface="Cambria Math"/>
                      </a:rPr>
                      <m:t>   </m:t>
                    </m:r>
                    <m:r>
                      <a:rPr lang="ru-RU" sz="7200" i="1" dirty="0" smtClean="0">
                        <a:latin typeface="Cambria Math"/>
                        <a:ea typeface="Cambria Math"/>
                      </a:rPr>
                      <m:t>∠</m:t>
                    </m:r>
                    <m:r>
                      <a:rPr lang="ru-RU" sz="7200" b="0" i="1" dirty="0" smtClean="0">
                        <a:latin typeface="Cambria Math"/>
                        <a:ea typeface="Cambria Math"/>
                      </a:rPr>
                      <m:t>ВАС=</m:t>
                    </m:r>
                    <m:r>
                      <a:rPr lang="ru-RU" sz="7200" i="1" dirty="0" smtClean="0">
                        <a:latin typeface="Cambria Math"/>
                        <a:ea typeface="Cambria Math"/>
                      </a:rPr>
                      <m:t>∠</m:t>
                    </m:r>
                  </m:oMath>
                </a14:m>
                <a:r>
                  <a:rPr lang="en-US" sz="7200" dirty="0" smtClean="0"/>
                  <a:t>BMN</a:t>
                </a:r>
                <a:r>
                  <a:rPr lang="ru-RU" sz="7200" b="1" dirty="0" smtClean="0"/>
                  <a:t> </a:t>
                </a:r>
                <a:r>
                  <a:rPr lang="ru-RU" sz="7200" dirty="0" smtClean="0"/>
                  <a:t>как соответственные углы при параллельных прямых </a:t>
                </a:r>
                <a:r>
                  <a:rPr lang="en-US" sz="7200" dirty="0" smtClean="0"/>
                  <a:t>MN </a:t>
                </a:r>
                <a:r>
                  <a:rPr lang="ru-RU" sz="7200" dirty="0" smtClean="0"/>
                  <a:t>и АС и секущей АВ</a:t>
                </a:r>
              </a:p>
              <a:p>
                <a:pPr marL="82296" indent="0">
                  <a:buNone/>
                </a:pPr>
                <a:r>
                  <a:rPr lang="ru-RU" sz="7200" dirty="0" smtClean="0"/>
                  <a:t>                                ∆АВС~∆ </a:t>
                </a:r>
                <a:r>
                  <a:rPr lang="en-US" sz="7200" dirty="0" smtClean="0"/>
                  <a:t>MBN </a:t>
                </a:r>
                <a:r>
                  <a:rPr lang="ru-RU" sz="7200" dirty="0" smtClean="0"/>
                  <a:t>по </a:t>
                </a:r>
                <a:r>
                  <a:rPr lang="ru-RU" sz="7200" dirty="0"/>
                  <a:t>двум </a:t>
                </a:r>
                <a:r>
                  <a:rPr lang="ru-RU" sz="7200" dirty="0" smtClean="0"/>
                  <a:t>угла</a:t>
                </a:r>
              </a:p>
              <a:p>
                <a:pPr marL="82296" indent="0">
                  <a:buNone/>
                </a:pPr>
                <a:r>
                  <a:rPr lang="ru-RU" sz="7200" dirty="0" smtClean="0"/>
                  <a:t>Обозначим </a:t>
                </a:r>
                <a:r>
                  <a:rPr lang="en-US" sz="7200" dirty="0" smtClean="0"/>
                  <a:t>BN=</a:t>
                </a:r>
                <a:r>
                  <a:rPr lang="ru-RU" sz="7200" dirty="0" smtClean="0"/>
                  <a:t> </a:t>
                </a:r>
                <a:r>
                  <a:rPr lang="en-US" sz="7200" dirty="0" smtClean="0"/>
                  <a:t>x</a:t>
                </a:r>
                <a:r>
                  <a:rPr lang="ru-RU" sz="7200" dirty="0" smtClean="0"/>
                  <a:t>, тогда </a:t>
                </a:r>
                <a:r>
                  <a:rPr lang="en-US" sz="7200" dirty="0" smtClean="0"/>
                  <a:t>BC= x+28</a:t>
                </a:r>
                <a:r>
                  <a:rPr lang="ru-RU" sz="7200" dirty="0" smtClean="0"/>
                  <a:t>,  составим отношение сторон                                                      </a:t>
                </a:r>
              </a:p>
              <a:p>
                <a:pPr marL="82296" indent="0">
                  <a:lnSpc>
                    <a:spcPct val="110000"/>
                  </a:lnSpc>
                  <a:buNone/>
                </a:pPr>
                <a:r>
                  <a:rPr lang="ru-RU" sz="7200" dirty="0" smtClean="0"/>
                  <a:t>                                     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72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7200" b="0" i="0" smtClean="0">
                            <a:latin typeface="Cambria Math"/>
                          </a:rPr>
                          <m:t>АС</m:t>
                        </m:r>
                      </m:num>
                      <m:den>
                        <m:r>
                          <a:rPr lang="en-US" sz="7200" b="0" i="1" smtClean="0">
                            <a:latin typeface="Cambria Math"/>
                          </a:rPr>
                          <m:t>𝑀𝑁</m:t>
                        </m:r>
                      </m:den>
                    </m:f>
                  </m:oMath>
                </a14:m>
                <a:r>
                  <a:rPr lang="en-US" sz="7200" dirty="0" smtClean="0"/>
                  <a:t> =</a:t>
                </a:r>
                <a:r>
                  <a:rPr lang="ru-RU" sz="7200" dirty="0" smtClean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720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en-US" sz="7200" b="0" i="0" dirty="0" smtClean="0">
                            <a:latin typeface="Cambria Math"/>
                          </a:rPr>
                          <m:t>BC</m:t>
                        </m:r>
                      </m:num>
                      <m:den>
                        <m:r>
                          <a:rPr lang="ru-RU" sz="7200" b="0" i="1" dirty="0" smtClean="0">
                            <a:latin typeface="Cambria Math"/>
                          </a:rPr>
                          <m:t> В</m:t>
                        </m:r>
                        <m:r>
                          <a:rPr lang="en-US" sz="7200" b="0" i="1" dirty="0" smtClean="0">
                            <a:latin typeface="Cambria Math"/>
                          </a:rPr>
                          <m:t>𝑁</m:t>
                        </m:r>
                      </m:den>
                    </m:f>
                  </m:oMath>
                </a14:m>
                <a:endParaRPr lang="ru-RU" sz="7200" dirty="0" smtClean="0"/>
              </a:p>
              <a:p>
                <a:pPr marL="82296" indent="0">
                  <a:lnSpc>
                    <a:spcPct val="110000"/>
                  </a:lnSpc>
                  <a:buNone/>
                </a:pPr>
                <a:r>
                  <a:rPr lang="ru-RU" sz="7200" dirty="0"/>
                  <a:t> </a:t>
                </a:r>
                <a:r>
                  <a:rPr lang="ru-RU" sz="7200" dirty="0" smtClean="0"/>
                  <a:t>                                     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72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7200" b="0" i="1" smtClean="0">
                            <a:latin typeface="Cambria Math"/>
                          </a:rPr>
                          <m:t>65</m:t>
                        </m:r>
                      </m:num>
                      <m:den>
                        <m:r>
                          <a:rPr lang="ru-RU" sz="7200" b="0" i="0" smtClean="0">
                            <a:latin typeface="Cambria Math"/>
                          </a:rPr>
                          <m:t>13</m:t>
                        </m:r>
                      </m:den>
                    </m:f>
                    <m:r>
                      <a:rPr lang="ru-RU" sz="7200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ru-RU" sz="72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7200" b="0" i="0" smtClean="0">
                            <a:latin typeface="Cambria Math"/>
                          </a:rPr>
                          <m:t>28+х</m:t>
                        </m:r>
                      </m:num>
                      <m:den>
                        <m:r>
                          <a:rPr lang="ru-RU" sz="7200" b="0" i="1" smtClean="0">
                            <a:latin typeface="Cambria Math"/>
                          </a:rPr>
                          <m:t>х</m:t>
                        </m:r>
                      </m:den>
                    </m:f>
                  </m:oMath>
                </a14:m>
                <a:endParaRPr lang="ru-RU" sz="7200" dirty="0" smtClean="0"/>
              </a:p>
              <a:p>
                <a:pPr marL="82296" indent="0">
                  <a:lnSpc>
                    <a:spcPct val="110000"/>
                  </a:lnSpc>
                  <a:buNone/>
                </a:pPr>
                <a:r>
                  <a:rPr lang="ru-RU" sz="7200" dirty="0" smtClean="0"/>
                  <a:t>                                           х=7, </a:t>
                </a:r>
                <a:r>
                  <a:rPr lang="ru-RU" sz="7200" dirty="0"/>
                  <a:t>итак  В</a:t>
                </a:r>
                <a:r>
                  <a:rPr lang="en-US" sz="7200" dirty="0" smtClean="0"/>
                  <a:t>N</a:t>
                </a:r>
                <a:r>
                  <a:rPr lang="ru-RU" sz="7200" dirty="0" smtClean="0"/>
                  <a:t>=7.</a:t>
                </a:r>
              </a:p>
              <a:p>
                <a:pPr marL="82296" indent="0">
                  <a:lnSpc>
                    <a:spcPct val="160000"/>
                  </a:lnSpc>
                  <a:buNone/>
                </a:pPr>
                <a:r>
                  <a:rPr lang="ru-RU" sz="7200" dirty="0" smtClean="0"/>
                  <a:t>                                          </a:t>
                </a:r>
                <a:endParaRPr lang="ru-RU" sz="7200" dirty="0"/>
              </a:p>
              <a:p>
                <a:pPr marL="82296" indent="0">
                  <a:buNone/>
                </a:pPr>
                <a:r>
                  <a:rPr lang="ru-RU" sz="7200" dirty="0" smtClean="0"/>
                  <a:t>                                         </a:t>
                </a:r>
                <a:r>
                  <a:rPr lang="ru-RU" sz="7200" b="1" dirty="0" smtClean="0"/>
                  <a:t>Ответ: </a:t>
                </a:r>
                <a:r>
                  <a:rPr lang="ru-RU" sz="7200" dirty="0" smtClean="0"/>
                  <a:t>7.</a:t>
                </a:r>
                <a:endParaRPr lang="ru-RU" sz="7200" dirty="0"/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835696" y="764704"/>
                <a:ext cx="7097992" cy="5976664"/>
              </a:xfrm>
              <a:blipFill rotWithShape="1">
                <a:blip r:embed="rId2"/>
                <a:stretch>
                  <a:fillRect r="-37082" b="-214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Равнобедренный треугольник 3"/>
          <p:cNvSpPr/>
          <p:nvPr/>
        </p:nvSpPr>
        <p:spPr>
          <a:xfrm>
            <a:off x="1547664" y="836712"/>
            <a:ext cx="2088232" cy="2304256"/>
          </a:xfrm>
          <a:prstGeom prst="triangl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>
            <a:off x="1403648" y="2060848"/>
            <a:ext cx="2376264" cy="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Пирог 6"/>
          <p:cNvSpPr/>
          <p:nvPr/>
        </p:nvSpPr>
        <p:spPr>
          <a:xfrm>
            <a:off x="1835696" y="1844824"/>
            <a:ext cx="396044" cy="432048"/>
          </a:xfrm>
          <a:prstGeom prst="pie">
            <a:avLst>
              <a:gd name="adj1" fmla="val 17640700"/>
              <a:gd name="adj2" fmla="val 2155433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8" name="Пирог 7"/>
          <p:cNvSpPr/>
          <p:nvPr/>
        </p:nvSpPr>
        <p:spPr>
          <a:xfrm rot="10240712">
            <a:off x="1355068" y="2899792"/>
            <a:ext cx="385192" cy="482352"/>
          </a:xfrm>
          <a:prstGeom prst="pie">
            <a:avLst>
              <a:gd name="adj1" fmla="val 7710046"/>
              <a:gd name="adj2" fmla="val 1114984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109069" y="3067179"/>
            <a:ext cx="41895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/>
              <a:t>А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730142" y="1736558"/>
            <a:ext cx="37863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b="1" dirty="0"/>
              <a:t>М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456646" y="509367"/>
            <a:ext cx="32092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b="1" dirty="0" smtClean="0"/>
              <a:t>В</a:t>
            </a:r>
            <a:endParaRPr lang="ru-RU" sz="16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3074076" y="1722294"/>
            <a:ext cx="33214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/>
              <a:t>N</a:t>
            </a:r>
            <a:endParaRPr lang="ru-RU" sz="1600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3563888" y="2949028"/>
            <a:ext cx="33214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/>
              <a:t>C</a:t>
            </a:r>
            <a:endParaRPr lang="ru-RU" sz="1600" b="1" dirty="0"/>
          </a:p>
        </p:txBody>
      </p:sp>
      <p:sp>
        <p:nvSpPr>
          <p:cNvPr id="14" name="TextBox 13"/>
          <p:cNvSpPr txBox="1"/>
          <p:nvPr/>
        </p:nvSpPr>
        <p:spPr>
          <a:xfrm>
            <a:off x="2404695" y="1736558"/>
            <a:ext cx="3898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/>
              <a:t>13</a:t>
            </a:r>
            <a:endParaRPr lang="ru-RU" sz="1600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3340109" y="2401186"/>
            <a:ext cx="3898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/>
              <a:t>28</a:t>
            </a:r>
            <a:endParaRPr lang="ru-RU" sz="1600" b="1" dirty="0"/>
          </a:p>
        </p:txBody>
      </p:sp>
      <p:sp>
        <p:nvSpPr>
          <p:cNvPr id="16" name="TextBox 15"/>
          <p:cNvSpPr txBox="1"/>
          <p:nvPr/>
        </p:nvSpPr>
        <p:spPr>
          <a:xfrm>
            <a:off x="2404695" y="3080019"/>
            <a:ext cx="3898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/>
              <a:t>65</a:t>
            </a:r>
            <a:endParaRPr lang="ru-RU" sz="1600" b="1" dirty="0"/>
          </a:p>
        </p:txBody>
      </p:sp>
      <p:sp>
        <p:nvSpPr>
          <p:cNvPr id="17" name="TextBox 16"/>
          <p:cNvSpPr txBox="1"/>
          <p:nvPr/>
        </p:nvSpPr>
        <p:spPr>
          <a:xfrm>
            <a:off x="2952889" y="1383740"/>
            <a:ext cx="28725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b="1" dirty="0" smtClean="0"/>
              <a:t>?</a:t>
            </a:r>
            <a:endParaRPr lang="ru-RU" sz="16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Прямоугольник 17"/>
              <p:cNvSpPr/>
              <p:nvPr/>
            </p:nvSpPr>
            <p:spPr>
              <a:xfrm>
                <a:off x="3995936" y="877114"/>
                <a:ext cx="4572000" cy="2561727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pPr lvl="0">
                  <a:spcAft>
                    <a:spcPts val="1000"/>
                  </a:spcAft>
                </a:pPr>
                <a:r>
                  <a:rPr lang="ru-RU" dirty="0" smtClean="0">
                    <a:solidFill>
                      <a:prstClr val="black"/>
                    </a:solidFill>
                    <a:latin typeface="Times New Roman" panose="02020603050405020304" pitchFamily="18" charset="0"/>
                    <a:ea typeface="Calibri"/>
                    <a:cs typeface="Times New Roman" panose="02020603050405020304" pitchFamily="18" charset="0"/>
                  </a:rPr>
                  <a:t> </a:t>
                </a:r>
                <a:r>
                  <a:rPr lang="ru-RU" b="1" dirty="0">
                    <a:solidFill>
                      <a:prstClr val="black"/>
                    </a:solidFill>
                    <a:ea typeface="Calibri"/>
                    <a:cs typeface="Times New Roman" panose="02020603050405020304" pitchFamily="18" charset="0"/>
                  </a:rPr>
                  <a:t>Дано</a:t>
                </a:r>
                <a:r>
                  <a:rPr lang="ru-RU" dirty="0">
                    <a:solidFill>
                      <a:prstClr val="black"/>
                    </a:solidFill>
                    <a:ea typeface="Calibri"/>
                    <a:cs typeface="Times New Roman" panose="02020603050405020304" pitchFamily="18" charset="0"/>
                  </a:rPr>
                  <a:t>: </a:t>
                </a:r>
                <a:r>
                  <a:rPr lang="ru-RU" dirty="0" smtClean="0">
                    <a:solidFill>
                      <a:prstClr val="black"/>
                    </a:solidFill>
                    <a:ea typeface="Calibri"/>
                    <a:cs typeface="Times New Roman" panose="02020603050405020304" pitchFamily="18" charset="0"/>
                  </a:rPr>
                  <a:t>∆АВС, </a:t>
                </a:r>
                <a:r>
                  <a:rPr lang="en-US" dirty="0" smtClean="0">
                    <a:solidFill>
                      <a:prstClr val="black"/>
                    </a:solidFill>
                    <a:ea typeface="Calibri"/>
                    <a:cs typeface="Times New Roman" panose="02020603050405020304" pitchFamily="18" charset="0"/>
                  </a:rPr>
                  <a:t>MN</a:t>
                </a:r>
                <a14:m>
                  <m:oMath xmlns:m="http://schemas.openxmlformats.org/officeDocument/2006/math">
                    <m:r>
                      <a:rPr lang="ru-RU" b="0" i="0" smtClean="0">
                        <a:solidFill>
                          <a:prstClr val="black"/>
                        </a:solidFill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 </m:t>
                    </m:r>
                    <m:r>
                      <a:rPr lang="en-US" i="1" smtClean="0">
                        <a:solidFill>
                          <a:prstClr val="black"/>
                        </a:solidFill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∥</m:t>
                    </m:r>
                  </m:oMath>
                </a14:m>
                <a:r>
                  <a:rPr lang="en-US" dirty="0" smtClean="0">
                    <a:solidFill>
                      <a:prstClr val="black"/>
                    </a:solidFill>
                    <a:ea typeface="Calibri"/>
                    <a:cs typeface="Times New Roman" panose="02020603050405020304" pitchFamily="18" charset="0"/>
                  </a:rPr>
                  <a:t> </a:t>
                </a:r>
                <a:r>
                  <a:rPr lang="ru-RU" dirty="0" smtClean="0">
                    <a:solidFill>
                      <a:prstClr val="black"/>
                    </a:solidFill>
                    <a:ea typeface="Calibri"/>
                    <a:cs typeface="Times New Roman" panose="02020603050405020304" pitchFamily="18" charset="0"/>
                  </a:rPr>
                  <a:t>АС,</a:t>
                </a:r>
                <a:r>
                  <a:rPr lang="en-US" dirty="0" smtClean="0">
                    <a:solidFill>
                      <a:prstClr val="black"/>
                    </a:solidFill>
                    <a:ea typeface="Calibri"/>
                    <a:cs typeface="Times New Roman" panose="02020603050405020304" pitchFamily="18" charset="0"/>
                  </a:rPr>
                  <a:t> MN=13</a:t>
                </a:r>
                <a:r>
                  <a:rPr lang="ru-RU" dirty="0" smtClean="0">
                    <a:solidFill>
                      <a:prstClr val="black"/>
                    </a:solidFill>
                    <a:ea typeface="Calibri"/>
                    <a:cs typeface="Times New Roman" panose="02020603050405020304" pitchFamily="18" charset="0"/>
                  </a:rPr>
                  <a:t>,</a:t>
                </a:r>
                <a:r>
                  <a:rPr lang="en-US" dirty="0" smtClean="0">
                    <a:solidFill>
                      <a:prstClr val="black"/>
                    </a:solidFill>
                    <a:ea typeface="Calibri"/>
                    <a:cs typeface="Times New Roman" panose="02020603050405020304" pitchFamily="18" charset="0"/>
                  </a:rPr>
                  <a:t> </a:t>
                </a:r>
                <a:r>
                  <a:rPr lang="en-US" dirty="0">
                    <a:solidFill>
                      <a:prstClr val="black"/>
                    </a:solidFill>
                    <a:ea typeface="Calibri"/>
                    <a:cs typeface="Times New Roman" panose="02020603050405020304" pitchFamily="18" charset="0"/>
                  </a:rPr>
                  <a:t>N</a:t>
                </a:r>
                <a:r>
                  <a:rPr lang="en-US" dirty="0" smtClean="0">
                    <a:solidFill>
                      <a:prstClr val="black"/>
                    </a:solidFill>
                    <a:ea typeface="Calibri"/>
                    <a:cs typeface="Times New Roman" panose="02020603050405020304" pitchFamily="18" charset="0"/>
                  </a:rPr>
                  <a:t>C=28</a:t>
                </a:r>
                <a:r>
                  <a:rPr lang="ru-RU" dirty="0" smtClean="0">
                    <a:solidFill>
                      <a:prstClr val="black"/>
                    </a:solidFill>
                    <a:ea typeface="Calibri"/>
                    <a:cs typeface="Times New Roman" panose="02020603050405020304" pitchFamily="18" charset="0"/>
                  </a:rPr>
                  <a:t>,            </a:t>
                </a:r>
                <a:endParaRPr lang="ru-RU" dirty="0">
                  <a:solidFill>
                    <a:prstClr val="black"/>
                  </a:solidFill>
                  <a:ea typeface="Calibri"/>
                  <a:cs typeface="Times New Roman" panose="02020603050405020304" pitchFamily="18" charset="0"/>
                </a:endParaRPr>
              </a:p>
              <a:p>
                <a:pPr lvl="0">
                  <a:spcAft>
                    <a:spcPts val="1000"/>
                  </a:spcAft>
                </a:pPr>
                <a:r>
                  <a:rPr lang="ru-RU" dirty="0">
                    <a:solidFill>
                      <a:prstClr val="black"/>
                    </a:solidFill>
                    <a:ea typeface="Calibri"/>
                    <a:cs typeface="Times New Roman" panose="02020603050405020304" pitchFamily="18" charset="0"/>
                  </a:rPr>
                  <a:t>             </a:t>
                </a:r>
                <a:r>
                  <a:rPr lang="ru-RU" dirty="0" smtClean="0">
                    <a:solidFill>
                      <a:prstClr val="black"/>
                    </a:solidFill>
                    <a:ea typeface="Calibri"/>
                    <a:cs typeface="Times New Roman" panose="02020603050405020304" pitchFamily="18" charset="0"/>
                  </a:rPr>
                  <a:t>АС=65.</a:t>
                </a:r>
                <a:endParaRPr lang="ru-RU" dirty="0">
                  <a:solidFill>
                    <a:prstClr val="black"/>
                  </a:solidFill>
                  <a:ea typeface="Calibri"/>
                  <a:cs typeface="Times New Roman" panose="02020603050405020304" pitchFamily="18" charset="0"/>
                </a:endParaRPr>
              </a:p>
              <a:p>
                <a:pPr lvl="0"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ru-RU" dirty="0">
                    <a:solidFill>
                      <a:prstClr val="black"/>
                    </a:solidFill>
                    <a:ea typeface="Calibri"/>
                    <a:cs typeface="Times New Roman" panose="02020603050405020304" pitchFamily="18" charset="0"/>
                  </a:rPr>
                  <a:t>  </a:t>
                </a:r>
                <a:r>
                  <a:rPr lang="ru-RU" b="1" dirty="0">
                    <a:solidFill>
                      <a:prstClr val="black"/>
                    </a:solidFill>
                    <a:ea typeface="Calibri"/>
                    <a:cs typeface="Times New Roman" panose="02020603050405020304" pitchFamily="18" charset="0"/>
                  </a:rPr>
                  <a:t>Найти</a:t>
                </a:r>
                <a:r>
                  <a:rPr lang="ru-RU" dirty="0">
                    <a:solidFill>
                      <a:prstClr val="black"/>
                    </a:solidFill>
                    <a:ea typeface="Calibri"/>
                    <a:cs typeface="Times New Roman" panose="02020603050405020304" pitchFamily="18" charset="0"/>
                  </a:rPr>
                  <a:t> : </a:t>
                </a:r>
                <a:r>
                  <a:rPr lang="ru-RU" dirty="0" smtClean="0">
                    <a:solidFill>
                      <a:prstClr val="black"/>
                    </a:solidFill>
                    <a:ea typeface="Calibri"/>
                    <a:cs typeface="Times New Roman" panose="02020603050405020304" pitchFamily="18" charset="0"/>
                  </a:rPr>
                  <a:t>В</a:t>
                </a:r>
                <a:r>
                  <a:rPr lang="en-US" dirty="0" smtClean="0">
                    <a:solidFill>
                      <a:prstClr val="black"/>
                    </a:solidFill>
                    <a:ea typeface="Calibri"/>
                    <a:cs typeface="Times New Roman" panose="02020603050405020304" pitchFamily="18" charset="0"/>
                  </a:rPr>
                  <a:t>N</a:t>
                </a:r>
                <a:r>
                  <a:rPr lang="ru-RU" dirty="0" smtClean="0">
                    <a:solidFill>
                      <a:prstClr val="black"/>
                    </a:solidFill>
                    <a:ea typeface="Calibri"/>
                    <a:cs typeface="Times New Roman" panose="02020603050405020304" pitchFamily="18" charset="0"/>
                  </a:rPr>
                  <a:t>-?</a:t>
                </a:r>
                <a:endParaRPr lang="en-US" dirty="0" smtClean="0">
                  <a:solidFill>
                    <a:prstClr val="black"/>
                  </a:solidFill>
                  <a:ea typeface="Calibri"/>
                  <a:cs typeface="Times New Roman" panose="02020603050405020304" pitchFamily="18" charset="0"/>
                </a:endParaRPr>
              </a:p>
              <a:p>
                <a:pPr lvl="0"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ru-RU" dirty="0">
                    <a:solidFill>
                      <a:prstClr val="black"/>
                    </a:solidFill>
                    <a:cs typeface="Times New Roman" panose="02020603050405020304" pitchFamily="18" charset="0"/>
                  </a:rPr>
                  <a:t> </a:t>
                </a:r>
                <a:r>
                  <a:rPr lang="ru-RU" dirty="0" smtClean="0">
                    <a:solidFill>
                      <a:prstClr val="black"/>
                    </a:solidFill>
                    <a:cs typeface="Times New Roman" panose="02020603050405020304" pitchFamily="18" charset="0"/>
                  </a:rPr>
                  <a:t> </a:t>
                </a:r>
                <a:r>
                  <a:rPr lang="ru-RU" b="1" dirty="0" smtClean="0">
                    <a:solidFill>
                      <a:prstClr val="black"/>
                    </a:solidFill>
                    <a:cs typeface="Times New Roman" panose="02020603050405020304" pitchFamily="18" charset="0"/>
                  </a:rPr>
                  <a:t>Решение:</a:t>
                </a:r>
              </a:p>
              <a:p>
                <a:pPr lvl="0">
                  <a:lnSpc>
                    <a:spcPct val="115000"/>
                  </a:lnSpc>
                  <a:spcAft>
                    <a:spcPts val="1000"/>
                  </a:spcAft>
                </a:pPr>
                <a:endParaRPr lang="ru-RU" b="1" dirty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lvl="0">
                  <a:lnSpc>
                    <a:spcPct val="115000"/>
                  </a:lnSpc>
                  <a:spcAft>
                    <a:spcPts val="1000"/>
                  </a:spcAft>
                </a:pPr>
                <a:endParaRPr lang="ru-RU" b="1" dirty="0"/>
              </a:p>
            </p:txBody>
          </p:sp>
        </mc:Choice>
        <mc:Fallback xmlns="">
          <p:sp>
            <p:nvSpPr>
              <p:cNvPr id="18" name="Прямоугольник 1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95936" y="877114"/>
                <a:ext cx="4572000" cy="2561727"/>
              </a:xfrm>
              <a:prstGeom prst="rect">
                <a:avLst/>
              </a:prstGeom>
              <a:blipFill rotWithShape="1">
                <a:blip r:embed="rId3"/>
                <a:stretch>
                  <a:fillRect t="-1190" r="-74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4328465" y="3933056"/>
                <a:ext cx="37702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i="1" smtClean="0">
                          <a:latin typeface="Cambria Math"/>
                          <a:ea typeface="Cambria Math"/>
                        </a:rPr>
                        <m:t>⇓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28465" y="3933056"/>
                <a:ext cx="377026" cy="369332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Управляющая кнопка: назад 4">
            <a:hlinkClick r:id="" action="ppaction://hlinkshowjump?jump=previousslide" highlightClick="1"/>
          </p:cNvPr>
          <p:cNvSpPr/>
          <p:nvPr/>
        </p:nvSpPr>
        <p:spPr>
          <a:xfrm>
            <a:off x="323528" y="6262704"/>
            <a:ext cx="576064" cy="478664"/>
          </a:xfrm>
          <a:prstGeom prst="actionButtonBackPrevious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0" name="Управляющая кнопка: домой 19">
            <a:hlinkClick r:id="rId5" action="ppaction://hlinksldjump" highlightClick="1"/>
          </p:cNvPr>
          <p:cNvSpPr/>
          <p:nvPr/>
        </p:nvSpPr>
        <p:spPr>
          <a:xfrm>
            <a:off x="6012160" y="6262704"/>
            <a:ext cx="648072" cy="478664"/>
          </a:xfrm>
          <a:prstGeom prst="actionButtonHom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1" name="Управляющая кнопка: далее 20">
            <a:hlinkClick r:id="" action="ppaction://hlinkshowjump?jump=nextslide" highlightClick="1"/>
          </p:cNvPr>
          <p:cNvSpPr/>
          <p:nvPr/>
        </p:nvSpPr>
        <p:spPr>
          <a:xfrm>
            <a:off x="8327474" y="6165304"/>
            <a:ext cx="504056" cy="576064"/>
          </a:xfrm>
          <a:prstGeom prst="actionButtonForwardNex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573277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3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3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4" end="2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3">
                                            <p:txEl>
                                              <p:pRg st="24" end="2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24" end="2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3">
                                            <p:txEl>
                                              <p:pRg st="24" end="2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5" end="2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3">
                                            <p:txEl>
                                              <p:pRg st="25" end="2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25" end="2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25" end="2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1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03848" y="260648"/>
            <a:ext cx="2632336" cy="634082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700" dirty="0">
                <a:latin typeface="+mn-lt"/>
              </a:rPr>
              <a:t>Задача </a:t>
            </a:r>
            <a:r>
              <a:rPr lang="ru-RU" sz="2700" dirty="0" smtClean="0">
                <a:latin typeface="+mn-lt"/>
              </a:rPr>
              <a:t>6.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4" name="Управляющая кнопка: назад 3">
            <a:hlinkClick r:id="" action="ppaction://hlinkshowjump?jump=previousslide" highlightClick="1"/>
          </p:cNvPr>
          <p:cNvSpPr/>
          <p:nvPr/>
        </p:nvSpPr>
        <p:spPr>
          <a:xfrm>
            <a:off x="395536" y="6237312"/>
            <a:ext cx="504056" cy="432048"/>
          </a:xfrm>
          <a:prstGeom prst="actionButtonBackPrevious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" name="Управляющая кнопка: далее 4">
            <a:hlinkClick r:id="" action="ppaction://hlinkshowjump?jump=nextslide" highlightClick="1"/>
          </p:cNvPr>
          <p:cNvSpPr/>
          <p:nvPr/>
        </p:nvSpPr>
        <p:spPr>
          <a:xfrm>
            <a:off x="8496436" y="6237312"/>
            <a:ext cx="504056" cy="404664"/>
          </a:xfrm>
          <a:prstGeom prst="actionButtonForwardNex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" name="Управляющая кнопка: домой 5">
            <a:hlinkClick r:id="rId2" action="ppaction://hlinksldjump" highlightClick="1"/>
          </p:cNvPr>
          <p:cNvSpPr/>
          <p:nvPr/>
        </p:nvSpPr>
        <p:spPr>
          <a:xfrm>
            <a:off x="6012160" y="6237312"/>
            <a:ext cx="576064" cy="504056"/>
          </a:xfrm>
          <a:prstGeom prst="actionButtonHom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Объект 6"/>
              <p:cNvSpPr>
                <a:spLocks noGrp="1"/>
              </p:cNvSpPr>
              <p:nvPr>
                <p:ph idx="1"/>
              </p:nvPr>
            </p:nvSpPr>
            <p:spPr>
              <a:xfrm>
                <a:off x="1593786" y="965984"/>
                <a:ext cx="7307941" cy="5127312"/>
              </a:xfrm>
            </p:spPr>
            <p:txBody>
              <a:bodyPr>
                <a:normAutofit fontScale="25000" lnSpcReduction="20000"/>
              </a:bodyPr>
              <a:lstStyle/>
              <a:p>
                <a:pPr marL="0" lvl="0" indent="0">
                  <a:spcBef>
                    <a:spcPts val="0"/>
                  </a:spcBef>
                  <a:spcAft>
                    <a:spcPts val="1000"/>
                  </a:spcAft>
                  <a:buClrTx/>
                  <a:buSzTx/>
                  <a:buNone/>
                </a:pPr>
                <a:r>
                  <a:rPr lang="ru-RU" sz="1800" b="1" dirty="0" smtClean="0">
                    <a:solidFill>
                      <a:prstClr val="black"/>
                    </a:solidFill>
                  </a:rPr>
                  <a:t>                                                                                                                                                                                                                                   </a:t>
                </a:r>
                <a:r>
                  <a:rPr lang="ru-RU" sz="7200" b="1" dirty="0" smtClean="0">
                    <a:solidFill>
                      <a:prstClr val="black"/>
                    </a:solidFill>
                  </a:rPr>
                  <a:t>Дано: </a:t>
                </a:r>
                <a:r>
                  <a:rPr lang="ru-RU" sz="7200" dirty="0" smtClean="0">
                    <a:solidFill>
                      <a:prstClr val="black"/>
                    </a:solidFill>
                    <a:ea typeface="Calibri"/>
                    <a:cs typeface="Times New Roman" panose="02020603050405020304" pitchFamily="18" charset="0"/>
                  </a:rPr>
                  <a:t>∆АВС-прямоугольный,</a:t>
                </a:r>
              </a:p>
              <a:p>
                <a:pPr marL="0" lvl="0" indent="0">
                  <a:spcBef>
                    <a:spcPts val="0"/>
                  </a:spcBef>
                  <a:spcAft>
                    <a:spcPts val="1000"/>
                  </a:spcAft>
                  <a:buClrTx/>
                  <a:buSzTx/>
                  <a:buNone/>
                </a:pPr>
                <a:r>
                  <a:rPr lang="ru-RU" sz="7200" dirty="0">
                    <a:solidFill>
                      <a:prstClr val="black"/>
                    </a:solidFill>
                    <a:ea typeface="Calibri"/>
                    <a:cs typeface="Times New Roman" panose="02020603050405020304" pitchFamily="18" charset="0"/>
                  </a:rPr>
                  <a:t> </a:t>
                </a:r>
                <a:r>
                  <a:rPr lang="ru-RU" sz="7200" dirty="0" smtClean="0">
                    <a:solidFill>
                      <a:prstClr val="black"/>
                    </a:solidFill>
                    <a:ea typeface="Calibri"/>
                    <a:cs typeface="Times New Roman" panose="02020603050405020304" pitchFamily="18" charset="0"/>
                  </a:rPr>
                  <a:t>                                                                           высота ВН, АН=10, </a:t>
                </a:r>
              </a:p>
              <a:p>
                <a:pPr marL="0" lvl="0" indent="0">
                  <a:spcBef>
                    <a:spcPts val="0"/>
                  </a:spcBef>
                  <a:spcAft>
                    <a:spcPts val="1000"/>
                  </a:spcAft>
                  <a:buClrTx/>
                  <a:buSzTx/>
                  <a:buNone/>
                </a:pPr>
                <a:r>
                  <a:rPr lang="ru-RU" sz="7200" dirty="0" smtClean="0">
                    <a:solidFill>
                      <a:prstClr val="black"/>
                    </a:solidFill>
                    <a:ea typeface="Calibri"/>
                    <a:cs typeface="Times New Roman" panose="02020603050405020304" pitchFamily="18" charset="0"/>
                  </a:rPr>
                  <a:t>                                                                             АС=40                            </a:t>
                </a:r>
              </a:p>
              <a:p>
                <a:pPr marL="82296" lvl="0" indent="0">
                  <a:buClr>
                    <a:srgbClr val="AD0101"/>
                  </a:buClr>
                  <a:buNone/>
                </a:pPr>
                <a:r>
                  <a:rPr lang="ru-RU" sz="7200" b="1" dirty="0" smtClean="0">
                    <a:solidFill>
                      <a:prstClr val="black"/>
                    </a:solidFill>
                  </a:rPr>
                  <a:t>                                                              Найти</a:t>
                </a:r>
                <a:r>
                  <a:rPr lang="ru-RU" sz="7200" b="1" dirty="0">
                    <a:solidFill>
                      <a:prstClr val="black"/>
                    </a:solidFill>
                  </a:rPr>
                  <a:t>: </a:t>
                </a:r>
                <a:r>
                  <a:rPr lang="ru-RU" sz="7200" dirty="0" smtClean="0">
                    <a:solidFill>
                      <a:prstClr val="black"/>
                    </a:solidFill>
                  </a:rPr>
                  <a:t>АВ</a:t>
                </a:r>
                <a:endParaRPr lang="ru-RU" sz="7200" dirty="0">
                  <a:solidFill>
                    <a:prstClr val="black"/>
                  </a:solidFill>
                </a:endParaRPr>
              </a:p>
              <a:p>
                <a:pPr marL="82296" lvl="0" indent="0">
                  <a:buClr>
                    <a:srgbClr val="AD0101"/>
                  </a:buClr>
                  <a:buNone/>
                </a:pPr>
                <a:r>
                  <a:rPr lang="ru-RU" sz="7200" dirty="0">
                    <a:solidFill>
                      <a:prstClr val="black"/>
                    </a:solidFill>
                  </a:rPr>
                  <a:t>                                                              </a:t>
                </a:r>
                <a:r>
                  <a:rPr lang="ru-RU" sz="7200" b="1" dirty="0" smtClean="0">
                    <a:solidFill>
                      <a:prstClr val="black"/>
                    </a:solidFill>
                  </a:rPr>
                  <a:t>Решение:</a:t>
                </a:r>
              </a:p>
              <a:p>
                <a:pPr marL="82296" lvl="0" indent="0">
                  <a:buClr>
                    <a:srgbClr val="AD0101"/>
                  </a:buClr>
                  <a:buNone/>
                </a:pPr>
                <a:endParaRPr lang="ru-RU" sz="7200" b="1" dirty="0">
                  <a:solidFill>
                    <a:prstClr val="black"/>
                  </a:solidFill>
                </a:endParaRPr>
              </a:p>
              <a:p>
                <a:pPr marL="82296" lvl="0" indent="0">
                  <a:buClr>
                    <a:srgbClr val="AD0101"/>
                  </a:buClr>
                  <a:buNone/>
                </a:pPr>
                <a:endParaRPr lang="ru-RU" sz="4500" dirty="0" smtClean="0">
                  <a:solidFill>
                    <a:prstClr val="black"/>
                  </a:solidFill>
                </a:endParaRPr>
              </a:p>
              <a:p>
                <a:pPr marL="82296" lvl="0" indent="0">
                  <a:buClr>
                    <a:srgbClr val="AD0101"/>
                  </a:buClr>
                  <a:buNone/>
                </a:pPr>
                <a:r>
                  <a:rPr lang="ru-RU" sz="4500" dirty="0" smtClean="0">
                    <a:solidFill>
                      <a:prstClr val="black"/>
                    </a:solidFill>
                  </a:rPr>
                  <a:t>              	</a:t>
                </a:r>
              </a:p>
              <a:p>
                <a:pPr marL="82296" lvl="0" indent="0">
                  <a:buClr>
                    <a:srgbClr val="AD0101"/>
                  </a:buClr>
                  <a:buNone/>
                </a:pPr>
                <a:endParaRPr lang="ru-RU" sz="4500" dirty="0" smtClean="0">
                  <a:solidFill>
                    <a:prstClr val="black"/>
                  </a:solidFill>
                </a:endParaRPr>
              </a:p>
              <a:p>
                <a:pPr marL="82296" lvl="0" indent="0">
                  <a:buClr>
                    <a:srgbClr val="AD0101"/>
                  </a:buClr>
                  <a:buNone/>
                </a:pPr>
                <a:r>
                  <a:rPr lang="ru-RU" sz="7200" dirty="0" smtClean="0">
                    <a:solidFill>
                      <a:prstClr val="black"/>
                    </a:solidFill>
                  </a:rPr>
                  <a:t>         АН- есть среднее пропорциональное для гипотенузы и отрезка                            	    гипотенузы</a:t>
                </a:r>
                <a:endParaRPr lang="ru-RU" sz="7200" dirty="0">
                  <a:solidFill>
                    <a:prstClr val="black"/>
                  </a:solidFill>
                </a:endParaRPr>
              </a:p>
              <a:p>
                <a:pPr marL="82296" indent="0">
                  <a:buNone/>
                </a:pPr>
                <a:r>
                  <a:rPr lang="ru-RU" sz="7200" dirty="0" smtClean="0"/>
                  <a:t>          ВН=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ru-RU" sz="7200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ru-RU" sz="7200" b="0" i="1" smtClean="0">
                            <a:latin typeface="Cambria Math"/>
                          </a:rPr>
                          <m:t>АС·АН</m:t>
                        </m:r>
                      </m:e>
                    </m:rad>
                  </m:oMath>
                </a14:m>
                <a:endParaRPr lang="ru-RU" sz="7200" dirty="0" smtClean="0"/>
              </a:p>
              <a:p>
                <a:pPr marL="82296" indent="0">
                  <a:buNone/>
                </a:pPr>
                <a:r>
                  <a:rPr lang="ru-RU" sz="7200" dirty="0"/>
                  <a:t> </a:t>
                </a:r>
                <a:r>
                  <a:rPr lang="ru-RU" sz="7200" dirty="0" smtClean="0"/>
                  <a:t>         ВН=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ru-RU" sz="7200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ru-RU" sz="7200" b="0" i="1" smtClean="0">
                            <a:latin typeface="Cambria Math"/>
                          </a:rPr>
                          <m:t>10·40</m:t>
                        </m:r>
                      </m:e>
                    </m:rad>
                  </m:oMath>
                </a14:m>
                <a:r>
                  <a:rPr lang="ru-RU" sz="7200" dirty="0" smtClean="0"/>
                  <a:t>=20</a:t>
                </a:r>
              </a:p>
              <a:p>
                <a:pPr marL="82296" indent="0">
                  <a:buNone/>
                </a:pPr>
                <a:endParaRPr lang="ru-RU" sz="7200" dirty="0"/>
              </a:p>
              <a:p>
                <a:pPr marL="82296" indent="0">
                  <a:buNone/>
                </a:pPr>
                <a:endParaRPr lang="ru-RU" sz="4500" dirty="0" smtClean="0"/>
              </a:p>
              <a:p>
                <a:pPr marL="82296" indent="0">
                  <a:buNone/>
                </a:pPr>
                <a:endParaRPr lang="ru-RU" sz="4500" dirty="0"/>
              </a:p>
              <a:p>
                <a:pPr marL="82296" indent="0">
                  <a:buNone/>
                </a:pPr>
                <a:endParaRPr lang="ru-RU" sz="4500" dirty="0" smtClean="0"/>
              </a:p>
              <a:p>
                <a:pPr marL="82296" indent="0">
                  <a:buNone/>
                </a:pPr>
                <a:endParaRPr lang="ru-RU" sz="4500" dirty="0"/>
              </a:p>
              <a:p>
                <a:pPr marL="82296" indent="0">
                  <a:buNone/>
                </a:pPr>
                <a:endParaRPr lang="ru-RU" sz="4500" dirty="0" smtClean="0"/>
              </a:p>
              <a:p>
                <a:pPr marL="82296" indent="0" algn="ctr">
                  <a:buNone/>
                </a:pPr>
                <a:r>
                  <a:rPr lang="ru-RU" sz="7200" b="1" dirty="0"/>
                  <a:t>Ответ: </a:t>
                </a:r>
                <a:r>
                  <a:rPr lang="ru-RU" sz="7200" dirty="0" smtClean="0"/>
                  <a:t>20.</a:t>
                </a:r>
                <a:endParaRPr lang="ru-RU" sz="7200" dirty="0"/>
              </a:p>
              <a:p>
                <a:pPr marL="82296" indent="0" algn="ctr">
                  <a:buNone/>
                </a:pPr>
                <a:endParaRPr lang="ru-RU" sz="2900" dirty="0"/>
              </a:p>
            </p:txBody>
          </p:sp>
        </mc:Choice>
        <mc:Fallback xmlns="">
          <p:sp>
            <p:nvSpPr>
              <p:cNvPr id="7" name="Объект 6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593786" y="965984"/>
                <a:ext cx="7307941" cy="5127312"/>
              </a:xfrm>
              <a:blipFill rotWithShape="1">
                <a:blip r:embed="rId3"/>
                <a:stretch>
                  <a:fillRect t="-1663" r="-17431" b="-795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TextBox 15"/>
          <p:cNvSpPr txBox="1"/>
          <p:nvPr/>
        </p:nvSpPr>
        <p:spPr>
          <a:xfrm>
            <a:off x="1593787" y="652046"/>
            <a:ext cx="351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/>
              <a:t>С</a:t>
            </a:r>
            <a:endParaRPr lang="ru-RU" b="1" dirty="0"/>
          </a:p>
        </p:txBody>
      </p:sp>
      <p:sp>
        <p:nvSpPr>
          <p:cNvPr id="17" name="TextBox 16"/>
          <p:cNvSpPr txBox="1"/>
          <p:nvPr/>
        </p:nvSpPr>
        <p:spPr>
          <a:xfrm>
            <a:off x="2842159" y="1437510"/>
            <a:ext cx="3642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/>
              <a:t>Н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4566890" y="2812286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/>
              <a:t>А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1593787" y="2893586"/>
            <a:ext cx="3385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/>
              <a:t>В</a:t>
            </a:r>
            <a:endParaRPr lang="ru-RU" b="1" dirty="0"/>
          </a:p>
        </p:txBody>
      </p:sp>
      <p:sp>
        <p:nvSpPr>
          <p:cNvPr id="20" name="TextBox 19"/>
          <p:cNvSpPr txBox="1"/>
          <p:nvPr/>
        </p:nvSpPr>
        <p:spPr>
          <a:xfrm>
            <a:off x="2939770" y="2996952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/>
              <a:t>?</a:t>
            </a:r>
            <a:endParaRPr lang="ru-RU" b="1" dirty="0"/>
          </a:p>
        </p:txBody>
      </p:sp>
      <p:grpSp>
        <p:nvGrpSpPr>
          <p:cNvPr id="1029" name="Группа 1028"/>
          <p:cNvGrpSpPr/>
          <p:nvPr/>
        </p:nvGrpSpPr>
        <p:grpSpPr>
          <a:xfrm>
            <a:off x="1883067" y="1124744"/>
            <a:ext cx="2674059" cy="1872209"/>
            <a:chOff x="1883067" y="1124744"/>
            <a:chExt cx="2674059" cy="1872209"/>
          </a:xfrm>
        </p:grpSpPr>
        <p:cxnSp>
          <p:nvCxnSpPr>
            <p:cNvPr id="10" name="Прямая соединительная линия 9"/>
            <p:cNvCxnSpPr/>
            <p:nvPr/>
          </p:nvCxnSpPr>
          <p:spPr>
            <a:xfrm flipV="1">
              <a:off x="1922577" y="1771133"/>
              <a:ext cx="872161" cy="122582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  <p:sp>
          <p:nvSpPr>
            <p:cNvPr id="15" name="Прямоугольник 14"/>
            <p:cNvSpPr/>
            <p:nvPr/>
          </p:nvSpPr>
          <p:spPr>
            <a:xfrm rot="1989660" flipH="1" flipV="1">
              <a:off x="2710153" y="1851141"/>
              <a:ext cx="274749" cy="225710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cxnSp>
          <p:nvCxnSpPr>
            <p:cNvPr id="22" name="Прямая соединительная линия 21"/>
            <p:cNvCxnSpPr/>
            <p:nvPr/>
          </p:nvCxnSpPr>
          <p:spPr>
            <a:xfrm>
              <a:off x="1883067" y="1124744"/>
              <a:ext cx="24637" cy="1872208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Прямая соединительная линия 23"/>
            <p:cNvCxnSpPr/>
            <p:nvPr/>
          </p:nvCxnSpPr>
          <p:spPr>
            <a:xfrm>
              <a:off x="1922577" y="2996952"/>
              <a:ext cx="2634549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8" name="Прямая соединительная линия 27"/>
          <p:cNvCxnSpPr/>
          <p:nvPr/>
        </p:nvCxnSpPr>
        <p:spPr>
          <a:xfrm>
            <a:off x="1873303" y="1135657"/>
            <a:ext cx="2683823" cy="1872208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0" name="TextBox 1029"/>
          <p:cNvSpPr txBox="1"/>
          <p:nvPr/>
        </p:nvSpPr>
        <p:spPr>
          <a:xfrm rot="2214797">
            <a:off x="3093870" y="2186974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/>
              <a:t>10</a:t>
            </a:r>
            <a:endParaRPr lang="ru-RU" b="1" dirty="0"/>
          </a:p>
        </p:txBody>
      </p:sp>
      <p:sp>
        <p:nvSpPr>
          <p:cNvPr id="1031" name="TextBox 1030"/>
          <p:cNvSpPr txBox="1"/>
          <p:nvPr/>
        </p:nvSpPr>
        <p:spPr>
          <a:xfrm rot="2139219">
            <a:off x="3158508" y="1677804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rgbClr val="C00000"/>
                </a:solidFill>
              </a:rPr>
              <a:t>40</a:t>
            </a:r>
            <a:endParaRPr lang="ru-RU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928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27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Задача </a:t>
            </a:r>
            <a:r>
              <a:rPr lang="ru-RU" sz="27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7.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4" name="Управляющая кнопка: назад 3">
            <a:hlinkClick r:id="" action="ppaction://hlinkshowjump?jump=previousslide" highlightClick="1"/>
          </p:cNvPr>
          <p:cNvSpPr/>
          <p:nvPr/>
        </p:nvSpPr>
        <p:spPr>
          <a:xfrm>
            <a:off x="395536" y="6300827"/>
            <a:ext cx="504056" cy="440541"/>
          </a:xfrm>
          <a:prstGeom prst="actionButtonBackPrevious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" name="Управляющая кнопка: далее 4">
            <a:hlinkClick r:id="" action="ppaction://hlinkshowjump?jump=nextslide" highlightClick="1"/>
          </p:cNvPr>
          <p:cNvSpPr/>
          <p:nvPr/>
        </p:nvSpPr>
        <p:spPr>
          <a:xfrm>
            <a:off x="8165174" y="6300827"/>
            <a:ext cx="432048" cy="360040"/>
          </a:xfrm>
          <a:prstGeom prst="actionButtonForwardNex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" name="Управляющая кнопка: домой 5">
            <a:hlinkClick r:id="rId2" action="ppaction://hlinksldjump" highlightClick="1"/>
          </p:cNvPr>
          <p:cNvSpPr/>
          <p:nvPr/>
        </p:nvSpPr>
        <p:spPr>
          <a:xfrm>
            <a:off x="6568718" y="6264696"/>
            <a:ext cx="576064" cy="476672"/>
          </a:xfrm>
          <a:prstGeom prst="actionButtonHom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>
            <a:off x="1329024" y="2750661"/>
            <a:ext cx="2919085" cy="0"/>
          </a:xfrm>
          <a:prstGeom prst="line">
            <a:avLst/>
          </a:prstGeom>
          <a:ln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1" name="Группа 20"/>
          <p:cNvGrpSpPr/>
          <p:nvPr/>
        </p:nvGrpSpPr>
        <p:grpSpPr>
          <a:xfrm>
            <a:off x="1115616" y="1230042"/>
            <a:ext cx="3096344" cy="1512168"/>
            <a:chOff x="1475656" y="1484784"/>
            <a:chExt cx="2736304" cy="1368152"/>
          </a:xfrm>
        </p:grpSpPr>
        <p:cxnSp>
          <p:nvCxnSpPr>
            <p:cNvPr id="8" name="Прямая соединительная линия 7"/>
            <p:cNvCxnSpPr/>
            <p:nvPr/>
          </p:nvCxnSpPr>
          <p:spPr>
            <a:xfrm>
              <a:off x="1475656" y="1484784"/>
              <a:ext cx="2736304" cy="0"/>
            </a:xfrm>
            <a:prstGeom prst="line">
              <a:avLst/>
            </a:prstGeom>
            <a:ln>
              <a:solidFill>
                <a:schemeClr val="accent5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Прямая соединительная линия 10"/>
            <p:cNvCxnSpPr/>
            <p:nvPr/>
          </p:nvCxnSpPr>
          <p:spPr>
            <a:xfrm>
              <a:off x="2283734" y="1484784"/>
              <a:ext cx="1080120" cy="0"/>
            </a:xfrm>
            <a:prstGeom prst="line">
              <a:avLst/>
            </a:prstGeom>
            <a:ln w="28575"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Прямая соединительная линия 12"/>
            <p:cNvCxnSpPr/>
            <p:nvPr/>
          </p:nvCxnSpPr>
          <p:spPr>
            <a:xfrm>
              <a:off x="1979712" y="2852936"/>
              <a:ext cx="2016224" cy="0"/>
            </a:xfrm>
            <a:prstGeom prst="line">
              <a:avLst/>
            </a:prstGeom>
            <a:ln w="28575"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Прямая соединительная линия 14"/>
            <p:cNvCxnSpPr/>
            <p:nvPr/>
          </p:nvCxnSpPr>
          <p:spPr>
            <a:xfrm>
              <a:off x="2283734" y="1484784"/>
              <a:ext cx="1712202" cy="1368152"/>
            </a:xfrm>
            <a:prstGeom prst="line">
              <a:avLst/>
            </a:prstGeom>
            <a:ln w="19050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Прямая соединительная линия 16"/>
            <p:cNvCxnSpPr/>
            <p:nvPr/>
          </p:nvCxnSpPr>
          <p:spPr>
            <a:xfrm flipH="1">
              <a:off x="1979712" y="1484784"/>
              <a:ext cx="1384142" cy="1368152"/>
            </a:xfrm>
            <a:prstGeom prst="line">
              <a:avLst/>
            </a:prstGeom>
            <a:ln w="19050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3" name="Пирог 22"/>
          <p:cNvSpPr/>
          <p:nvPr/>
        </p:nvSpPr>
        <p:spPr>
          <a:xfrm rot="9350759">
            <a:off x="1839393" y="964984"/>
            <a:ext cx="414953" cy="530117"/>
          </a:xfrm>
          <a:prstGeom prst="pie">
            <a:avLst>
              <a:gd name="adj1" fmla="val 12231415"/>
              <a:gd name="adj2" fmla="val 1457694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3591379" y="2507767"/>
            <a:ext cx="338432" cy="2328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4" name="Пирог 23"/>
          <p:cNvSpPr/>
          <p:nvPr/>
        </p:nvSpPr>
        <p:spPr>
          <a:xfrm rot="1958982">
            <a:off x="2548050" y="1553343"/>
            <a:ext cx="320422" cy="376061"/>
          </a:xfrm>
          <a:prstGeom prst="pie">
            <a:avLst>
              <a:gd name="adj1" fmla="val 11175097"/>
              <a:gd name="adj2" fmla="val 16959955"/>
            </a:avLst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2563025" y="1763486"/>
            <a:ext cx="2857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5" name="TextBox 24"/>
          <p:cNvSpPr txBox="1"/>
          <p:nvPr/>
        </p:nvSpPr>
        <p:spPr>
          <a:xfrm>
            <a:off x="1707353" y="1076674"/>
            <a:ext cx="33214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b="1" dirty="0"/>
              <a:t>А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3286828" y="1076674"/>
            <a:ext cx="32092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b="1" dirty="0" smtClean="0"/>
              <a:t>В</a:t>
            </a:r>
            <a:endParaRPr lang="ru-RU" sz="1600" b="1" dirty="0"/>
          </a:p>
        </p:txBody>
      </p:sp>
      <p:sp>
        <p:nvSpPr>
          <p:cNvPr id="27" name="TextBox 26"/>
          <p:cNvSpPr txBox="1"/>
          <p:nvPr/>
        </p:nvSpPr>
        <p:spPr>
          <a:xfrm>
            <a:off x="2260614" y="1633155"/>
            <a:ext cx="37863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b="1" dirty="0" smtClean="0"/>
              <a:t>М</a:t>
            </a:r>
            <a:endParaRPr lang="ru-RU" sz="1600" b="1" dirty="0"/>
          </a:p>
        </p:txBody>
      </p:sp>
      <p:sp>
        <p:nvSpPr>
          <p:cNvPr id="28" name="TextBox 27"/>
          <p:cNvSpPr txBox="1"/>
          <p:nvPr/>
        </p:nvSpPr>
        <p:spPr>
          <a:xfrm>
            <a:off x="1335259" y="2572933"/>
            <a:ext cx="38890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/>
              <a:t>D</a:t>
            </a:r>
            <a:endParaRPr lang="ru-RU" sz="1600" b="1" dirty="0"/>
          </a:p>
        </p:txBody>
      </p:sp>
      <p:sp>
        <p:nvSpPr>
          <p:cNvPr id="29" name="TextBox 28"/>
          <p:cNvSpPr txBox="1"/>
          <p:nvPr/>
        </p:nvSpPr>
        <p:spPr>
          <a:xfrm>
            <a:off x="3911816" y="2555743"/>
            <a:ext cx="33214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b="1" dirty="0" smtClean="0"/>
              <a:t>С</a:t>
            </a:r>
            <a:endParaRPr lang="ru-RU" sz="1600" b="1" dirty="0"/>
          </a:p>
        </p:txBody>
      </p:sp>
      <p:sp>
        <p:nvSpPr>
          <p:cNvPr id="30" name="TextBox 29"/>
          <p:cNvSpPr txBox="1"/>
          <p:nvPr/>
        </p:nvSpPr>
        <p:spPr>
          <a:xfrm>
            <a:off x="2613941" y="2708789"/>
            <a:ext cx="3898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b="1" dirty="0" smtClean="0"/>
              <a:t>48</a:t>
            </a:r>
            <a:endParaRPr lang="ru-RU" sz="1600" b="1" dirty="0"/>
          </a:p>
        </p:txBody>
      </p:sp>
      <p:sp>
        <p:nvSpPr>
          <p:cNvPr id="31" name="TextBox 30"/>
          <p:cNvSpPr txBox="1"/>
          <p:nvPr/>
        </p:nvSpPr>
        <p:spPr>
          <a:xfrm>
            <a:off x="2460892" y="864230"/>
            <a:ext cx="3898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b="1" dirty="0" smtClean="0"/>
              <a:t>12</a:t>
            </a:r>
            <a:endParaRPr lang="ru-RU" sz="1600" b="1" dirty="0"/>
          </a:p>
        </p:txBody>
      </p:sp>
      <p:sp>
        <p:nvSpPr>
          <p:cNvPr id="1024" name="TextBox 1023"/>
          <p:cNvSpPr txBox="1"/>
          <p:nvPr/>
        </p:nvSpPr>
        <p:spPr>
          <a:xfrm>
            <a:off x="2991417" y="2039945"/>
            <a:ext cx="28725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b="1" dirty="0" smtClean="0"/>
              <a:t>?</a:t>
            </a:r>
            <a:endParaRPr lang="ru-RU" sz="1600" b="1" dirty="0"/>
          </a:p>
        </p:txBody>
      </p:sp>
      <p:sp>
        <p:nvSpPr>
          <p:cNvPr id="1025" name="TextBox 1024"/>
          <p:cNvSpPr txBox="1"/>
          <p:nvPr/>
        </p:nvSpPr>
        <p:spPr>
          <a:xfrm rot="2378886">
            <a:off x="2840900" y="1666820"/>
            <a:ext cx="46692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 smtClean="0"/>
              <a:t>35</a:t>
            </a:r>
            <a:endParaRPr lang="ru-RU" sz="16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28" name="Прямоугольник 1027"/>
              <p:cNvSpPr/>
              <p:nvPr/>
            </p:nvSpPr>
            <p:spPr>
              <a:xfrm>
                <a:off x="4243958" y="1129607"/>
                <a:ext cx="4572000" cy="2114938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pPr lvl="0">
                  <a:spcAft>
                    <a:spcPts val="1000"/>
                  </a:spcAft>
                </a:pPr>
                <a:r>
                  <a:rPr lang="ru-RU" b="1" dirty="0" smtClean="0">
                    <a:solidFill>
                      <a:prstClr val="black"/>
                    </a:solidFill>
                    <a:ea typeface="Calibri"/>
                    <a:cs typeface="Times New Roman" panose="02020603050405020304" pitchFamily="18" charset="0"/>
                  </a:rPr>
                  <a:t> Дано</a:t>
                </a:r>
                <a:r>
                  <a:rPr lang="ru-RU" dirty="0">
                    <a:solidFill>
                      <a:prstClr val="black"/>
                    </a:solidFill>
                    <a:ea typeface="Calibri"/>
                    <a:cs typeface="Times New Roman" panose="02020603050405020304" pitchFamily="18" charset="0"/>
                  </a:rPr>
                  <a:t>:</a:t>
                </a:r>
                <a:r>
                  <a:rPr lang="ru-RU" dirty="0" smtClean="0">
                    <a:solidFill>
                      <a:prstClr val="black"/>
                    </a:solidFill>
                    <a:ea typeface="Calibri"/>
                    <a:cs typeface="Times New Roman" panose="02020603050405020304" pitchFamily="18" charset="0"/>
                  </a:rPr>
                  <a:t> </a:t>
                </a:r>
                <a:r>
                  <a:rPr lang="ru-RU" dirty="0">
                    <a:solidFill>
                      <a:prstClr val="black"/>
                    </a:solidFill>
                    <a:ea typeface="Calibri"/>
                    <a:cs typeface="Times New Roman" panose="02020603050405020304" pitchFamily="18" charset="0"/>
                  </a:rPr>
                  <a:t>АВ</a:t>
                </a:r>
                <a14:m>
                  <m:oMath xmlns:m="http://schemas.openxmlformats.org/officeDocument/2006/math">
                    <m:r>
                      <a:rPr lang="ru-RU">
                        <a:solidFill>
                          <a:prstClr val="black"/>
                        </a:solidFill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 </m:t>
                    </m:r>
                    <m:r>
                      <a:rPr lang="en-US" i="1">
                        <a:solidFill>
                          <a:prstClr val="black"/>
                        </a:solidFill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∥</m:t>
                    </m:r>
                  </m:oMath>
                </a14:m>
                <a:r>
                  <a:rPr lang="en-US" dirty="0">
                    <a:solidFill>
                      <a:prstClr val="black"/>
                    </a:solidFill>
                    <a:ea typeface="Calibri"/>
                    <a:cs typeface="Times New Roman" panose="02020603050405020304" pitchFamily="18" charset="0"/>
                  </a:rPr>
                  <a:t> </a:t>
                </a:r>
                <a:r>
                  <a:rPr lang="en-US" dirty="0" smtClean="0">
                    <a:solidFill>
                      <a:prstClr val="black"/>
                    </a:solidFill>
                    <a:ea typeface="Calibri"/>
                    <a:cs typeface="Times New Roman" panose="02020603050405020304" pitchFamily="18" charset="0"/>
                  </a:rPr>
                  <a:t>D</a:t>
                </a:r>
                <a:r>
                  <a:rPr lang="ru-RU" dirty="0" smtClean="0">
                    <a:solidFill>
                      <a:prstClr val="black"/>
                    </a:solidFill>
                    <a:ea typeface="Calibri"/>
                    <a:cs typeface="Times New Roman" panose="02020603050405020304" pitchFamily="18" charset="0"/>
                  </a:rPr>
                  <a:t>С</a:t>
                </a:r>
                <a:r>
                  <a:rPr lang="ru-RU" dirty="0">
                    <a:solidFill>
                      <a:prstClr val="black"/>
                    </a:solidFill>
                    <a:ea typeface="Calibri"/>
                    <a:cs typeface="Times New Roman" panose="02020603050405020304" pitchFamily="18" charset="0"/>
                  </a:rPr>
                  <a:t>,</a:t>
                </a:r>
                <a:r>
                  <a:rPr lang="en-US" dirty="0">
                    <a:solidFill>
                      <a:prstClr val="black"/>
                    </a:solidFill>
                    <a:ea typeface="Calibri"/>
                    <a:cs typeface="Times New Roman" panose="02020603050405020304" pitchFamily="18" charset="0"/>
                  </a:rPr>
                  <a:t> </a:t>
                </a:r>
                <a:r>
                  <a:rPr lang="en-US" dirty="0" smtClean="0">
                    <a:solidFill>
                      <a:prstClr val="black"/>
                    </a:solidFill>
                    <a:ea typeface="Calibri"/>
                    <a:cs typeface="Times New Roman" panose="02020603050405020304" pitchFamily="18" charset="0"/>
                  </a:rPr>
                  <a:t>AC</a:t>
                </a:r>
                <a14:m>
                  <m:oMath xmlns:m="http://schemas.openxmlformats.org/officeDocument/2006/math">
                    <m:r>
                      <a:rPr lang="en-US" i="1" smtClean="0">
                        <a:solidFill>
                          <a:prstClr val="black"/>
                        </a:solidFill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∩</m:t>
                    </m:r>
                    <m:r>
                      <a:rPr lang="en-US" b="0" i="1" smtClean="0">
                        <a:solidFill>
                          <a:prstClr val="black"/>
                        </a:solidFill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𝐵𝐷</m:t>
                    </m:r>
                    <m:r>
                      <a:rPr lang="en-US" b="0" i="1" smtClean="0">
                        <a:solidFill>
                          <a:prstClr val="black"/>
                        </a:solidFill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=</m:t>
                    </m:r>
                    <m:r>
                      <a:rPr lang="en-US" b="0" i="1" smtClean="0">
                        <a:solidFill>
                          <a:prstClr val="black"/>
                        </a:solidFill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𝑀</m:t>
                    </m:r>
                  </m:oMath>
                </a14:m>
                <a:r>
                  <a:rPr lang="ru-RU" dirty="0" smtClean="0">
                    <a:solidFill>
                      <a:prstClr val="black"/>
                    </a:solidFill>
                    <a:ea typeface="Calibri"/>
                    <a:cs typeface="Times New Roman" panose="02020603050405020304" pitchFamily="18" charset="0"/>
                  </a:rPr>
                  <a:t>,            </a:t>
                </a:r>
                <a:endParaRPr lang="ru-RU" dirty="0">
                  <a:solidFill>
                    <a:prstClr val="black"/>
                  </a:solidFill>
                  <a:ea typeface="Calibri"/>
                  <a:cs typeface="Times New Roman" panose="02020603050405020304" pitchFamily="18" charset="0"/>
                </a:endParaRPr>
              </a:p>
              <a:p>
                <a:pPr lvl="0">
                  <a:spcAft>
                    <a:spcPts val="1000"/>
                  </a:spcAft>
                </a:pPr>
                <a:r>
                  <a:rPr lang="ru-RU" dirty="0">
                    <a:solidFill>
                      <a:prstClr val="black"/>
                    </a:solidFill>
                    <a:ea typeface="Calibri"/>
                    <a:cs typeface="Times New Roman" panose="02020603050405020304" pitchFamily="18" charset="0"/>
                  </a:rPr>
                  <a:t>             </a:t>
                </a:r>
                <a:r>
                  <a:rPr lang="ru-RU" dirty="0" smtClean="0">
                    <a:solidFill>
                      <a:prstClr val="black"/>
                    </a:solidFill>
                    <a:ea typeface="Calibri"/>
                    <a:cs typeface="Times New Roman" panose="02020603050405020304" pitchFamily="18" charset="0"/>
                  </a:rPr>
                  <a:t>АВ=12, </a:t>
                </a:r>
                <a:r>
                  <a:rPr lang="en-US" dirty="0" smtClean="0">
                    <a:solidFill>
                      <a:prstClr val="black"/>
                    </a:solidFill>
                    <a:ea typeface="Calibri"/>
                    <a:cs typeface="Times New Roman" panose="02020603050405020304" pitchFamily="18" charset="0"/>
                  </a:rPr>
                  <a:t>D</a:t>
                </a:r>
                <a:r>
                  <a:rPr lang="ru-RU" dirty="0" smtClean="0">
                    <a:solidFill>
                      <a:prstClr val="black"/>
                    </a:solidFill>
                    <a:ea typeface="Calibri"/>
                    <a:cs typeface="Times New Roman" panose="02020603050405020304" pitchFamily="18" charset="0"/>
                  </a:rPr>
                  <a:t>С=48, АС=35.</a:t>
                </a:r>
                <a:endParaRPr lang="ru-RU" dirty="0">
                  <a:solidFill>
                    <a:prstClr val="black"/>
                  </a:solidFill>
                  <a:ea typeface="Calibri"/>
                  <a:cs typeface="Times New Roman" panose="02020603050405020304" pitchFamily="18" charset="0"/>
                </a:endParaRPr>
              </a:p>
              <a:p>
                <a:pPr lvl="0"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ru-RU" dirty="0">
                    <a:solidFill>
                      <a:prstClr val="black"/>
                    </a:solidFill>
                    <a:ea typeface="Calibri"/>
                    <a:cs typeface="Times New Roman" panose="02020603050405020304" pitchFamily="18" charset="0"/>
                  </a:rPr>
                  <a:t>  </a:t>
                </a:r>
                <a:r>
                  <a:rPr lang="ru-RU" b="1" dirty="0">
                    <a:solidFill>
                      <a:prstClr val="black"/>
                    </a:solidFill>
                    <a:ea typeface="Calibri"/>
                    <a:cs typeface="Times New Roman" panose="02020603050405020304" pitchFamily="18" charset="0"/>
                  </a:rPr>
                  <a:t>Найти</a:t>
                </a:r>
                <a:r>
                  <a:rPr lang="ru-RU" dirty="0">
                    <a:solidFill>
                      <a:prstClr val="black"/>
                    </a:solidFill>
                    <a:ea typeface="Calibri"/>
                    <a:cs typeface="Times New Roman" panose="02020603050405020304" pitchFamily="18" charset="0"/>
                  </a:rPr>
                  <a:t> : </a:t>
                </a:r>
                <a:r>
                  <a:rPr lang="en-US" dirty="0" smtClean="0">
                    <a:solidFill>
                      <a:prstClr val="black"/>
                    </a:solidFill>
                    <a:ea typeface="Calibri"/>
                    <a:cs typeface="Times New Roman" panose="02020603050405020304" pitchFamily="18" charset="0"/>
                  </a:rPr>
                  <a:t>MC</a:t>
                </a:r>
                <a:r>
                  <a:rPr lang="ru-RU" dirty="0" smtClean="0">
                    <a:solidFill>
                      <a:prstClr val="black"/>
                    </a:solidFill>
                    <a:ea typeface="Calibri"/>
                    <a:cs typeface="Times New Roman" panose="02020603050405020304" pitchFamily="18" charset="0"/>
                  </a:rPr>
                  <a:t>-?</a:t>
                </a:r>
                <a:endParaRPr lang="en-US" dirty="0">
                  <a:solidFill>
                    <a:prstClr val="black"/>
                  </a:solidFill>
                  <a:ea typeface="Calibri"/>
                  <a:cs typeface="Times New Roman" panose="02020603050405020304" pitchFamily="18" charset="0"/>
                </a:endParaRPr>
              </a:p>
              <a:p>
                <a:pPr lvl="0"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ru-RU" dirty="0">
                    <a:solidFill>
                      <a:prstClr val="black"/>
                    </a:solidFill>
                    <a:cs typeface="Times New Roman" panose="02020603050405020304" pitchFamily="18" charset="0"/>
                  </a:rPr>
                  <a:t>  </a:t>
                </a:r>
                <a:r>
                  <a:rPr lang="ru-RU" b="1" dirty="0">
                    <a:solidFill>
                      <a:prstClr val="black"/>
                    </a:solidFill>
                    <a:cs typeface="Times New Roman" panose="02020603050405020304" pitchFamily="18" charset="0"/>
                  </a:rPr>
                  <a:t>Решение:</a:t>
                </a:r>
              </a:p>
              <a:p>
                <a:pPr lvl="0">
                  <a:lnSpc>
                    <a:spcPct val="115000"/>
                  </a:lnSpc>
                  <a:spcAft>
                    <a:spcPts val="1000"/>
                  </a:spcAft>
                </a:pPr>
                <a:endParaRPr lang="ru-RU" b="1" dirty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028" name="Прямоугольник 102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43958" y="1129607"/>
                <a:ext cx="4572000" cy="2114938"/>
              </a:xfrm>
              <a:prstGeom prst="rect">
                <a:avLst/>
              </a:prstGeom>
              <a:blipFill rotWithShape="1">
                <a:blip r:embed="rId5"/>
                <a:stretch>
                  <a:fillRect t="-144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29" name="Прямоугольник 1028"/>
              <p:cNvSpPr/>
              <p:nvPr/>
            </p:nvSpPr>
            <p:spPr>
              <a:xfrm>
                <a:off x="1309974" y="2948207"/>
                <a:ext cx="7201970" cy="371967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ru-RU" dirty="0" smtClean="0"/>
                  <a:t> Рассмотрим  </a:t>
                </a:r>
                <a:r>
                  <a:rPr lang="ru-RU" dirty="0"/>
                  <a:t>∆</a:t>
                </a:r>
                <a:r>
                  <a:rPr lang="ru-RU" dirty="0" smtClean="0"/>
                  <a:t>АВМ  </a:t>
                </a:r>
                <a:r>
                  <a:rPr lang="ru-RU" dirty="0"/>
                  <a:t>и ∆ </a:t>
                </a:r>
                <a:r>
                  <a:rPr lang="en-US" dirty="0" smtClean="0"/>
                  <a:t>D</a:t>
                </a:r>
                <a:r>
                  <a:rPr lang="ru-RU" dirty="0" smtClean="0"/>
                  <a:t>МС </a:t>
                </a:r>
                <a:r>
                  <a:rPr lang="ru-RU" dirty="0"/>
                  <a:t>: </a:t>
                </a:r>
                <a:r>
                  <a:rPr lang="ru-RU" dirty="0" smtClean="0"/>
                  <a:t>∠АВМ=∠</a:t>
                </a:r>
                <a:r>
                  <a:rPr lang="en-US" dirty="0" smtClean="0"/>
                  <a:t>D</a:t>
                </a:r>
                <a:r>
                  <a:rPr lang="ru-RU" dirty="0" smtClean="0"/>
                  <a:t>МС- вертикальные,            ∠</a:t>
                </a:r>
                <a:r>
                  <a:rPr lang="ru-RU" dirty="0"/>
                  <a:t>ВАС=</a:t>
                </a:r>
                <a:r>
                  <a:rPr lang="ru-RU" dirty="0" smtClean="0"/>
                  <a:t>∠</a:t>
                </a:r>
                <a:r>
                  <a:rPr lang="en-US" dirty="0" smtClean="0"/>
                  <a:t>D</a:t>
                </a:r>
                <a:r>
                  <a:rPr lang="ru-RU" dirty="0" smtClean="0"/>
                  <a:t>СА </a:t>
                </a:r>
                <a:r>
                  <a:rPr lang="ru-RU" dirty="0"/>
                  <a:t>как </a:t>
                </a:r>
                <a:r>
                  <a:rPr lang="ru-RU" dirty="0" smtClean="0"/>
                  <a:t>накрестлежащие углы </a:t>
                </a:r>
                <a:r>
                  <a:rPr lang="ru-RU" dirty="0"/>
                  <a:t>при параллельных </a:t>
                </a:r>
                <a:endParaRPr lang="ru-RU" dirty="0" smtClean="0"/>
              </a:p>
              <a:p>
                <a:r>
                  <a:rPr lang="ru-RU" dirty="0" smtClean="0"/>
                  <a:t>прямых АВ </a:t>
                </a:r>
                <a:r>
                  <a:rPr lang="ru-RU" dirty="0"/>
                  <a:t>и </a:t>
                </a:r>
                <a:r>
                  <a:rPr lang="en-US" dirty="0" smtClean="0"/>
                  <a:t>D</a:t>
                </a:r>
                <a:r>
                  <a:rPr lang="ru-RU" dirty="0" smtClean="0"/>
                  <a:t>С </a:t>
                </a:r>
                <a:r>
                  <a:rPr lang="ru-RU" dirty="0"/>
                  <a:t>и секущей </a:t>
                </a:r>
                <a:r>
                  <a:rPr lang="ru-RU" dirty="0" smtClean="0"/>
                  <a:t>АС</a:t>
                </a:r>
                <a:endParaRPr lang="ru-RU" dirty="0"/>
              </a:p>
              <a:p>
                <a:r>
                  <a:rPr lang="ru-RU" dirty="0" smtClean="0">
                    <a:ea typeface="Cambria Math"/>
                  </a:rPr>
                  <a:t>                                 </a:t>
                </a:r>
                <a14:m>
                  <m:oMath xmlns:m="http://schemas.openxmlformats.org/officeDocument/2006/math">
                    <m:r>
                      <a:rPr lang="ru-RU" i="1" smtClean="0">
                        <a:latin typeface="Cambria Math"/>
                        <a:ea typeface="Cambria Math"/>
                      </a:rPr>
                      <m:t>⇓</m:t>
                    </m:r>
                  </m:oMath>
                </a14:m>
                <a:endParaRPr lang="ru-RU" dirty="0" smtClean="0">
                  <a:ea typeface="Cambria Math"/>
                </a:endParaRPr>
              </a:p>
              <a:p>
                <a:r>
                  <a:rPr lang="ru-RU" dirty="0" smtClean="0"/>
                  <a:t>                     ∆АВМ~∆</a:t>
                </a:r>
                <a:r>
                  <a:rPr lang="en-US" dirty="0"/>
                  <a:t>D</a:t>
                </a:r>
                <a:r>
                  <a:rPr lang="ru-RU" dirty="0"/>
                  <a:t>МС  </a:t>
                </a:r>
                <a:r>
                  <a:rPr lang="ru-RU" dirty="0" smtClean="0"/>
                  <a:t>по </a:t>
                </a:r>
                <a:r>
                  <a:rPr lang="ru-RU" dirty="0"/>
                  <a:t>двум </a:t>
                </a:r>
                <a:r>
                  <a:rPr lang="ru-RU" dirty="0" smtClean="0"/>
                  <a:t>угла.</a:t>
                </a:r>
                <a:endParaRPr lang="ru-RU" dirty="0"/>
              </a:p>
              <a:p>
                <a:r>
                  <a:rPr lang="ru-RU" dirty="0"/>
                  <a:t>Обозначим </a:t>
                </a:r>
                <a:r>
                  <a:rPr lang="ru-RU" dirty="0" smtClean="0"/>
                  <a:t>АМ= </a:t>
                </a:r>
                <a:r>
                  <a:rPr lang="ru-RU" dirty="0"/>
                  <a:t>x, тогда </a:t>
                </a:r>
                <a:r>
                  <a:rPr lang="ru-RU" dirty="0" smtClean="0"/>
                  <a:t>МC</a:t>
                </a:r>
                <a:r>
                  <a:rPr lang="ru-RU" dirty="0"/>
                  <a:t>= </a:t>
                </a:r>
                <a:r>
                  <a:rPr lang="ru-RU" dirty="0" smtClean="0"/>
                  <a:t>35-x,  </a:t>
                </a:r>
                <a:r>
                  <a:rPr lang="ru-RU" dirty="0"/>
                  <a:t>составим отношение сторон                                                      </a:t>
                </a:r>
              </a:p>
              <a:p>
                <a:pPr marL="82296" lvl="0">
                  <a:lnSpc>
                    <a:spcPct val="110000"/>
                  </a:lnSpc>
                  <a:spcBef>
                    <a:spcPts val="600"/>
                  </a:spcBef>
                  <a:buClr>
                    <a:srgbClr val="AD0101"/>
                  </a:buClr>
                  <a:buSzPct val="80000"/>
                </a:pPr>
                <a:r>
                  <a:rPr lang="ru-RU" dirty="0"/>
                  <a:t> </a:t>
                </a:r>
                <a:r>
                  <a:rPr lang="ru-RU" dirty="0" smtClean="0"/>
                  <a:t>                                    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𝐷</m:t>
                        </m:r>
                        <m:r>
                          <a:rPr lang="ru-RU">
                            <a:solidFill>
                              <a:prstClr val="black"/>
                            </a:solidFill>
                            <a:latin typeface="Cambria Math"/>
                          </a:rPr>
                          <m:t>С</m:t>
                        </m:r>
                      </m:num>
                      <m:den>
                        <m:r>
                          <a:rPr lang="ru-RU" b="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АВ</m:t>
                        </m:r>
                      </m:den>
                    </m:f>
                  </m:oMath>
                </a14:m>
                <a:r>
                  <a:rPr lang="en-US" dirty="0">
                    <a:solidFill>
                      <a:prstClr val="black"/>
                    </a:solidFill>
                  </a:rPr>
                  <a:t> =</a:t>
                </a:r>
                <a:r>
                  <a:rPr lang="ru-RU" dirty="0">
                    <a:solidFill>
                      <a:prstClr val="black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dirty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en-US" dirty="0">
                            <a:solidFill>
                              <a:prstClr val="black"/>
                            </a:solidFill>
                            <a:latin typeface="Cambria Math"/>
                          </a:rPr>
                          <m:t>C</m:t>
                        </m:r>
                        <m:r>
                          <a:rPr lang="ru-RU" b="0" i="0" dirty="0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М</m:t>
                        </m:r>
                      </m:num>
                      <m:den>
                        <m:r>
                          <a:rPr lang="ru-RU" i="1" dirty="0">
                            <a:solidFill>
                              <a:prstClr val="black"/>
                            </a:solidFill>
                            <a:latin typeface="Cambria Math"/>
                          </a:rPr>
                          <m:t> </m:t>
                        </m:r>
                        <m:r>
                          <a:rPr lang="ru-RU" b="0" i="1" dirty="0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АМ</m:t>
                        </m:r>
                      </m:den>
                    </m:f>
                  </m:oMath>
                </a14:m>
                <a:endParaRPr lang="ru-RU" dirty="0">
                  <a:solidFill>
                    <a:prstClr val="black"/>
                  </a:solidFill>
                </a:endParaRPr>
              </a:p>
              <a:p>
                <a:pPr marL="82296" lvl="0">
                  <a:lnSpc>
                    <a:spcPct val="110000"/>
                  </a:lnSpc>
                  <a:spcBef>
                    <a:spcPts val="600"/>
                  </a:spcBef>
                  <a:buClr>
                    <a:srgbClr val="AD0101"/>
                  </a:buClr>
                  <a:buSzPct val="80000"/>
                </a:pPr>
                <a:r>
                  <a:rPr lang="ru-RU" dirty="0">
                    <a:solidFill>
                      <a:prstClr val="black"/>
                    </a:solidFill>
                  </a:rPr>
                  <a:t>                                      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b="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48</m:t>
                        </m:r>
                      </m:num>
                      <m:den>
                        <m:r>
                          <a:rPr lang="ru-RU">
                            <a:solidFill>
                              <a:prstClr val="black"/>
                            </a:solidFill>
                            <a:latin typeface="Cambria Math"/>
                          </a:rPr>
                          <m:t>1</m:t>
                        </m:r>
                        <m:r>
                          <a:rPr lang="ru-RU" b="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2</m:t>
                        </m:r>
                      </m:den>
                    </m:f>
                    <m:r>
                      <a:rPr lang="ru-RU" i="1">
                        <a:solidFill>
                          <a:prstClr val="black"/>
                        </a:solidFill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ru-RU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b="0" i="0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35−</m:t>
                        </m:r>
                        <m:r>
                          <a:rPr lang="ru-RU">
                            <a:solidFill>
                              <a:prstClr val="black"/>
                            </a:solidFill>
                            <a:latin typeface="Cambria Math"/>
                          </a:rPr>
                          <m:t>х</m:t>
                        </m:r>
                      </m:num>
                      <m:den>
                        <m:r>
                          <a:rPr lang="ru-RU" i="1">
                            <a:solidFill>
                              <a:prstClr val="black"/>
                            </a:solidFill>
                            <a:latin typeface="Cambria Math"/>
                          </a:rPr>
                          <m:t>х</m:t>
                        </m:r>
                      </m:den>
                    </m:f>
                  </m:oMath>
                </a14:m>
                <a:endParaRPr lang="ru-RU" dirty="0">
                  <a:solidFill>
                    <a:prstClr val="black"/>
                  </a:solidFill>
                </a:endParaRPr>
              </a:p>
              <a:p>
                <a:pPr marL="82296" lvl="0">
                  <a:lnSpc>
                    <a:spcPct val="110000"/>
                  </a:lnSpc>
                  <a:spcBef>
                    <a:spcPts val="600"/>
                  </a:spcBef>
                  <a:buClr>
                    <a:srgbClr val="AD0101"/>
                  </a:buClr>
                  <a:buSzPct val="80000"/>
                </a:pPr>
                <a:r>
                  <a:rPr lang="ru-RU" dirty="0">
                    <a:solidFill>
                      <a:prstClr val="black"/>
                    </a:solidFill>
                  </a:rPr>
                  <a:t>                                           х=7, итак  </a:t>
                </a:r>
                <a:r>
                  <a:rPr lang="ru-RU" dirty="0" smtClean="0">
                    <a:solidFill>
                      <a:prstClr val="black"/>
                    </a:solidFill>
                  </a:rPr>
                  <a:t>МС=35-7=28</a:t>
                </a:r>
                <a:endParaRPr lang="ru-RU" dirty="0"/>
              </a:p>
              <a:p>
                <a:r>
                  <a:rPr lang="ru-RU" dirty="0"/>
                  <a:t>                                          </a:t>
                </a:r>
              </a:p>
              <a:p>
                <a:r>
                  <a:rPr lang="ru-RU" b="1" dirty="0"/>
                  <a:t>                                        </a:t>
                </a:r>
                <a:r>
                  <a:rPr lang="ru-RU" b="1" dirty="0" smtClean="0"/>
                  <a:t>                            </a:t>
                </a:r>
                <a:r>
                  <a:rPr lang="ru-RU" b="1" dirty="0"/>
                  <a:t>Ответ: </a:t>
                </a:r>
                <a:r>
                  <a:rPr lang="ru-RU" b="1" dirty="0" smtClean="0"/>
                  <a:t>28.</a:t>
                </a:r>
                <a:endParaRPr lang="ru-RU" b="1" dirty="0"/>
              </a:p>
            </p:txBody>
          </p:sp>
        </mc:Choice>
        <mc:Fallback xmlns="">
          <p:sp>
            <p:nvSpPr>
              <p:cNvPr id="1029" name="Прямоугольник 102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09974" y="2948207"/>
                <a:ext cx="7201970" cy="3719673"/>
              </a:xfrm>
              <a:prstGeom prst="rect">
                <a:avLst/>
              </a:prstGeom>
              <a:blipFill rotWithShape="1">
                <a:blip r:embed="rId6"/>
                <a:stretch>
                  <a:fillRect l="-762" t="-984" r="-34632" b="-163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107015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0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0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0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02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02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02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102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02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02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102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02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02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102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02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02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102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02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02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102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02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02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102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02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02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  <p:bldP spid="24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Классическая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792</TotalTime>
  <Words>857</Words>
  <Application>Microsoft Office PowerPoint</Application>
  <PresentationFormat>Экран (4:3)</PresentationFormat>
  <Paragraphs>228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8" baseType="lpstr">
      <vt:lpstr>Arial</vt:lpstr>
      <vt:lpstr>Calibri</vt:lpstr>
      <vt:lpstr>Cambria Math</vt:lpstr>
      <vt:lpstr>Times New Roman</vt:lpstr>
      <vt:lpstr>Verdana</vt:lpstr>
      <vt:lpstr>Wingdings 2</vt:lpstr>
      <vt:lpstr>Солнцестояние</vt:lpstr>
      <vt:lpstr>Готовимся к ОГЭ 2025 по математике, решение задания №23</vt:lpstr>
      <vt:lpstr>Задачи.</vt:lpstr>
      <vt:lpstr>Презентация PowerPoint</vt:lpstr>
      <vt:lpstr>Задача 2.</vt:lpstr>
      <vt:lpstr>Задача 3.</vt:lpstr>
      <vt:lpstr>Задача 4. </vt:lpstr>
      <vt:lpstr>Задача 5. </vt:lpstr>
      <vt:lpstr>Задача 6. </vt:lpstr>
      <vt:lpstr>Задача 7. </vt:lpstr>
      <vt:lpstr>Задача 8.</vt:lpstr>
      <vt:lpstr>Литература: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Готовимся к ОГЭ по математике, задание №24</dc:title>
  <dc:creator>Ольга</dc:creator>
  <cp:lastModifiedBy>Admin</cp:lastModifiedBy>
  <cp:revision>82</cp:revision>
  <dcterms:created xsi:type="dcterms:W3CDTF">2016-04-02T13:22:14Z</dcterms:created>
  <dcterms:modified xsi:type="dcterms:W3CDTF">2024-07-24T12:05:10Z</dcterms:modified>
</cp:coreProperties>
</file>